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xml" ContentType="application/xml"/>
  <Default Extension="wmf" ContentType="image/x-wmf"/>
  <Default Extension="png" ContentType="image/png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slides/slide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rts/chart3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1709DECB-821F-D893-B1CB-CCFCC7FEFE2F}">
  <a:tblStyle styleId="{1709DECB-821F-D893-B1CB-CCFCC7FEFE2F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022222222222222223"/>
                  <c:y val="-0.009259259259259258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30555555555555607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25000000000000001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41666666666666664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700" b="1" i="0"/>
                </a:pPr>
                <a:endParaRPr lang="ru-RU"/>
              </a:p>
            </c:txPr>
          </c:dLbls>
          <c:cat>
            <c:strRef>
              <c:f xml:space="preserve">'Математика (профильная)'!$A$3:$A$6</c:f>
              <c:strCache>
                <c:ptCount val="4"/>
                <c:pt idx="0">
                  <c:v xml:space="preserve">0-26 баллов</c:v>
                </c:pt>
                <c:pt idx="1">
                  <c:v xml:space="preserve">27-60 баллов</c:v>
                </c:pt>
                <c:pt idx="2">
                  <c:v xml:space="preserve">61-80 баллов</c:v>
                </c:pt>
                <c:pt idx="3">
                  <c:v xml:space="preserve">81-99 баллов</c:v>
                </c:pt>
              </c:strCache>
            </c:strRef>
          </c:cat>
          <c:val>
            <c:numRef>
              <c:f xml:space="preserve">'Математика (профильная)'!$B$3:$B$6</c:f>
              <c:numCache>
                <c:formatCode>General</c:formatCode>
                <c:ptCount val="4"/>
                <c:pt idx="0">
                  <c:v>0</c:v>
                </c:pt>
                <c:pt idx="1">
                  <c:v>9</c:v>
                </c:pt>
                <c:pt idx="2">
                  <c:v>9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shape val="box"/>
        <c:axId val="76155904"/>
        <c:axId val="89355392"/>
      </c:bar3DChart>
      <c:catAx>
        <c:axId val="76155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 i="0"/>
            </a:pPr>
            <a:endParaRPr lang="ru-RU"/>
          </a:p>
        </c:txPr>
        <c:crossAx val="89355392"/>
        <c:crosses val="autoZero"/>
        <c:auto val="1"/>
        <c:lblAlgn val="ctr"/>
        <c:lblOffset val="100"/>
        <c:noMultiLvlLbl val="0"/>
      </c:catAx>
      <c:valAx>
        <c:axId val="89355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6155904"/>
        <c:crosses val="autoZero"/>
        <c:crossBetween val="between"/>
      </c:valAx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457200" y="1600200"/>
      <a:ext cx="8229600" cy="4525963"/>
    </a:xfrm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 xml:space="preserve">'Математика (профильная)'!$B$14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024096385542168676"/>
                  <c:y val="0.010309278350515401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-0.010709504685408299"/>
                  <c:y val="0.0068728522336769758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700" b="1" i="0"/>
                </a:pPr>
                <a:endParaRPr lang="ru-RU"/>
              </a:p>
            </c:txPr>
          </c:dLbls>
          <c:cat>
            <c:strRef>
              <c:f xml:space="preserve">'Математика (профильная)'!$A$15:$A$18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 xml:space="preserve">'Математика (профильная)'!$B$15:$B$18</c:f>
              <c:numCache>
                <c:formatCode>General</c:formatCode>
                <c:ptCount val="4"/>
                <c:pt idx="0">
                  <c:v>3.2</c:v>
                </c:pt>
                <c:pt idx="1">
                  <c:v>58.1</c:v>
                </c:pt>
                <c:pt idx="2">
                  <c:v>35.5</c:v>
                </c:pt>
                <c:pt idx="3">
                  <c:v>3.2</c:v>
                </c:pt>
              </c:numCache>
            </c:numRef>
          </c:val>
        </c:ser>
        <c:ser>
          <c:idx val="1"/>
          <c:order val="1"/>
          <c:tx>
            <c:strRef>
              <c:f xml:space="preserve">'Математика (профильная)'!$C$14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0.016064257028112448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700" b="1" i="0"/>
                </a:pPr>
                <a:endParaRPr lang="ru-RU"/>
              </a:p>
            </c:txPr>
          </c:dLbls>
          <c:cat>
            <c:strRef>
              <c:f xml:space="preserve">'Математика (профильная)'!$A$15:$A$18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 xml:space="preserve">'Математика (профильная)'!$C$15:$C$18</c:f>
              <c:numCache>
                <c:formatCode>General</c:formatCode>
                <c:ptCount val="4"/>
                <c:pt idx="0">
                  <c:v>8.1</c:v>
                </c:pt>
                <c:pt idx="1">
                  <c:v>45.9</c:v>
                </c:pt>
                <c:pt idx="2">
                  <c:v>45.9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 xml:space="preserve">'Математика (профильная)'!$D$14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02677376171352075"/>
                  <c:y val="-0.0068728522336769758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16064257028112448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32128514056224897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10709504685408299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700" b="1" i="0"/>
                </a:pPr>
                <a:endParaRPr lang="ru-RU"/>
              </a:p>
            </c:txPr>
          </c:dLbls>
          <c:cat>
            <c:strRef>
              <c:f xml:space="preserve">'Математика (профильная)'!$A$15:$A$18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 xml:space="preserve">'Математика (профильная)'!$D$15:$D$18</c:f>
              <c:numCache>
                <c:formatCode>General</c:formatCode>
                <c:ptCount val="4"/>
                <c:pt idx="0">
                  <c:v>0</c:v>
                </c:pt>
                <c:pt idx="1">
                  <c:v>52.6</c:v>
                </c:pt>
                <c:pt idx="2">
                  <c:v>47.4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shape val="box"/>
        <c:axId val="78713216"/>
        <c:axId val="78715520"/>
      </c:bar3DChart>
      <c:catAx>
        <c:axId val="78713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ru-RU"/>
          </a:p>
        </c:txPr>
        <c:crossAx val="78715520"/>
        <c:crosses val="autoZero"/>
        <c:auto val="1"/>
        <c:lblAlgn val="ctr"/>
        <c:lblOffset val="100"/>
        <c:noMultiLvlLbl val="0"/>
      </c:catAx>
      <c:valAx>
        <c:axId val="78715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87132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500" b="1"/>
          </a:pPr>
          <a:endParaRPr lang="ru-RU"/>
        </a:p>
      </c:txPr>
    </c:legend>
    <c:plotVisOnly val="1"/>
    <c:dispBlanksAs val="gap"/>
    <c:showDLblsOverMax val="0"/>
  </c:chart>
  <c:spPr bwMode="auto">
    <a:xfrm>
      <a:off x="529358" y="1600199"/>
      <a:ext cx="8549731" cy="5052867"/>
    </a:xfrm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 xml:space="preserve">'Математика (профильная)'!$A$32</c:f>
              <c:strCache>
                <c:ptCount val="1"/>
                <c:pt idx="0">
                  <c:v>задания</c:v>
                </c:pt>
              </c:strCache>
            </c:strRef>
          </c:tx>
          <c:invertIfNegative val="0"/>
          <c:val>
            <c:numRef>
              <c:f xml:space="preserve">'Математика (профильная)'!$A$33:$A$44</c:f>
              <c:numCache>
                <c:formatCode>General</c:formatCode>
                <c:ptCount val="12"/>
              </c:numCache>
            </c:numRef>
          </c:val>
        </c:ser>
        <c:ser>
          <c:idx val="1"/>
          <c:order val="1"/>
          <c:tx>
            <c:strRef>
              <c:f xml:space="preserve">'Математика (профильная)'!$B$32</c:f>
              <c:strCache>
                <c:ptCount val="1"/>
                <c:pt idx="0">
                  <c:v xml:space="preserve">Задание выполнили</c:v>
                </c:pt>
              </c:strCache>
            </c:strRef>
          </c:tx>
          <c:invertIfNegative val="0"/>
          <c:val>
            <c:numRef>
              <c:f xml:space="preserve">'Математика (профильная)'!$B$33:$B$44</c:f>
              <c:numCache>
                <c:formatCode>General</c:formatCode>
                <c:ptCount val="12"/>
                <c:pt idx="0">
                  <c:v>16</c:v>
                </c:pt>
                <c:pt idx="1">
                  <c:v>18</c:v>
                </c:pt>
                <c:pt idx="2">
                  <c:v>17</c:v>
                </c:pt>
                <c:pt idx="3">
                  <c:v>18</c:v>
                </c:pt>
                <c:pt idx="4">
                  <c:v>18</c:v>
                </c:pt>
                <c:pt idx="5">
                  <c:v>17</c:v>
                </c:pt>
                <c:pt idx="6">
                  <c:v>15</c:v>
                </c:pt>
                <c:pt idx="7">
                  <c:v>14</c:v>
                </c:pt>
                <c:pt idx="8">
                  <c:v>11</c:v>
                </c:pt>
                <c:pt idx="9">
                  <c:v>17</c:v>
                </c:pt>
                <c:pt idx="10">
                  <c:v>13</c:v>
                </c:pt>
                <c:pt idx="11">
                  <c:v>9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shape val="box"/>
        <c:axId val="111982848"/>
        <c:axId val="121225600"/>
      </c:bar3DChart>
      <c:catAx>
        <c:axId val="111982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ru-RU"/>
          </a:p>
        </c:txPr>
        <c:crossAx val="121225600"/>
        <c:crosses val="autoZero"/>
        <c:auto val="1"/>
        <c:lblAlgn val="ctr"/>
        <c:lblOffset val="100"/>
        <c:noMultiLvlLbl val="0"/>
      </c:catAx>
      <c:valAx>
        <c:axId val="121225600"/>
        <c:scaling>
          <c:orientation val="minMax"/>
        </c:scaling>
        <c:delete val="0"/>
        <c:axPos val="l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ru-RU"/>
          </a:p>
        </c:txPr>
        <c:crossAx val="111982848"/>
        <c:crosses val="autoZero"/>
        <c:crossBetween val="between"/>
      </c:valAx>
    </c:plotArea>
    <c:legend>
      <c:legendPos val="r"/>
      <c:legendEntry>
        <c:idx val="0"/>
        <c:delete val="1"/>
      </c:legendEntry>
      <c:layout/>
      <c:overlay val="0"/>
      <c:txPr>
        <a:bodyPr/>
        <a:lstStyle/>
        <a:p>
          <a:pPr>
            <a:defRPr sz="1500" b="1"/>
          </a:pPr>
          <a:endParaRPr lang="ru-RU"/>
        </a:p>
      </c:txPr>
    </c:legend>
    <c:plotVisOnly val="1"/>
    <c:dispBlanksAs val="gap"/>
    <c:showDLblsOverMax val="0"/>
  </c:chart>
  <c:spPr bwMode="auto">
    <a:xfrm>
      <a:off x="457200" y="1600200"/>
      <a:ext cx="8435280" cy="4525963"/>
    </a:xfrm>
  </c:spPr>
  <c:externalData r:id="rId1">
    <c:autoUpdate val="0"/>
  </c:externalData>
</c:chartSpac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9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10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D75AF7-BC03-43D7-A7A1-A04F777889D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85477E-E895-4CA0-B754-3566FF14E943}" type="slidenum">
              <a:rPr lang="ru-RU"/>
              <a:t/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br>
              <a:rPr lang="ru-RU" sz="4000" b="1"/>
            </a:br>
            <a:br>
              <a:rPr lang="ru-RU" sz="4000" b="1"/>
            </a:br>
            <a:r>
              <a:rPr lang="ru-RU" sz="4000" b="1"/>
              <a:t>Аналитический </a:t>
            </a:r>
            <a:r>
              <a:rPr lang="ru-RU" sz="4000" b="1"/>
              <a:t>отчет </a:t>
            </a:r>
            <a:br>
              <a:rPr lang="ru-RU" sz="4000" b="1"/>
            </a:br>
            <a:r>
              <a:rPr lang="ru-RU" sz="4000" b="1"/>
              <a:t>  о результатах единого государственного экзамена </a:t>
            </a:r>
            <a:r>
              <a:rPr lang="ru-RU" sz="4000" b="1"/>
              <a:t> </a:t>
            </a:r>
            <a:br>
              <a:rPr lang="ru-RU" sz="4000" b="1"/>
            </a:br>
            <a:r>
              <a:rPr lang="ru-RU" sz="4000" b="1"/>
              <a:t>по математике(профильный уровень) </a:t>
            </a:r>
            <a:r>
              <a:rPr lang="ru-RU" sz="4000" b="1"/>
              <a:t>в </a:t>
            </a:r>
            <a:r>
              <a:rPr lang="ru-RU" sz="4000" b="1"/>
              <a:t> </a:t>
            </a:r>
            <a:r>
              <a:rPr lang="ru-RU" sz="4000" b="1"/>
              <a:t>Лахденпохском</a:t>
            </a:r>
            <a:r>
              <a:rPr lang="ru-RU" sz="4000" b="1"/>
              <a:t> муниципальном районе.</a:t>
            </a:r>
            <a:br>
              <a:rPr lang="ru-RU" sz="4000"/>
            </a:br>
            <a:endParaRPr lang="ru-RU" sz="4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3600" b="1"/>
              <a:t>Основные результаты ЕГЭ по математике (профильный уровень).</a:t>
            </a:r>
            <a:br>
              <a:rPr lang="ru-RU" sz="3600"/>
            </a:br>
            <a:endParaRPr lang="ru-RU" sz="36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3200" b="1"/>
              <a:t>Основные результаты ЕГЭ по математике (профильный уровень).</a:t>
            </a:r>
            <a:br>
              <a:rPr lang="ru-RU" sz="4000"/>
            </a:br>
            <a:endParaRPr lang="ru-RU" sz="40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457200" y="1484784"/>
          <a:ext cx="8229600" cy="4680519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1339704"/>
                <a:gridCol w="1467296"/>
                <a:gridCol w="1339704"/>
                <a:gridCol w="1305734"/>
                <a:gridCol w="832561"/>
                <a:gridCol w="832561"/>
                <a:gridCol w="1112039"/>
              </a:tblGrid>
              <a:tr h="409793">
                <a:tc rowSpan="2"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№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Наименование АТЕ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 gridSpan="4">
                  <a:txBody>
                    <a:bodyPr/>
                    <a:p>
                      <a:pPr>
                        <a:defRPr/>
                      </a:pPr>
                      <a:r>
                        <a:rPr lang="ru-RU" sz="1300">
                          <a:solidFill>
                            <a:srgbClr val="FFFFFF"/>
                          </a:solidFill>
                          <a:latin typeface="Arial"/>
                        </a:rPr>
                        <a:t>Доля участников, получивших тестовый балл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rowSpan="2"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Количество участников, получивших 100 баллов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525800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Arial"/>
                        </a:rPr>
                        <a:t>ниже минимального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Arial"/>
                        </a:rPr>
                        <a:t>от минимального до 60 баллов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Arial"/>
                        </a:rPr>
                        <a:t>от 61 до 80 баллов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Arial"/>
                        </a:rPr>
                        <a:t>от 81 до 99 баллов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  <a:tr h="87246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1.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Лахденпохский</a:t>
                      </a: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 МР*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0,0%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52,6%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47,4%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0,0%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872463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2.</a:t>
                      </a:r>
                      <a:endParaRPr lang="ru-RU" sz="1600"/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Республика Карелия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6,7%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51,5%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36,3%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5,5%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  <a:endParaRPr lang="ru-RU" sz="1500">
                        <a:latin typeface="+mj-lt"/>
                      </a:endParaRPr>
                    </a:p>
                  </a:txBody>
                  <a:tcPr marL="60759" marR="60759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476672"/>
            <a:ext cx="8229600" cy="136815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b="1"/>
              <a:t>Динамика результатов ЕГЭ по математике (профильный уровень)</a:t>
            </a:r>
            <a:br>
              <a:rPr lang="ru-RU" sz="3200" b="1"/>
            </a:br>
            <a:r>
              <a:rPr lang="ru-RU" sz="3200" b="1"/>
              <a:t> за последние 3 года.</a:t>
            </a:r>
            <a:br>
              <a:rPr lang="ru-RU" sz="3200"/>
            </a:br>
            <a:endParaRPr lang="ru-RU" sz="32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529358" y="1600199"/>
          <a:ext cx="8549731" cy="5052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3200" b="1"/>
              <a:t>Результаты выполнения заданий с кратким ответом.</a:t>
            </a:r>
            <a:endParaRPr lang="ru-RU" sz="3200" b="1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457200" y="1600200"/>
          <a:ext cx="843528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4000" b="1"/>
              <a:t>Результаты выполнения заданий с развернутым ответом.</a:t>
            </a:r>
            <a:endParaRPr lang="ru-RU" sz="40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827584" y="1700808"/>
          <a:ext cx="7632848" cy="4392488"/>
        </p:xfrm>
        <a:graphic>
          <a:graphicData uri="http://schemas.openxmlformats.org/drawingml/2006/table">
            <a:tbl>
              <a:tblPr firstRow="0" firstCol="0" lastRow="0" lastCol="0" bandRow="0" bandCol="0">
                <a:tableStyleId>{1709DECB-821F-D893-B1CB-CCFCC7FEFE2F}</a:tableStyleId>
              </a:tblPr>
              <a:tblGrid>
                <a:gridCol w="1078086"/>
                <a:gridCol w="3428313"/>
                <a:gridCol w="3126449"/>
              </a:tblGrid>
              <a:tr h="549061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700" b="1" u="none" strike="noStrike"/>
                        <a:t>Задание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700" b="1" u="none" strike="noStrike"/>
                        <a:t>Задание выполнили полностью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700" b="1" u="none" strike="noStrike"/>
                        <a:t>Задание </a:t>
                      </a:r>
                      <a:r>
                        <a:rPr lang="ru-RU" sz="1700" b="1" u="none" strike="noStrike"/>
                        <a:t>выполнено частично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13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5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3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14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0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700" b="1" u="none" strike="noStrike"/>
                        <a:t> 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15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0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700" b="1" u="none" strike="noStrike"/>
                        <a:t> 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16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0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700" b="1" u="none" strike="noStrike"/>
                        <a:t> 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17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6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700" b="1" u="none" strike="noStrike"/>
                        <a:t> 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18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0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700" b="1" u="none" strike="noStrike"/>
                        <a:t> 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19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0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p>
                      <a:pPr algn="r">
                        <a:defRPr/>
                      </a:pPr>
                      <a:r>
                        <a:rPr lang="ru-RU" sz="1700" b="1" u="none" strike="noStrike"/>
                        <a:t>3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3200" b="1"/>
              <a:t>Рекомендации для системы образования </a:t>
            </a:r>
            <a:br>
              <a:rPr lang="ru-RU" sz="3200" b="1"/>
            </a:br>
            <a:r>
              <a:rPr lang="ru-RU" sz="3200" b="1"/>
              <a:t> </a:t>
            </a:r>
            <a:r>
              <a:rPr lang="ru-RU" sz="3200" b="1"/>
              <a:t>Лахденпохского</a:t>
            </a:r>
            <a:r>
              <a:rPr lang="ru-RU" sz="3200" b="1"/>
              <a:t> муниципального района:</a:t>
            </a:r>
            <a:br>
              <a:rPr lang="ru-RU" sz="3200"/>
            </a:br>
            <a:endParaRPr lang="ru-RU" sz="320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 algn="just">
              <a:lnSpc>
                <a:spcPct val="104999"/>
              </a:lnSpc>
              <a:defRPr/>
            </a:pPr>
            <a:r>
              <a:rPr lang="ru-RU" sz="2400"/>
              <a:t>Рекомендуется выделить во всех школах за счет регионального и школьного компонента, учебные часы для дополнительной подготовки по геометрии в среднем звене, а так же для организации целенаправленной подготовки выпускников к ЕГЭ по математике в выпускном классе. </a:t>
            </a:r>
            <a:endParaRPr/>
          </a:p>
          <a:p>
            <a:pPr algn="just">
              <a:lnSpc>
                <a:spcPct val="104999"/>
              </a:lnSpc>
              <a:defRPr/>
            </a:pPr>
            <a:r>
              <a:rPr lang="ru-RU" sz="2400"/>
              <a:t>Выработать </a:t>
            </a:r>
            <a:r>
              <a:rPr lang="ru-RU" sz="2400"/>
              <a:t>у обучающихся быстрое и правильное выполнение заданий части 1, используя открытый банк </a:t>
            </a:r>
            <a:r>
              <a:rPr lang="ru-RU" sz="2400"/>
              <a:t>заданий.</a:t>
            </a:r>
            <a:endParaRPr/>
          </a:p>
          <a:p>
            <a:pPr algn="just">
              <a:lnSpc>
                <a:spcPct val="104999"/>
              </a:lnSpc>
              <a:defRPr/>
            </a:pPr>
            <a:r>
              <a:rPr lang="ru-RU" sz="2400"/>
              <a:t>В записи решений к заданиям с развернутым ответом обращать особое внимание на доказательность </a:t>
            </a:r>
            <a:r>
              <a:rPr lang="ru-RU" sz="2400"/>
              <a:t>рассуждений.</a:t>
            </a:r>
            <a:endParaRPr lang="ru-RU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476672"/>
            <a:ext cx="8229600" cy="5649491"/>
          </a:xfrm>
        </p:spPr>
        <p:txBody>
          <a:bodyPr/>
          <a:lstStyle/>
          <a:p>
            <a:pPr lvl="0" algn="just">
              <a:defRPr/>
            </a:pPr>
            <a:r>
              <a:rPr lang="ru-RU" sz="2400"/>
              <a:t>Следует уделять большее внимание развитию общематематических навыков (умению читать условие задачи, выполнять арифметические действия), развитию пространственных представлений учащихся. </a:t>
            </a:r>
            <a:endParaRPr/>
          </a:p>
          <a:p>
            <a:pPr algn="just">
              <a:defRPr/>
            </a:pPr>
            <a:r>
              <a:rPr lang="ru-RU" sz="2400"/>
              <a:t>Обращать внимание на формирование культуры вычислений и </a:t>
            </a:r>
            <a:r>
              <a:rPr lang="ru-RU" sz="2400"/>
              <a:t>преобразований.</a:t>
            </a:r>
            <a:endParaRPr/>
          </a:p>
          <a:p>
            <a:pPr algn="just">
              <a:defRPr/>
            </a:pPr>
            <a:r>
              <a:rPr lang="ru-RU" sz="2400"/>
              <a:t>При изучении геометрии следует активнее повышать наглядность преподавания, уделять больше внимания изображению геометрических фигур, формированию конструктивных умений и навыков, применению геометрических знаний для решения практических задач. </a:t>
            </a:r>
            <a:endParaRPr lang="ru-RU" sz="2400"/>
          </a:p>
          <a:p>
            <a:pPr lvl="0" algn="just">
              <a:defRPr/>
            </a:pPr>
            <a:r>
              <a:rPr lang="ru-RU" sz="2400"/>
              <a:t>Изучение теории вероятностей и статистики вести с расчетом на практическое применение. </a:t>
            </a:r>
            <a:endParaRPr/>
          </a:p>
          <a:p>
            <a:pPr algn="just">
              <a:defRPr/>
            </a:pPr>
            <a:endParaRPr lang="ru-RU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620688"/>
            <a:ext cx="8229600" cy="5505475"/>
          </a:xfrm>
        </p:spPr>
        <p:txBody>
          <a:bodyPr/>
          <a:lstStyle/>
          <a:p>
            <a:pPr lvl="0" algn="just">
              <a:defRPr/>
            </a:pPr>
            <a:r>
              <a:rPr lang="ru-RU" sz="2400"/>
              <a:t>Р</a:t>
            </a:r>
            <a:r>
              <a:rPr sz="2400"/>
              <a:t>асширить </a:t>
            </a:r>
            <a:r>
              <a:rPr sz="2400"/>
              <a:t>тематику элективных и факультативных курсов (или включить дополнительные модули) для обучающихся 10-11 классов по математике, направленных на углубленное рассмотрение наиболее значимых теоретических вопросов предмета.</a:t>
            </a:r>
            <a:endParaRPr lang="ru-RU" sz="2400"/>
          </a:p>
          <a:p>
            <a:pPr lvl="0" algn="just">
              <a:defRPr/>
            </a:pPr>
            <a:r>
              <a:rPr lang="ru-RU" sz="2400"/>
              <a:t>На заседаниях  методических объединений обсудить особенности изучения следующих предметных тем «Теория чисел», «Начала математического анализа», «Методология решения комбинаторно-вероятностных задач</a:t>
            </a:r>
            <a:r>
              <a:rPr lang="ru-RU" sz="2400"/>
              <a:t>».</a:t>
            </a:r>
            <a:endParaRPr/>
          </a:p>
          <a:p>
            <a:pPr algn="just">
              <a:defRPr/>
            </a:pPr>
            <a:r>
              <a:rPr lang="ru-RU" sz="2400"/>
              <a:t>Запланировать </a:t>
            </a:r>
            <a:r>
              <a:rPr lang="ru-RU" sz="2400"/>
              <a:t>практикумы по темам «Типология и методология решения задач с параметрами», «Комбинации плоскостных фигур, многогранников, тел вращения».</a:t>
            </a:r>
            <a:endParaRPr/>
          </a:p>
          <a:p>
            <a:pPr lvl="0" algn="just">
              <a:defRPr/>
            </a:pPr>
            <a:endParaRPr lang="ru-RU" sz="2400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ONLYOFFICE/5.4.2.30</Application>
  <DocSecurity>0</DocSecurity>
  <PresentationFormat>Экран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Аналитический отчет    о результатах единого государственного экзамена   по математике(профильный уровень) в  Лахденпохском муниципальном районе. </dc:title>
  <dc:subject/>
  <dc:creator>Пользователь</dc:creator>
  <cp:keywords/>
  <dc:description/>
  <dc:identifier/>
  <dc:language/>
  <cp:lastModifiedBy/>
  <cp:revision>5</cp:revision>
  <dcterms:created xsi:type="dcterms:W3CDTF">2020-11-03T05:29:27Z</dcterms:created>
  <dcterms:modified xsi:type="dcterms:W3CDTF">2020-11-05T07:30:38Z</dcterms:modified>
  <cp:category/>
  <cp:contentStatus/>
  <cp:version/>
</cp:coreProperties>
</file>