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xml" ContentType="application/xml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rts/chart2.xml" ContentType="application/vnd.openxmlformats-officedocument.drawingml.chart+xml"/>
  <Override PartName="/ppt/tableStyles.xml" ContentType="application/vnd.openxmlformats-officedocument.presentationml.tableStyl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D71FDB82-B5C3-4C5F-7382-845E442BF4CD}">
  <a:tblStyle styleId="{D71FDB82-B5C3-4C5F-7382-845E442BF4CD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39993559832798675"/>
          <c:y val="0.014948570529200459"/>
          <c:w val="0.943031131525226"/>
          <c:h val="0.91320543859324277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33333333333333333"/>
                  <c:y val="-0.013888888888888805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19444444444444445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25000000000000001"/>
                  <c:y val="-0.009259259259259258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33333333333333333"/>
                  <c:y val="8.4875562720133283e-1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>Обществознание!$A$2:$A$5</c:f>
              <c:strCache>
                <c:ptCount val="4"/>
                <c:pt idx="0">
                  <c:v xml:space="preserve">0-41 балла</c:v>
                </c:pt>
                <c:pt idx="1">
                  <c:v xml:space="preserve">42-60 баллов</c:v>
                </c:pt>
                <c:pt idx="2">
                  <c:v xml:space="preserve">61-80 баллов</c:v>
                </c:pt>
                <c:pt idx="3">
                  <c:v xml:space="preserve">81-99 баллов</c:v>
                </c:pt>
              </c:strCache>
            </c:strRef>
          </c:cat>
          <c:val>
            <c:numRef>
              <c:f>Обществознание!$B$2:$B$5</c:f>
              <c:numCache>
                <c:formatCode>General</c:formatCode>
                <c:ptCount val="4"/>
                <c:pt idx="0">
                  <c:v>0</c:v>
                </c:pt>
                <c:pt idx="1">
                  <c:v>11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121207808"/>
        <c:axId val="124844288"/>
      </c:bar3DChart>
      <c:catAx>
        <c:axId val="121207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124844288"/>
        <c:crosses val="autoZero"/>
        <c:auto val="1"/>
        <c:lblAlgn val="ctr"/>
        <c:lblOffset val="100"/>
        <c:noMultiLvlLbl val="0"/>
      </c:catAx>
      <c:valAx>
        <c:axId val="124844288"/>
        <c:scaling>
          <c:orientation val="minMax"/>
        </c:scaling>
        <c:delete val="0"/>
        <c:axPos val="l"/>
        <c:majorGridlines>
          <c:spPr bwMode="auto"/>
        </c:majorGridlines>
        <c:numFmt formatCode="General" sourceLinked="1"/>
        <c:majorTickMark val="out"/>
        <c:minorTickMark val="none"/>
        <c:tickLblPos val="nextTo"/>
        <c:crossAx val="121207808"/>
        <c:crosses val="autoZero"/>
        <c:crossBetween val="between"/>
      </c:valAx>
    </c:plotArea>
    <c:plotVisOnly val="1"/>
    <c:dispBlanksAs val="gap"/>
    <c:showDLblsOverMax val="0"/>
  </c:chart>
  <c:spPr bwMode="auto">
    <a:xfrm>
      <a:off x="467544" y="1340768"/>
      <a:ext cx="8229600" cy="5184576"/>
    </a:xfrm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Обществознание!$B$7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0.050000000000000003"/>
                  <c:y val="0.02314814814814816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>Обществознание!$A$8:$A$11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>Обществознание!$B$8:$B$11</c:f>
              <c:numCache>
                <c:formatCode>0.0</c:formatCode>
                <c:ptCount val="4"/>
                <c:pt idx="0">
                  <c:v>12</c:v>
                </c:pt>
                <c:pt idx="1">
                  <c:v>50</c:v>
                </c:pt>
                <c:pt idx="2">
                  <c:v>36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Обществознание!$C$7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13888888888888888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36111111111111108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22222222222222223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>Обществознание!$A$8:$A$11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>Обществознание!$C$8:$C$11</c:f>
              <c:numCache>
                <c:formatCode>0.0</c:formatCode>
                <c:ptCount val="4"/>
                <c:pt idx="0">
                  <c:v>8.8</c:v>
                </c:pt>
                <c:pt idx="1">
                  <c:v>47.1</c:v>
                </c:pt>
                <c:pt idx="2">
                  <c:v>38.2</c:v>
                </c:pt>
                <c:pt idx="3">
                  <c:v>5.9</c:v>
                </c:pt>
              </c:numCache>
            </c:numRef>
          </c:val>
        </c:ser>
        <c:ser>
          <c:idx val="2"/>
          <c:order val="2"/>
          <c:tx>
            <c:strRef>
              <c:f>Обществознание!$D$7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30555555555555555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3888888888888889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66666666666666666"/>
                  <c:y val="0.027777777777777776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33333333333333333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>Обществознание!$A$8:$A$11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>Обществознание!$D$8:$D$11</c:f>
              <c:numCache>
                <c:formatCode>0.0</c:formatCode>
                <c:ptCount val="4"/>
                <c:pt idx="0">
                  <c:v>0</c:v>
                </c:pt>
                <c:pt idx="1">
                  <c:v>64.7</c:v>
                </c:pt>
                <c:pt idx="2">
                  <c:v>35.3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117128192"/>
        <c:axId val="120871552"/>
      </c:bar3DChart>
      <c:catAx>
        <c:axId val="117128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120871552"/>
        <c:crosses val="autoZero"/>
        <c:auto val="1"/>
        <c:lblAlgn val="ctr"/>
        <c:lblOffset val="100"/>
        <c:noMultiLvlLbl val="0"/>
      </c:catAx>
      <c:valAx>
        <c:axId val="120871552"/>
        <c:scaling>
          <c:orientation val="minMax"/>
        </c:scaling>
        <c:delete val="0"/>
        <c:axPos val="l"/>
        <c:majorGridlines>
          <c:spPr bwMode="auto"/>
        </c:majorGridlines>
        <c:numFmt formatCode="0.0" sourceLinked="1"/>
        <c:majorTickMark val="out"/>
        <c:minorTickMark val="none"/>
        <c:tickLblPos val="nextTo"/>
        <c:crossAx val="117128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 bwMode="auto">
    <a:xfrm>
      <a:off x="457200" y="1600200"/>
      <a:ext cx="8229600" cy="4525963"/>
    </a:xfrm>
  </c:sp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9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06BC20-B6B6-4A0A-B600-C5C65C50F7D4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FA20B4-1C87-45E5-9CF9-DF993C515A16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2882750"/>
          </a:xfrm>
        </p:spPr>
        <p:txBody>
          <a:bodyPr/>
          <a:lstStyle/>
          <a:p>
            <a:pPr>
              <a:defRPr/>
            </a:pPr>
            <a:r>
              <a:rPr lang="ru-RU" sz="4000" b="1"/>
              <a:t>Аналитический отчет </a:t>
            </a:r>
            <a:br>
              <a:rPr lang="ru-RU" sz="4000" b="1"/>
            </a:br>
            <a:r>
              <a:rPr lang="ru-RU" sz="4000" b="1"/>
              <a:t>о </a:t>
            </a:r>
            <a:r>
              <a:rPr lang="ru-RU" sz="4000" b="1"/>
              <a:t>результатах единого государственного экзамена по обществознанию </a:t>
            </a:r>
            <a:r>
              <a:rPr lang="ru-RU" sz="4000" b="1"/>
              <a:t>в </a:t>
            </a:r>
            <a:r>
              <a:rPr lang="ru-RU" sz="4000" b="1"/>
              <a:t>2020 году </a:t>
            </a:r>
            <a:r>
              <a:rPr lang="ru-RU" sz="4000" b="1"/>
              <a:t>в </a:t>
            </a:r>
            <a:r>
              <a:rPr lang="ru-RU" sz="4000" b="1"/>
              <a:t>Лахденпохском</a:t>
            </a:r>
            <a:r>
              <a:rPr lang="ru-RU" sz="4000" b="1"/>
              <a:t> муниципальном районе.</a:t>
            </a:r>
            <a:br>
              <a:rPr lang="ru-RU" sz="4000"/>
            </a:br>
            <a:endParaRPr lang="ru-RU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476672"/>
            <a:ext cx="8229600" cy="864096"/>
          </a:xfrm>
        </p:spPr>
        <p:txBody>
          <a:bodyPr/>
          <a:lstStyle/>
          <a:p>
            <a:pPr>
              <a:defRPr/>
            </a:pPr>
            <a:r>
              <a:rPr lang="ru-RU" sz="4000" b="1"/>
              <a:t>Основные результаты ЕГЭ по обществознанию.</a:t>
            </a:r>
            <a:br>
              <a:rPr lang="ru-RU" sz="4000"/>
            </a:b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67544" y="1340768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476672"/>
            <a:ext cx="8229600" cy="1224136"/>
          </a:xfrm>
        </p:spPr>
        <p:txBody>
          <a:bodyPr/>
          <a:lstStyle/>
          <a:p>
            <a:pPr>
              <a:defRPr/>
            </a:pPr>
            <a:r>
              <a:rPr lang="ru-RU" sz="4000" b="1"/>
              <a:t>Основные результаты ЕГЭ по обществознанию.</a:t>
            </a:r>
            <a:br>
              <a:rPr lang="ru-RU" sz="4000"/>
            </a:b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251520" y="1760060"/>
          <a:ext cx="8640960" cy="3613155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{D71FDB82-B5C3-4C5F-7382-845E442BF4CD}</a:tableStyleId>
              </a:tblPr>
              <a:tblGrid>
                <a:gridCol w="864096"/>
                <a:gridCol w="1876246"/>
                <a:gridCol w="1369799"/>
                <a:gridCol w="1369799"/>
                <a:gridCol w="947637"/>
                <a:gridCol w="947637"/>
                <a:gridCol w="1265746"/>
              </a:tblGrid>
              <a:tr h="328469">
                <a:tc rowSpan="2"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200"/>
                        <a:t>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/>
                        <a:t>Наименование АТЕ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/>
                        <a:t>Доля участников, получивших тестовый балл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/>
                        <a:t>Количество участников, получивших 100 баллов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70812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ниже минимального</a:t>
                      </a:r>
                      <a:endParaRPr lang="ru-RU" sz="1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от минимального до 60 баллов</a:t>
                      </a:r>
                      <a:endParaRPr lang="ru-RU" sz="1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от 61 до 80 баллов</a:t>
                      </a:r>
                      <a:endParaRPr lang="ru-RU" sz="1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от 81 до 99 баллов</a:t>
                      </a:r>
                      <a:endParaRPr lang="ru-RU" sz="1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  <a:tr h="656937"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200"/>
                        <a:t>1.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Лахденпохский</a:t>
                      </a:r>
                      <a:r>
                        <a:rPr lang="ru-RU" sz="1500" b="1"/>
                        <a:t> МР*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0,0%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64,7%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35,3%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0,0%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0</a:t>
                      </a:r>
                      <a:endParaRPr lang="ru-RU" sz="15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6937">
                <a:tc>
                  <a:txBody>
                    <a:bodyPr/>
                    <a:p>
                      <a:pPr marL="457200"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200"/>
                        <a:t>2.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Республика Карелия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12,9%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43,2%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34,5%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9,3%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500" b="1"/>
                        <a:t>1</a:t>
                      </a:r>
                      <a:endParaRPr lang="ru-RU" sz="15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620688"/>
            <a:ext cx="8229600" cy="1296144"/>
          </a:xfrm>
        </p:spPr>
        <p:txBody>
          <a:bodyPr/>
          <a:lstStyle/>
          <a:p>
            <a:pPr>
              <a:defRPr/>
            </a:pPr>
            <a:r>
              <a:rPr sz="3200" b="1"/>
              <a:t>Динамика результатов ЕГЭ </a:t>
            </a:r>
            <a:r>
              <a:rPr sz="3200" b="1"/>
              <a:t>по </a:t>
            </a:r>
            <a:r>
              <a:rPr lang="ru-RU" sz="3200" b="1"/>
              <a:t>обществознанию </a:t>
            </a:r>
            <a:r>
              <a:rPr sz="3200" b="1"/>
              <a:t>за </a:t>
            </a:r>
            <a:r>
              <a:rPr sz="3200" b="1"/>
              <a:t>последние 3 года</a:t>
            </a:r>
            <a:r>
              <a:rPr lang="ru-RU" sz="3200" b="1"/>
              <a:t>.</a:t>
            </a:r>
            <a:br>
              <a:rPr lang="ru-RU" sz="3200" b="1"/>
            </a:br>
            <a:r>
              <a:rPr lang="ru-RU" sz="4000"/>
              <a:t> </a:t>
            </a:r>
            <a:br>
              <a:rPr lang="ru-RU" sz="4000"/>
            </a:b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476672"/>
            <a:ext cx="8229600" cy="10081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/>
              <a:t>Рекомендации для системы образования </a:t>
            </a:r>
            <a:br>
              <a:rPr lang="ru-RU" sz="2400" b="1"/>
            </a:br>
            <a:r>
              <a:rPr lang="ru-RU" sz="2400" b="1"/>
              <a:t>Лахденпохского</a:t>
            </a:r>
            <a:r>
              <a:rPr lang="ru-RU" sz="2400" b="1"/>
              <a:t> муниципального района</a:t>
            </a:r>
            <a:r>
              <a:rPr lang="ru-RU" sz="3200" b="1"/>
              <a:t>:</a:t>
            </a:r>
            <a:br>
              <a:rPr lang="ru-RU" sz="3200" b="1"/>
            </a:br>
            <a:endParaRPr lang="ru-RU" sz="32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 algn="just">
              <a:lnSpc>
                <a:spcPct val="104999"/>
              </a:lnSpc>
              <a:defRPr/>
            </a:pPr>
            <a:r>
              <a:rPr lang="ru-RU" sz="2400"/>
              <a:t>Необходимо </a:t>
            </a:r>
            <a:r>
              <a:rPr lang="ru-RU" sz="2400"/>
              <a:t> </a:t>
            </a:r>
            <a:r>
              <a:rPr lang="ru-RU" sz="2400"/>
              <a:t>детально разобраться в причинах некачественного выполнения заданий различных типов и слабого усвоения содержания курса </a:t>
            </a:r>
            <a:r>
              <a:rPr lang="ru-RU" sz="2400"/>
              <a:t> выпускниками. </a:t>
            </a:r>
            <a:endParaRPr/>
          </a:p>
          <a:p>
            <a:pPr algn="just">
              <a:lnSpc>
                <a:spcPct val="104999"/>
              </a:lnSpc>
              <a:defRPr/>
            </a:pPr>
            <a:r>
              <a:rPr lang="ru-RU" sz="2400"/>
              <a:t>Усилить ВШК над преподаванием обществознания на ступени основного общего образования.</a:t>
            </a:r>
            <a:endParaRPr/>
          </a:p>
          <a:p>
            <a:pPr lvl="0" algn="just">
              <a:lnSpc>
                <a:spcPct val="104999"/>
              </a:lnSpc>
              <a:defRPr/>
            </a:pPr>
            <a:r>
              <a:rPr lang="ru-RU" sz="2400"/>
              <a:t>Темы семинаров: "Методические особенности изучения трудных тем в курсе обществознания, экономики и права", "Дифференцированное обучение на уроках обществознания в 10-11 классах", "Лучшие педагогические практики по подготовке учащихся к экзамену по обществознанию".</a:t>
            </a:r>
            <a:endParaRPr lang="ru-RU" sz="2400"/>
          </a:p>
          <a:p>
            <a:pPr lvl="0" algn="just">
              <a:lnSpc>
                <a:spcPct val="104999"/>
              </a:lnSpc>
              <a:defRPr/>
            </a:pPr>
            <a:endParaRPr lang="ru-RU" sz="2400"/>
          </a:p>
          <a:p>
            <a:pPr>
              <a:lnSpc>
                <a:spcPct val="104999"/>
              </a:lnSpc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457199" y="72158"/>
            <a:ext cx="8229600" cy="6054003"/>
          </a:xfrm>
        </p:spPr>
        <p:txBody>
          <a:bodyPr/>
          <a:lstStyle/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 преподавании обществознания необходимо сконцентрировать внимание на:</a:t>
            </a: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 работу учащихся с текстом;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2) особое внимание обратить на разделы «Право», «Экономика», «Политика»;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3) выделять «проблемные» темы в каждом конкретном классе и работать над ликвидацией пробелов в умениях учащихся по расширению социального опыта, с привлечением межпредметных связей, материалов СМИ;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4) организовывать в классе разноуровневое обобщающее повторение по темам с использованием учебников максимально широкого круга пособий;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5) со слабыми учащимися закреплять достигнутые успехи, предоставляя им возможность на каждом уроке выполнять самостоятельную работу, в которую включены задания на отработку умений; 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6) с сильными учащимися проводить разбор методов решения заданий повышенного уровня сложности, проверяя усвоение этих методов на самостоятельных работах и дополнительных занятиях.</a:t>
            </a:r>
            <a:endParaRPr sz="22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Рекомендации для системы образования </a:t>
            </a:r>
            <a:br>
              <a:rPr lang="ru-RU" sz="2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2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Лахденпохского</a:t>
            </a:r>
            <a:r>
              <a:rPr lang="ru-RU" sz="2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муниципального района</a:t>
            </a:r>
            <a:r>
              <a:rPr lang="ru-RU" sz="2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Школьным методическим объединениям учителей обществознания 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проанализировать материалы государственной итоговой аттестации  с целью корректировки рабочих программ и внесения в них необходимых дополнений, а также организации работы по преодолению затруднений, выявленных в результате анализа выполнения экзаменационной работы. </a:t>
            </a: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ONLYOFFICE/5.4.2.30</Application>
  <DocSecurity>0</DocSecurity>
  <PresentationFormat>Экран (4:3)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 о результатах единого государственного экзамена  в 2020 году в Лахденпохском муниципальном районе. </dc:title>
  <dc:subject/>
  <dc:creator>Пользователь</dc:creator>
  <cp:keywords/>
  <dc:description/>
  <dc:identifier/>
  <dc:language/>
  <cp:lastModifiedBy/>
  <cp:revision>15</cp:revision>
  <dcterms:created xsi:type="dcterms:W3CDTF">2020-10-12T12:04:53Z</dcterms:created>
  <dcterms:modified xsi:type="dcterms:W3CDTF">2020-11-06T05:29:27Z</dcterms:modified>
  <cp:category/>
  <cp:contentStatus/>
  <cp:version/>
</cp:coreProperties>
</file>