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xml" ContentType="application/xml"/>
  <Default Extension="wmf" ContentType="image/x-wmf"/>
  <Default Extension="png" ContentType="image/png"/>
  <Default Extension="jpeg" ContentType="image/jpeg"/>
  <Default Extension="rels" ContentType="application/vnd.openxmlformats-package.relationships+xml"/>
  <Default Extension="bin" ContentType="application/vnd.openxmlformats-officedocument.oleObject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slides/slide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charts/chart2.xml" ContentType="application/vnd.openxmlformats-officedocument.drawingml.char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docProps/core.xml" ContentType="application/vnd.openxmlformats-package.core-properties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docProps/app.xml" ContentType="application/vnd.openxmlformats-officedocument.extended-properties+xml"/>
  <Override PartName="/ppt/viewProps.xml" ContentType="application/vnd.openxmlformats-officedocument.presentationml.viewProps+xml"/>
  <Override PartName="/ppt/tableStyles.xml" ContentType="application/vnd.openxmlformats-officedocument.presentationml.tableStyl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 /><Relationship Id="rId13" Type="http://schemas.openxmlformats.org/officeDocument/2006/relationships/tableStyles" Target="tableStyles.xml" /><Relationship Id="rId14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ru-RU"/>
  <c:roundedCorners val="0"/>
  <mc:AlternateContent>
    <mc:Choice Requires="c14">
      <c14:style val="104"/>
    </mc:Choice>
    <mc:Fallback>
      <c:style val="4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39993559832798675"/>
          <c:y val="0"/>
          <c:w val="0.87584050257606683"/>
          <c:h val="0.92108230851842676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0.035493827160493825"/>
                  <c:y val="-0.019066950519011402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1"/>
              <c:layout>
                <c:manualLayout>
                  <c:x val="0.013888888888888888"/>
                  <c:y val="-0.0286004257785171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2"/>
              <c:layout>
                <c:manualLayout>
                  <c:x val="0.030864197530864196"/>
                  <c:y val="-0.021450319333887826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0.023148148148148147"/>
                  <c:y val="-0.038133901038022805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</c:dLbls>
          <c:cat>
            <c:strRef>
              <c:f xml:space="preserve">'Русский язык'!$A$3:$A$6</c:f>
              <c:strCache>
                <c:ptCount val="4"/>
                <c:pt idx="0">
                  <c:v xml:space="preserve">0- 35 баллов</c:v>
                </c:pt>
                <c:pt idx="1">
                  <c:v xml:space="preserve">36-60 баллов</c:v>
                </c:pt>
                <c:pt idx="2">
                  <c:v xml:space="preserve">61-80 балла</c:v>
                </c:pt>
                <c:pt idx="3">
                  <c:v xml:space="preserve">81-100 баллов</c:v>
                </c:pt>
              </c:strCache>
            </c:strRef>
          </c:cat>
          <c:val>
            <c:numRef>
              <c:f xml:space="preserve">'Русский язык'!$B$3:$B$6</c:f>
              <c:numCache>
                <c:formatCode>General</c:formatCode>
                <c:ptCount val="4"/>
                <c:pt idx="0">
                  <c:v>0</c:v>
                </c:pt>
                <c:pt idx="1">
                  <c:v>6</c:v>
                </c:pt>
                <c:pt idx="2">
                  <c:v>18</c:v>
                </c:pt>
                <c:pt idx="3">
                  <c:v>8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shape val="cylinder"/>
        <c:axId val="31378816"/>
        <c:axId val="31384704"/>
      </c:bar3DChart>
      <c:catAx>
        <c:axId val="31378816"/>
        <c:scaling>
          <c:orientation val="minMax"/>
        </c:scaling>
        <c:delete val="0"/>
        <c:axPos val="b"/>
        <c:majorTickMark val="out"/>
        <c:minorTickMark val="none"/>
        <c:tickLblPos val="nextTo"/>
        <c:crossAx val="31384704"/>
        <c:crosses val="autoZero"/>
        <c:auto val="1"/>
        <c:lblAlgn val="ctr"/>
        <c:lblOffset val="100"/>
        <c:noMultiLvlLbl val="0"/>
      </c:catAx>
      <c:valAx>
        <c:axId val="313847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1378816"/>
        <c:crosses val="autoZero"/>
        <c:crossBetween val="between"/>
      </c:valAx>
    </c:plotArea>
    <c:plotVisOnly val="1"/>
    <c:dispBlanksAs val="gap"/>
    <c:showDLblsOverMax val="0"/>
  </c:chart>
  <c:spPr bwMode="auto">
    <a:xfrm>
      <a:off x="323528" y="1052736"/>
      <a:ext cx="8301608" cy="5616624"/>
    </a:xfrm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 xml:space="preserve">'Русский язык'!$B$8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0.02500000000000005"/>
                  <c:y val="0.0092592592592592587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-0.011111111111111112"/>
                  <c:y val="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txPr>
              <a:bodyPr/>
              <a:lstStyle/>
              <a:p>
                <a:pPr>
                  <a:defRPr sz="1500" b="1" i="0"/>
                </a:pPr>
                <a:endParaRPr lang="ru-RU"/>
              </a:p>
            </c:txPr>
          </c:dLbls>
          <c:cat>
            <c:strRef>
              <c:f xml:space="preserve">'Русский язык'!$A$9:$A$12</c:f>
              <c:strCache>
                <c:ptCount val="4"/>
                <c:pt idx="0">
                  <c:v xml:space="preserve">ниже минимального</c:v>
                </c:pt>
                <c:pt idx="1">
                  <c:v xml:space="preserve">от минимального до 60 баллов</c:v>
                </c:pt>
                <c:pt idx="2">
                  <c:v xml:space="preserve">61-80 баллов</c:v>
                </c:pt>
                <c:pt idx="3">
                  <c:v xml:space="preserve">81- 99 баллов</c:v>
                </c:pt>
              </c:strCache>
            </c:strRef>
          </c:cat>
          <c:val>
            <c:numRef>
              <c:f xml:space="preserve">'Русский язык'!$B$9:$B$12</c:f>
              <c:numCache>
                <c:formatCode>General</c:formatCode>
                <c:ptCount val="4"/>
                <c:pt idx="0">
                  <c:v>0</c:v>
                </c:pt>
                <c:pt idx="1">
                  <c:v>33.8</c:v>
                </c:pt>
                <c:pt idx="2">
                  <c:v>45.9</c:v>
                </c:pt>
                <c:pt idx="3">
                  <c:v>20.3</c:v>
                </c:pt>
              </c:numCache>
            </c:numRef>
          </c:val>
        </c:ser>
        <c:ser>
          <c:idx val="1"/>
          <c:order val="1"/>
          <c:tx>
            <c:strRef>
              <c:f xml:space="preserve">'Русский язык'!$C$8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.015432098765432098"/>
                  <c:y val="-0.016836195965366927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0.019444444444444445"/>
                  <c:y val="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txPr>
              <a:bodyPr/>
              <a:lstStyle/>
              <a:p>
                <a:pPr>
                  <a:defRPr sz="1500" b="1" i="0"/>
                </a:pPr>
                <a:endParaRPr lang="ru-RU"/>
              </a:p>
            </c:txPr>
          </c:dLbls>
          <c:cat>
            <c:strRef>
              <c:f xml:space="preserve">'Русский язык'!$A$9:$A$12</c:f>
              <c:strCache>
                <c:ptCount val="4"/>
                <c:pt idx="0">
                  <c:v xml:space="preserve">ниже минимального</c:v>
                </c:pt>
                <c:pt idx="1">
                  <c:v xml:space="preserve">от минимального до 60 баллов</c:v>
                </c:pt>
                <c:pt idx="2">
                  <c:v xml:space="preserve">61-80 баллов</c:v>
                </c:pt>
                <c:pt idx="3">
                  <c:v xml:space="preserve">81- 99 баллов</c:v>
                </c:pt>
              </c:strCache>
            </c:strRef>
          </c:cat>
          <c:val>
            <c:numRef>
              <c:f xml:space="preserve">'Русский язык'!$C$9:$C$12</c:f>
              <c:numCache>
                <c:formatCode>General</c:formatCode>
                <c:ptCount val="4"/>
                <c:pt idx="0">
                  <c:v>0</c:v>
                </c:pt>
                <c:pt idx="1">
                  <c:v>15</c:v>
                </c:pt>
                <c:pt idx="2">
                  <c:v>53.3</c:v>
                </c:pt>
                <c:pt idx="3">
                  <c:v>31.7</c:v>
                </c:pt>
              </c:numCache>
            </c:numRef>
          </c:val>
        </c:ser>
        <c:ser>
          <c:idx val="2"/>
          <c:order val="2"/>
          <c:tx>
            <c:strRef>
              <c:f xml:space="preserve">'Русский язык'!$D$8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.027777777777777776"/>
                  <c:y val="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2"/>
              <c:layout>
                <c:manualLayout>
                  <c:x val="0.033333333333333333"/>
                  <c:y val="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0.044444444444444446"/>
                  <c:y val="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txPr>
              <a:bodyPr/>
              <a:lstStyle/>
              <a:p>
                <a:pPr>
                  <a:defRPr sz="1500" b="1" i="0"/>
                </a:pPr>
                <a:endParaRPr lang="ru-RU"/>
              </a:p>
            </c:txPr>
          </c:dLbls>
          <c:cat>
            <c:strRef>
              <c:f xml:space="preserve">'Русский язык'!$A$9:$A$12</c:f>
              <c:strCache>
                <c:ptCount val="4"/>
                <c:pt idx="0">
                  <c:v xml:space="preserve">ниже минимального</c:v>
                </c:pt>
                <c:pt idx="1">
                  <c:v xml:space="preserve">от минимального до 60 баллов</c:v>
                </c:pt>
                <c:pt idx="2">
                  <c:v xml:space="preserve">61-80 баллов</c:v>
                </c:pt>
                <c:pt idx="3">
                  <c:v xml:space="preserve">81- 99 баллов</c:v>
                </c:pt>
              </c:strCache>
            </c:strRef>
          </c:cat>
          <c:val>
            <c:numRef>
              <c:f xml:space="preserve">'Русский язык'!$D$9:$D$12</c:f>
              <c:numCache>
                <c:formatCode>General</c:formatCode>
                <c:ptCount val="4"/>
                <c:pt idx="0">
                  <c:v>0</c:v>
                </c:pt>
                <c:pt idx="1">
                  <c:v>18.8</c:v>
                </c:pt>
                <c:pt idx="2">
                  <c:v>56.3</c:v>
                </c:pt>
                <c:pt idx="3">
                  <c:v>25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shape val="box"/>
        <c:axId val="50975104"/>
        <c:axId val="50977024"/>
      </c:bar3DChart>
      <c:catAx>
        <c:axId val="509751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500" b="1" i="0"/>
            </a:pPr>
            <a:endParaRPr lang="ru-RU"/>
          </a:p>
        </c:txPr>
        <c:crossAx val="50977024"/>
        <c:crosses val="autoZero"/>
        <c:auto val="1"/>
        <c:lblAlgn val="ctr"/>
        <c:lblOffset val="100"/>
        <c:noMultiLvlLbl val="0"/>
      </c:catAx>
      <c:valAx>
        <c:axId val="509770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097510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500" b="1"/>
          </a:pPr>
          <a:endParaRPr lang="ru-RU"/>
        </a:p>
      </c:txPr>
    </c:legend>
    <c:plotVisOnly val="1"/>
    <c:dispBlanksAs val="gap"/>
    <c:showDLblsOverMax val="0"/>
  </c:chart>
  <c:spPr bwMode="auto">
    <a:xfrm>
      <a:off x="467544" y="1916832"/>
      <a:ext cx="8229600" cy="4525963"/>
    </a:xfrm>
  </c:spPr>
  <c:externalData r:id="rId1">
    <c:autoUpdate val="0"/>
  </c:externalData>
</c:chartSpace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Подзаголовок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A49E14-A77F-49CF-BABB-6B32CD6BD0A3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3FFF88F-9C30-4B0C-A1F2-7415F191A56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A49E14-A77F-49CF-BABB-6B32CD6BD0A3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3FFF88F-9C30-4B0C-A1F2-7415F191A56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Вертикальный заголовок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A49E14-A77F-49CF-BABB-6B32CD6BD0A3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3FFF88F-9C30-4B0C-A1F2-7415F191A56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A49E14-A77F-49CF-BABB-6B32CD6BD0A3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3FFF88F-9C30-4B0C-A1F2-7415F191A56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A49E14-A77F-49CF-BABB-6B32CD6BD0A3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3FFF88F-9C30-4B0C-A1F2-7415F191A56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Объект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A49E14-A77F-49CF-BABB-6B32CD6BD0A3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3FFF88F-9C30-4B0C-A1F2-7415F191A56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Текст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Объект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9" name="Дата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A49E14-A77F-49CF-BABB-6B32CD6BD0A3}" type="datetimeFigureOut">
              <a:rPr lang="ru-RU"/>
              <a:t/>
            </a:fld>
            <a:endParaRPr lang="ru-RU"/>
          </a:p>
        </p:txBody>
      </p:sp>
      <p:sp>
        <p:nvSpPr>
          <p:cNvPr id="10" name="Нижний колонтитул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Номер слайда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3FFF88F-9C30-4B0C-A1F2-7415F191A56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Дата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A49E14-A77F-49CF-BABB-6B32CD6BD0A3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3FFF88F-9C30-4B0C-A1F2-7415F191A56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Дата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A49E14-A77F-49CF-BABB-6B32CD6BD0A3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3FFF88F-9C30-4B0C-A1F2-7415F191A56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A49E14-A77F-49CF-BABB-6B32CD6BD0A3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3FFF88F-9C30-4B0C-A1F2-7415F191A56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Рисунок 2" hidden="0"/>
          <p:cNvSpPr>
            <a:spLocks noGrp="1"/>
          </p:cNvSpPr>
          <p:nvPr isPhoto="0" userDrawn="0">
            <p:ph type="pic" idx="1" hasCustomPrompt="0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6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A49E14-A77F-49CF-BABB-6B32CD6BD0A3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3FFF88F-9C30-4B0C-A1F2-7415F191A56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A49E14-A77F-49CF-BABB-6B32CD6BD0A3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3FFF88F-9C30-4B0C-A1F2-7415F191A565}" type="slidenum">
              <a:rPr lang="ru-RU"/>
              <a:t/>
            </a:fld>
            <a:endParaRPr lang="ru-RU"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ctrTitle" hasCustomPrompt="0"/>
          </p:nvPr>
        </p:nvSpPr>
        <p:spPr bwMode="auto"/>
        <p:txBody>
          <a:bodyPr/>
          <a:lstStyle/>
          <a:p>
            <a:pPr>
              <a:defRPr/>
            </a:pPr>
            <a:br>
              <a:rPr lang="ru-RU" sz="4000" b="1"/>
            </a:br>
            <a:r>
              <a:rPr lang="ru-RU" sz="4000" b="1"/>
              <a:t>Аналитический </a:t>
            </a:r>
            <a:r>
              <a:rPr lang="ru-RU" sz="4000" b="1"/>
              <a:t>отчет </a:t>
            </a:r>
            <a:br>
              <a:rPr lang="ru-RU" sz="4000" b="1"/>
            </a:br>
            <a:r>
              <a:rPr lang="ru-RU" sz="4000" b="1"/>
              <a:t> о результатах единого государственного </a:t>
            </a:r>
            <a:r>
              <a:rPr lang="ru-RU" sz="4000" b="1"/>
              <a:t>экзамена по русскому языку в </a:t>
            </a:r>
            <a:r>
              <a:rPr lang="ru-RU" sz="4000" b="1"/>
              <a:t>2020 году </a:t>
            </a:r>
            <a:br>
              <a:rPr lang="ru-RU" sz="4000" b="1"/>
            </a:br>
            <a:r>
              <a:rPr lang="ru-RU" sz="4000" b="1"/>
              <a:t>в </a:t>
            </a:r>
            <a:r>
              <a:rPr lang="ru-RU" sz="4000" b="1"/>
              <a:t>Лахденпохском</a:t>
            </a:r>
            <a:r>
              <a:rPr lang="ru-RU" sz="4000" b="1"/>
              <a:t> муниципальном </a:t>
            </a:r>
            <a:r>
              <a:rPr lang="ru-RU" sz="4000" b="1"/>
              <a:t>районе.</a:t>
            </a:r>
            <a:br>
              <a:rPr lang="ru-RU" sz="4000"/>
            </a:br>
            <a:endParaRPr lang="ru-RU" sz="4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4000" b="1"/>
              <a:t>Основные результаты ЕГЭ по русскому языку.</a:t>
            </a:r>
            <a:br>
              <a:rPr lang="ru-RU" sz="4000"/>
            </a:br>
            <a:endParaRPr lang="ru-RU" sz="4000"/>
          </a:p>
        </p:txBody>
      </p:sp>
      <p:sp>
        <p:nvSpPr>
          <p:cNvPr id="5" name="AutoShape 2" descr="data:image/png;base64,iVBORw0KGgoAAAANSUhEUgAAAUAAAADwCAYAAABxLb1rAAAgAElEQVR4Xu1dB5gV5dU+u8vSkSosCoLSRQUFNYCAASkKSJEuCiqIJSBGfxCNJQTRUJJgDIIgoYmh2AAxghSNtBWp0gSkIx2Fpe8u/32/ZNbh7i1z752ZOzP3/f7nfwx7Z873nfeceed8Zc5JuuxrwkYEiAARSEAEkkiACWh1qkwEiIBCgARIRyACRCBhESABJqzpqTgRIAIkQPoAESACCYsACTBhTU/FiQARIAHSB4gAEUhYBEiACWt6Kk4EiAAJkD5ABIhAwiJAAkxY01NxIkAESID0ASJABBIWARJgwpqeihMBIkACpA8QASKQsAiQABPW9FScCBABzxDg+fPnZcyYMTJjxgzZsmWL4N9ly5aVxo0by/PPPy+33HILrU0EHIVAjx495P333881pooVK8quXbvU34Nd89hjj8n48ePlnXfekX/+85/K59FuvPFG6dWrlzzxxBOSnJzsKH2dOBhPEODp06elSZMmsnr16oAY58uXT+bMmSPNmzd3og04pgRF4K677pJly5aFJMBg14DkQIINGzYMiF779u3lww8/lKSkpARF15janiBAvO3GjRsnefLkkWHDhknv3r2lQIEC8uWXX8qjjz4qR48elXLlyqm3Kq5hIwJOQEAjt+eee05GjhwZcEjaNc8884z87W9/u+Ka//znPzJixAj5wx/+IDfddJPs3btXXnvtNTULQps0aZL07NnTCao6dgyuJ8Bz585J8eLF5cKFC/L73/9eRo0adQXY//rXv6Rbt27qb1999ZU0atRILl26pIhy8uTJcuDAAalSpYoMHTpU2rVrp6bK27ZtUxFjixYt1H1//etf5f/+7/+UnKlTp6q/IY/sP/7xDzUN+eGHH9R0A04IR+3evbu6plOnTvLFF18IxpidnS1FixaVunXrKqetVauWusZofzfffLOa5mBc9913Xy6H8h8j+kM/7733nuzevVtKlCghbdu2leHDh6txBGoY/6FDhxROeCjx36uuukr69+8vL774Yk40EU42XjzADtcBl1KlSkmzZs0UjldffbXCee7cuTJ48GCFu4Zn1apVZc+ePbJkyRJp0KCBugbXQo7WUlJS5N///rfcc889CrvNmzcHxaRSpUry448/5lK1cuXKsn37dmWDDRs2qN8ht0yZMsp2r7/+uuTNm1fC3R+pTfwHEisBBrJhZmam3HnnnbJmzRr57W9/K4sXL8512R133CHffvttQB949913pU+fPoZ9PKAQF/3R9QSYnp6uDI6G6UT9+vWvgB/TYzzEaFgvQbSIqcPEiROvuA4R49mzZ1WkCFKcNWuWdOzYUV2Dt+of//hHadWqlcybN0/9rV+/fvL2228HNDVIB5GnJsv/oho1aqgHF81of4Gu08v1H+PTTz+t1kT9G4howYIFAceNPg4ePCgFCxaUM2fOXHENdIVMtHCyEYF07do1Vx8PPvigTJs2Td566y31oihdurTCGlE5ohm8nAoVKiSHDx9W/9V08heElxDWxsJhcsMNN+SspellaAQYjOBAyi+99JKEuz9c/4H8Rj+OYNPbRYsWqSUdtFARIH7/05/+JK+88kpAeyIwOHHiRK7fgvklLnz11VcV7kZ9PGDHLvqj6wkQEVbLli0V5IjcEEX4N7zNEfUhOkRUVqFCBRXBwXnwIK5du1ZtlIBMjRASHtrrrrtORSaIjAYOHCgnT56Uhx9+WD3IWIjetGlTjizIr1mzplrwfuSRR6R27dqqTzQj/emvgy54yyOKq1evnrzxxhsqEtI/bHiLly9fXkVsiJawToRICP89fvy47Ny5Uz3c/k0bC6K3v//976oPRGArVqxQ0dK6desUQUYi+5dffpHHH39cZs6cKViX+uijjxRW11xzjdqoQpTXunVrFWWiTxCbFmUjGvvggw/UywcPefXq1ZWN/QlQw6Rw4cJy6623Kpvo13u1JRK8+CZMmBDw8cQMAvf95S9/UffCr7QW7H4NLyM20V6cRggQEXTTpk0NEeCQIUMUaQVqeLHA74PZWf+SxzMEnTUCNOrjLuK6gEN1PQF+8803OQvBy5cvV6Sgb3gDlixZUv0Ju2V4K+Khzp8/v4py/HfKQr0dtQjw008/DSgD01NMMyETjgeShCPpG6IePPSYhuiJLZB19BFnsHGBSLZu3arIXYtS8cC2adMmqG9+9tlnAafRgcgYZANiB7kgmsaDbES2fukBAwExffLJJwoTtIceekhFgw888IAiR5AqyBWErS09aISHiLJz585BCdBfUWx6YUMMU3q0YASGGQNeIJgO4sWQlZWlrseMYuXKlTliwxGgf/+BbBKKAKNdAwxm4EGDBqmlDvj9sWPHoiJAoz7u9p1m1xMgDIx1JTREQf5vQ0RDffv2Vb9j2om1H5AUprwgQP9dMiMEqJEAZGRkZOSQqOY0qampcvHixaBTYJAgxgIHNdKfnihBLIik8NBijQdEu3DhQsGLQCNARDodOnQI+HxgbEuXLs21VKDvQx8ZTJkyRS2kA+MjR47Ixx9/bEh2oGkwps7asoE25UX0BALESyktLU3279+v1uPwX5AlInVsXuFoSLAIEJiASIEpIif4BIjthRdeCEqAiIgRqSPy82+REqARm9hFgJiV3HbbbbJ+/fqga4CBXnT+EaBRHw/6lnXJD64nQOAMIsBDjXUjPGBYuwOxIeJ48sknVeSC9SUs6mMKhQcJDRshmHrhwfnd736nSOT6668PuwaITY9q1aopGVgvggxEmpi+QQbWbfCAa44GZ8TDhoVpnEvE1E+LdCKdAmNKCP0wXYcsTIexZvT111/nECA2P9AfpkDz589XETIi3nDNfwqMtcD7778/Z9zAGBsx4WRjjQ/RHDAtVqyYmr5iAwTt559/ztmEwVoooldsPmDd79lnn1VTUJASps0gX/1yQTACBCZY2oAd4QuI5hABYeMKLVAEpxE0Nmiw6YIzo1gSGT16dMQRoBGbWEGAkAmMEPEBS7yg8BLE7i8a1rmx5OLfjBCgUR8P51NO/90TBIj1NjzkWFsK1DC9wsOrrXthCufvkIg6sFtrhADRB6anIBf/BjnYZMAidrDoDsSyY8cO9dBFSoD+/cHxsTYHMtdv1AQbX5EiReTUqVMBcQoVjWJ6r019w8nGcQ2QmX/DOih2XbVpE8gO0z+tfffddyp6QQQGgkfT9xuMAP37wTLHxo0b5dprrw1KgCBL7OLqd5g1OZFGgEZt4n9dsE0QLdrG9aE2QUJF43hx4fdAU1QjBGjUx51OcOHG5wkChJI4A/XnP/9Zkc++ffuU4TFtgiNggwNveq0hIsTZKUxdEJHgwcK/EUXgIUWUiHW6e++9V92CM1rY6MAxGO3kPnaMsQCN6Rv6Q/T5m9/8RsmB06IhUkOkh2sRkeIoCtYocY22Bmi0P0SXiGgxbUdkh3UmjA+khwgKZAI9tTFq48N0FuPTFsMx/Ua0FahpDwZ2QBEtr1q1SpEI9MSandbCyQa+kIEND0xHMT5sLGCsGLfW8BteOFhG0O+M4wgMjuNgCqsdycA9wAwkCblYxtAwwXhgb/SDCBARp34zDLaDDUHK+mNSiJ5w5AW+g40xRJ0YN+yHZQWtBbs/Upv4Y45d8enTp+cyBXwVZ1c1Evr888/l5ZdfVvjpG2yKSBcRKF6oWN5AdI41W0S9eBkHargGER6CAG0DEWuss2fPVjjhOBmaER8PRzBO/90zBOh0oN0wvnDHOszWAdEXiAq70ohgcS6QjQjYiQAJ0E60Hd6X3QSI3WgcgUH0hsPaWKpgIwJ2IkACtBNth/eFYyPYlMDaph3fTWOBHsdssIOrfb7lcIg4PI8hQAL0mEGpDhEgAsYRIAEax4pXEgEi4DEESIAeMyjVIQJEwDgCJEDjWPFKIkAEPIYACdBjBqU6RIAIGEeABGgcK15JBIiAxxAgAXrMoFSHCBAB4wiQAI1jxSuJABHwGAIkQI8ZlOoQASJgHAESoHGseCURIAIeQ4AE6ACDhitGhASoRooIhSr2FOo3QIAxIFkskroiQwiyiyA1FVKE4e/IlhKuCBTkoEgUcjCiIYMMsnBrDZ/XIXchMjYjSw5yNBotkKQ3E9KeIfMP0j0hkwtyIiJjNcaNzCjhijJBVqQFjcLhM2DAAEM2coC7cQg6BEiADnCHcMWIkKrdSBGhUMWeQv0GCPwTIaA/JDZFnkUkWzVSBEojPaS6R85DpFPSsjkjxTxSgSGLNkgVBIY0U0YLJOnNBDn6lPXab0hSi2+ZwxVlCqSvvxv4FzQKh080ejjA9RJ+CCRAB7hAuGJEyFgcrogQcv4FK/aEAtmhCkH5EwLGg4SuICpEaoh+jBSBgpy7775b5RLs0qWLIqI333xTZSzWCBU59ECQWnp8owWSNDMhlT2quaEhPyJyIqIf5MDTCFBv0kBFmfT6Gi1opCdAf3xQwyRSPRzgdhyCDwESoAPcwEgxonBFhIIVsYF6oX7T1PfPBg1iQAJOJCWNpECOVmoSCUVBTphqokAR5Gsye/XqpRLVQq4+agxVIEkbJ4pMQRYastagzCcSeSIRrJ4AwxVliqTIFBKHhsJHG1s4GznA1TgEPwRIgA5wiUAE6F+MKFwRIa0iXaBiT6F+C0aA+DvWHkEkyLKNdPjhikChgBGuQU0PZDQGKWE9DlmPUeISGatR1B3Rpb7WRzjd/E3Uu3dvVfDdv+kJMFxRJg1zowWNAhGmhg+IHS1SPRzgegk/BBKgA1zASDEiDDNYESH8FqrYE8gCkRhaoEJQSKWuJ2FkaQZJobgQprB40I0UgUJRHqSl14rMaxX5MP3es2ePqmSHIklVqlRR5QEgX2uhdPM3EZKngkhRoEnfNAI0UpRJ09doQaNQ+GCKb0QPVNdDCQXYIFDNFAe4YsINgQToAJMbLUYUrIiQpkKoYk8okxmsEJQ/AaKWCcpKolA4CvSAvPC3cEWgUK+jbt26Ks09CBlRIAo/YRMHBamQ+h4V8UCQaKhvgs0StHC6aToiukT0iM0OrDO+8847qqC3fgpspChTMMyDFZnyj9L98dF0CqUH1lGxVgtbYF2WLf4IkADjb4Oc6CtcMaJgRYQ0FUIVewr1G+7XCuVguozoCsWiQGToE1NYrNmFKwKFqTLW/UDE2KBAQ/EiEC/uhX5oIAIUPcIOsVa5LZxumo4awVSuXFmV60SVO606Wp06ddR6o5GiTJEWNAqHT9euXdUQQ+mBPkF8IE8cm2GLPwIkwPjbIGBpzEDD8nIRIa/o5hU9HPBY2DIEEqAtMIfuxGgxIi8XEfKKbl7RwwGPhS1DIAHaAnPoTowWI/JyESGv6OYVPRzwWNgyBBKgLTCzEyJABJyIAAnQiVbhmIgAEbAFARKgLTCzEyJABJyIAAnQiVbhmIgAEbAFARKgLTCzEyJABJyIAAnQiVbhmIgAEbAFARKgLTCzEyJABJyIAAnQiVbhmIgAEbAFARKgLTCzEyJABJyIAAnQiVbhmIgAEbAFARKgLTCzEyJABJyIgCcJEHUjUDQHeezYiAARcBcCKMR111132TJozxEgctKhQA2SZbIRASJABEIh4BkCBOmhDsTtt98uSIzJRgQiRQBJXJFWv1SpUqpyXVpamso0zeZdBDxBgEjFjnoTiPqKFy/uXWtRM8sQmDVrlgwfPlyV61y2bJlKuz916lSZPHlyTj0Uyzqn4Lgh4HoCRNQH0mvevHncQGTH3kAAJUCrV68uJUuWVEXbS5cuLajJnJyc7A0FqUUuBFxLgNjoAPkh6kPBHTYiEAqBcxezJCv7ckiQXvnDi1LVNwVeunix3ON7oU6a+J68NmSo/KZe/bDgXriUJSWL5At7HS9wFgKuJEBudDjLiZw+mrU/HJSRk7+QXfuOBh3q8b3fy941n0tKal4pVPxauXjulFw6f1qqNn5I8hcuEVLFMqVLSIVrisuoAR0kJTnJ6XBwfDoEXEWA3Oig70aCQLYv4pu1aJ1M+PArycg4F8mtkpV5UZJT8khSUujpb7VK5WT3nr1S6bqy8u5rj5AAI0I5/he7hgC50RF/Z3HTCM77pryjP1gqnyxMt2TYqANcLq2EbNy8RUCRtWtWIQFagrS1Ql1BgNzosNYJvCZ9x/7j8to7c2TnnkOWqFY2raRkZ17yFTnfnyOfBGgJ1JYLdTQBcqPDcvt7qgPscXy+fIv8beoC35T3rCW6Ycq7a/d+n/xTV8gnAVoCt+VCHUuA3Oiw3Pae6uDM+Uvy1+lLZf6SNZbolb9APilXpoRs8k15AzUSoCWwWy7UcQTIjQ7Lbe7JDsbO3ySrt/wkl0OfdIlK96SkbMk++7OsX7c26P0kwKigjftNjiJAbnTE3R9cO4AJC7bLvJX7rBm/j1RL5T0pa1evJgFag3DcpDqGAM3c6GA2mLj5U9w63p1dQQ5npVnTv48As05slYP7gxNsqWIFpXHlVEkSC0JQa7RyrFTPZYPZsGGD5M+fX6pWraq+s8zMzJTGjRsrA3zzzTeC31u2bGnKFx1cO3SsX1s6MEaAlsLrWeG2RIBY11u1apUiufHjx0t2drb07ds3B9Q33nhDBg8eHBPIXDuMCT7X30wCdL0J46KALQS42rd2kp6eLk899ZSMHj1afVzer18/0wiQa4dx8R1HdUoCdJQ5XDMYWwhQj8bl/23TJSX9+s1kLBGgmWuHrrEaB5oLARIgnSIaBGwnwECDjIYAeUg6GnN79x4SoHdta6VmriRAbnRY6RLulE0CdKfd4j1qVxEgNzri7S7O7Z8E6FzbOHlkriFAbnQ42Y3iPzYSYPxt4MYRuIIAudHhRteyd8wkQHvx9kpvjiZAbnR4xc2s14MEaD3GXuzBsQTIjQ4vupt1OpEArcPWy5IdR4Dc6PCyu1mnGwnQOmy9LNlRBMiNDi+7mrW6kQCtxder0h1DgChtaVZ9X2aD8aq7BteL2WC8Y3NPZ4NZv369ygZTp04dZTFkg8H/d+7cmdlgvOPDtmvCCNB2yD3RoS0RoD4bzKhRo6R27drStGnTHACj+RTOH32uHXrCH6NWggQYNXQJfaMtBKjPBjNhwgQFeO/evU0jQK4dJrQPK+VJgPSBaBCwhQD1A0M2GH0mGPwWSwTIQ9LRmN1795AAvWdTOzSynQADKRUNAfKQtB3u4Z4+SIDusZWTRupKAuQhaSe5kDPGQgJ0hh3cNgpXESA3OtzmXvaNlwRoH9Ze6sk1BMiNDi+5nfm6kADNxzQRJLqCALnRkQiuGJuOJMDY8EvUux1NgNzoSFS3jFxvEmDkmPEOEccSIDc66J6RIEACjAQtXqsh4DgC5EYHnTMaBEiA0aDGexxFgNzooENGiwAJMFrkEvs+xxAgs8EktiPGqj2zwcSKoHPu93Q2mIyMDElPT5cmTZooxJkNxjmO5+aRMAJ0s/XiN3ZbIkB9Npg5c+ZIVlaWtG/fPkfraD6F84eMa4fxcyIn9EwCdIIV3DcGWwhQnw1m3rx5snHjRhk8eLBpBMi1Q/c5ntkjJgGajWhiyLOFAMNBGUsEyEPS4dBNjN9JgIlhZ7O1dC0B8pC02a7gbnkkQHfbL16jdyUB8pB0vNzFuf2SAJ1rGyePzFUEyI0OJ7tSfMdGAowv/m7t3TUEyI0Ot7qYPeMmAdqDs9d6cQUBcqPDa25nvj4kQPMxTQSJjiZAbnQkgguaoyMJ0BwcE02KYwmQGx2J5oqx6UsCjA2/RL3bcQTIjY5EdcXY9CYBxoZfot7tKALkRkeiumHsepMAY8cwESU4hgDNzAazf/9++frrr2XPnj2JaNOE1JnZYLxjdk9ng1m1apVcvHhRoCSa2dlgVqxYITt27JCHHnrIOx5BTcIiwAgwLES8IAACtkSA+mwwly9flilTpkjPnj1zhhPLt8B6nXBcpkyZMnL33XfT2AmGAAkwwQxukrq2EKA+G8zIkSOlVq1a0qxZM9MI8MiRI4pUO3ToIJhKsyUeAiTAxLO5GRrbQoDhBhpLBIiNk3Xr1snDDz8sqamp4bri7x5FgAToUcNarJarCfDjjz+WQoUKSfPmzS2GieKdjgAJ0OkWcub4XEmAWFOcOnWqIr7q1as7E1mOylYESIC2wu2ZzlxHgBs2bJDly5erXV5Ef2xEAAiQAOkH0SDgKgL87LPPlI6tWrWKRlfe42EESIAeNq6FqrmCAM+cOaOmvPXr15dbbrnFQjgo2q0IkADdarn4jtvxBLh161ZBYgRMeYsXLx5ftNi7YxEgAUZmmqNHj8q0adMkLS1NunXrFtnNHrra0QQI4kP0py+h6SHsqYqJCJAAIwOzT58+Urt2bTWzmjx5slSrVi0yAR652pEEeOnSJXWwGQaqU6eOR6CmGlYiQAKMDN25c+fKwIEDpXTp0rJkyRJJTk6OTIBHrnYcASIJ6kcffaQONsM4bETACAIkQCMo/XpNjx49pGXLljJ+/HgZNmyYNGjQIDIBHrnaUQS4dOlSOXz4sHTp0iUmeJkNJib4XHkzs8FEZrb58+cLPiHNyMiQ7t27S4kSJSITYOHVns4Gk56eLpji6t84+BSuXLlyUrlyZalXr15M0DIbTEzwufZmRoCRmw7r6wUKFEjY6S8QsyUC1GeDmTVrlmRnZ+dEeVo6LITkIMFYGrPBxIKeu+8lAbrbfvEavS0EqM8GM3bsWPXWMTMdFrPBxMt9nNMvCdA5tnDTSGwhwHCAMBtMOIT4ezgESIDhEOLvgRBwNQEyGwydWkOABHilL1zMzJYkC93jcvZlyZs3xcIe7BHtSgJkNhh7nMNNvZAAf7XW4ZMZMuaDpXLo5GlLTJickip31qoove6ta4l8O4W6jgCZDcZO93BPXyTA/9pq7baDMmTsXDl09IQlxitbppScO5shzRvcLM/2uMeSPuwU6ioCZDYYO13DXX0lOgFmZmXL1M9Wy7hZi3G0w3TjQWK1SuXk+80/iGRnSo/2TUmAZqEcbhOE2WDMQtq7chKZAI/8fEbe9k15Fyxb71v3M3/lr2DBAlL26mKyafOWnDODJEATn6VQBMhsMCYC7WFRiUqAa3xT3r9M/kJ27j1kiXWvTbval5DktPpqRN9IgCbCHYwAmQ3GRJA9LirRCNC3CSszF66T9z78SjLOnLXEupjybty81Tflzc4lnwRoIuT+BMhsMCaCmyCiEokAs31rfO/N/16+3bTbGuv6yPXS2VOybsP3vilv4C5IgCZCrydAZoMxEdgoReFTxZkzZ8qBAwdkwIABkpLi/PNeiUaAExfukHkr90Vp4TC3+ZYR857aLjt/DE6wJEATodcIkNlgTAQ1BlFIKHH8+HGpWbOmVKhQwRUfyydSNhjsyO7JriCHs9JisHKIW30EeHrXSvn5l+DnCKuXLyo3lTF/txmj8lw2GD3Uy5Ytk8zMTGncuHHOn5kNxho/jlZqhw4d5MKFC1K4cGEZN26cFCtWLFpRtt3HCNBEqBkBmgimnygkYMQUq2/fvuoXZoOxDutoJbdr104GDRokkyZNktatW0ubNm2iFWXbfSRAE6EmAZoIpp+o0aNHqylVv379rogABw8eHHWnzAYTNXQBb0SxnDFjxshl32I7UqeXKlXK3A4skEYCNBFUEqCJYPqJwkOFlpT064HNcAehQ43mu+++k3Xr1qkU+qmpqdYNPMEknz17VqUt09vJyRCQAE20DgnQRDANiIqWAJkNxgC4IS7B51NWNRBnSrL5XyUEGy8J0ERLkgBNBNOAqEgJkNlgDIAa4pIs3ynaDxetk8Xp22ITFOTuTF+UX7Fcmgx6qLGkpthTbYwEaKIpSYAmgmlAVCQEyGwwBgANccmRnzN8341+Zdl3owXUd6NFJW9Slox99RHJl2rPGUISYGx+ccXdJEATwTQgyigBMhuMATBDXLL2h4MyapKF342WKSlnzp2TI4cPSe2aVWTMyz1JgLGZLODd+BKEB6HNAdYV6bCYDSY2Y+OBmbVovUyYtdT33ei52IQFuBvbWjUql5cNW3xTat8ZTzQSoOkw5wgkAZqHreMJkNlgYjP2UV+qpLd8qZK+XLYhNkFB7sZOcdkyxWSzj/z0q30kQEvgVkJJgOZh62gCZDaY2AyN7MCjpvimvHusSZWE7MDZWRdl3779uQZKAozNdqHuJgGah60jCZDZYGI38PKth2TK/DW+5L3/nZKa3S5nXpDtP2yX06cDfy9KAjQb8V/lkQDNw9ZxBMhsMOYYd9nmozJi1kbfiXNz5PlLKZl8TNavXSeXff8XqJEArcGdU2BzcXUUATIbjHnGPZ5dQnZkVrGMALOOb5af9h8MSoClihaQhpXzSkqSNRlD/JFiNhjzfAcvTWaDMRHPcKKYDSYcQpH/vnzLURk+07oI8Oo8J2Ttd2sYAf7PNIh4333tEVu+fuEUOPLnIdgdtkeA69evV+mw6tSpo8bEbDDmGVMviQRoIq6+ILZU3pOydvXqoEJJgCbibaMo2wlw1KhRUrt2bWnatGmOmkYPQgfDhdlgciNDAjTxKSIB5gKTGaGj9K8JEyaoO3v37m0KATIbTGBDkACjdNBAt5EASYBmuRPSYfmnWIo2AmQ2mOBWIQGa5bE+OSRAEqCJ7pRLVKQEyGww4a1BAgyPkeErSIAkQMPOEsWFkRAgs8EYA5gEaAwnQ1eRAEmAhhwlyouMEiCzwRgHmARoHKuwV5IASYBhnSSGC8IRILPBRA4uCTByzILeQQIkAZroThGtATIbTHTIkwCjwy3gXSRAEqCJ7mSYAJkNJnrUSYDRY5frThIgCdBEdwpLgMwGEzvaJMDYMcyRQAIkAZroTiEJkNlgzEGaBGgOjkoKCZAEaKI7BSVAZoMxD2VmgzEPSxBg1omtcnD/vqBCSxUrKI0rp/oSqVif/QY97MmuIIez0kxUUieK2WCswTWYVGaDMR9vRoAmYsoIkBGgWe6UkZEh6enp0qRJEyWS2WDMQtOyTO4AAA4XSURBVPZKOSRAE3ElAZIAzXKnOXPmSFZWlrRv3z5HZLhzgOH6ZjaY3AiRAMN5TQS/kwBJgBG4S8hL582bJxs3bpTBgwebQoB2ZYPBYeyJEydKpUqV5L777jMLDsvkkABNhJYESAI00Z1yiYo2ArQzG0z//v2lYsWKMmPGDEWENWvWtBKSmGWTAGOG8FcBJEASoInuFDMBxiMbTL169WT27NkycuRIadCggXTs2NFKSGKWTQKMGUIS4I+7g4LIhKgm+lckEWC8ssE0atRIRX4jRoyQDh06SIsWLUxEwHxRJEATMWUEyAjQRHeKOgKMZzaY8ePHy6RJkyQlJUXwiV7+/PmthCRm2STAmCFkBMgI0EQnCiEqXATolGwwFy5ckHz58tkDSoy9kABjBFB/OyNARoAmulNEESCzwUSHPAkwOtwC3kUCJAGa6E6GCZDZYKJHnQQYPXa57iQBkgBNdKewBMhsMLGjTQKMHcMcCSRAEqCJ7hSSAJkNxhykSYDm4KikkABJgCa6U1ACZDYY81BmNhjzsGQ2mNxYVi9fVG4qY03mm4YNG8pdd91logGDi0ry1em1RosIhm9FNpiuXbvK0aNHJTk5OYKReOfSNbtOy7sLfOmbfKmNrGjFLh+W7zds9HFDYPepWbWCDH36fsmbxx78Z6w4JEs2nrBCVRUBFks6KhvXrwsq/8YqFeTPz7STZIvw1nec7XtkZ686Ios3HLdGX58OySc3y549B4LKf6BlPXm0zR3W9I+g26dj2bJlLZOvCbadAFetWiUXL14UsDyaFdlgbrvtNjl27JiUKVNGJV5IxJa+/aS8PW+nZQRYMuWYrF+zLigB3lLjBhnx+062EeC0r/fJgjWHrTG1jwCLJx+TDevWBpVfs9r1MnpgF0mxgQFBgNO/2S8LvrNIXx8B5vl5m+zavTeovp1bNZQnO5ofpWVnZ8vBgwclLS1NSpQoYY09dVJtJ0Aw+5QpU6Rnz545wwh3DjAcCvpsMIUKFVJvDwCYyI1rgCZan2uAucC04lM4nPf96aefpHz58radt7WdAPEtba1ataRZs2amEKCWDaZ79+5y+PBhKV68uBQtWtRE73enKBKgiXYjAVpOgJixYWZ4zTXXmGi48KJsJ8BAQ4o2AtSywSBRAdb7ypUrJ3nz5g2vdQJcQQI00cgkQMsIEFPe/fv3S5EiRVTwYndzJQHqs8FgnQDrfLEumM5cvEG++GazZfiXLVtKhva5xzL5/oLjTYDNG90uQ/u1t2VNDLpPWLBd5q0MXrMjJuB9BHh13pOyZvXqwGJ8a2btmzeQF/u08m2CWL8LgjXAiQt3WKevT4W8p7bLzqDfAifJK890lbaNbokJVkx5sd6HKW+8vq13HQFq2WAw5QURFitWLKYpb2Zmtrw89jNZmu4jP9/byIqWlna1TB7SS64qmMcK8QFlxo0Ak5KlR7u7pV+3eyRPivVkoCkfLwIsXLigPNH9XunSvI4t5Ad940mARQoXklf7d5Hf1qkSky9jyotv66+99tqY5MR6s6sIUMsG07hxY7XehylvLMkJtu09Ji++9YkcPHQ0VhyDRAYpcvedNWToU218kZA1XQSTGg8CLFKkkLzWr4vcHePDEQ1S8SDAyhWvlUF92spt1ctHM+So74kXAda6sbIMe7azpJUoEvXYsUGJKW/BggWlZMmSUcsx60ZXEKA+GwymuvhULtbF0lm+Ke8/pn8pF85fMAvLK+Sk5s8n/brfI52axDZNiHZwdhNgrZq+h+MZ38NRMvqHI1pd4zEFbt6orvy+Zwu5uljhWIYd1b22E+D/ovqnuzaN6VjT2bNnFflhylugQIGodDf7JscToJYN5sEHHxQQ4VVXXaWmvdG2LN8s983Ji2TeYt96zmXrprxv9m8n1a4rFe0wY77PPgIU6dGhifyuaxNJtTvM1aFkVwRYuFBBefLBe6VTszq2rW/6O4OdBFjEN8V//rG20jrG9b7jx4/LuXPn1KzNSc3RBKhlg2nevLk6HwTwYlksPXX2ovR9/V+yO8QJ95iMk+yb8t5RQ4Y80UpSbfoCIp5T4B3btskr/TvHvB4UE+b/u9kOAjx17Ke4THnjRYCSfUleH9BVqpSP7UWOqA8RnxOmvP5YOpIA9dlgrrvuOnU+KNbF0ozzmfLokOm+jZNTZjxvuWTk8WWKfqR9A+ncND5TXv8Brdv1s0xfst33JYg1GxEFL2fI421vk2tKXmUJnpEK/Xj5Xlmx7Uiktxm+vmjqJenT6mYpXdz+KW8gAvxk5V5ZudWateukpMtSMu9ZeabTXZIvNcUwRv4XIuLbt2+fClyw5ufE5jgC1LLB9OjRQxGfWeeDLmVmSpZYtxOB3eTC+e3b5Q3nTPhCNyvbus+8L/tkxzvK1WMAVTE1tKol+T76S3HQd+XZPoWtWcD5L4L4pC+WV+eJEyfUkhXW+5zcHEWAWjaY1q1bq/NBeHM4ZbHUyUbk2IiAkxA4cOCAWqpy4pTXsVNgkF3lypWlSpUqcv78ecctljrJwTgWIuBEBDDlxXofTmjgm3w3NNsjwPT0dHWMBbV10ZANZsWKFZLpm6ImSkvyrcs5IAuZbXBTX9ugjktHmOa2adNGfvnlFzXlhb3d0mwnwFmzZvk+uMiWLl265GAEEqxRo4ZKYRXLLq9bQP/+++/lpptucstwYx4n9Y0ZQkcLgH3r1q2r0s+5rdlOgGPHjlXrevp0WG4DjeMlAkTAGwjYToDegI1aEAEi4AUESIBesCJ1IAJEICoESIBRwcabiAAR8AICJEAvWJE6EAEiEBUCJMCoYONNRIAIeAEBEqAXrEgdiAARiAoB1xIgvjOcOHGiVKpUSe67774rlN++fbugXsitt96qPsdZvny5Ol/Yu3dvdR1OrL/55puycuVKef3119UZJic3vT5NmzaVmTNnCj43GjBggKT4kjCg4Wyl9vfHH39cJk2adAU2btPZXyfoOnfuXKlWrZo6M6o11IKZNm2aqgJ4//335/IJJ+utH3u3bt3kk08+yaUf9NT+jsQgep8P9Aw4WV8nPmOuJcD+/ftLxYoVZcaMGcopatasmYPvwoULFSF06NBBnn/+efXVBWoFt2vXTl2DIkynT59Wh7FRoQ65yvAdMmRUr15dFi9erBIx4GsVJGPQ/l2/fn311UrhwoXVbyAmHAK9/vrrpXbt2pbZV68PiHvnzp1KN4xBI8C3335bduzYof6Ow+YYkx4bt+kMMPU6IR0aKgo+/fTT0qtXrxys+/Tpo7CfOnWqVK1aVf3vYHrjc0u9nSFEb+tvv/02x+6wv/+1ZhtYP3YQIIjcXz/Ycvjw4erva9asucLnx40bl+sZ0NvZX1+n+bXZeEYjz7UEiEpws2fPVg8FiODee+9VpAfC2rRpk7z66quSkZEhjRo1ks8//1xAXnCOZF9GDxAhUunv2rVL/Q1vTWSrfemllwRlNu+44w5VlHnYsGFSp04duf3229W/b7jhBhVpbN68WR577DH1GV+FChXk3XfflbVr18aUnj+U8fT6IK0QaimAhPEApKamKr1xsFz7O/RCBKxh07FjR9fpDDxA5npdQf54QXXq1CnH1ogKBw4cKKVLl1bkpfcJf73btm2rvjWHnbf5chkigtJs+/LLL8uzzz6bY3f4juYTuBZ+Y3bTj33JkiXy4osvKv1A8Bib5s8vvPCC+jvsrddv1KhRhvV1ol+bjWc08lxLgCA2RH4jRoxQD8qqVasEBdIRNeC7YuQha9iwoSCpKpwHEeDkyZNVxPfAAw8InApTYHy3iAdny5Yt8umnn8oHH3ygIijIQEouRFjvv/+++vfGjRtVUXc4KwoyoS4J/qsRjlXZL/T6YAo4dOhQNcVF1hwQL/TGR+iDBg1Sf1+2bJmaNmnYtGjRwnU6w5nxotJ0gq7QC7bcu3dvjq1ho5YtW8r48ePVt6ggiGB6I6LDiwx2hgxEfJpt4Rd40Wh2R7Sl+QSuteITTf3Y8bIFIWoEOGTIkBwdNQKEv+t9Hss3+n/721mvrxP9OhrCMvse1xIgHB4POwgKJKd3UER/qB63Z88eRRJw7EOHDsmiRYvUddpDkidPHkV4cD688b/66iuVyeKtt96S9957TxEgoovRo0erf6NuKdYTkcwBfcP50AfIFoSDKMSKptfnqaeeUv1iWo8HplSp/2brxfRpzJgx6u+dO3dWOuqxcZvO/jo9+eSTivgR+eIFhbVftOeee05F5HgZQW9gEkxvLAugwc5YLkBxLc22IFfgqtl9+vTpOT6Ba2MpvhXMJ/Rj79u3ryCi89cPkTxeAvg7IloUBtP0w7Tf/xnQ21mvrxP92opnJVKZriVAKIrpUTDHxBofpsMgBPxv1BLRN9yLIupa5gqk4IIsRACYVuI+/Aay0/8b9+HfmBLhGkyf7ch2q+kDHTA1w/fU/lk39H8PhI3bdA6lq96WmC4CD9gknN6anf1t6293yNdfG+mDZfR6/diN3OOvn1F9nerXRnS28hpXE6CVwFA2ESAC3keABOh9G1NDIkAEgiBAAqRrEAEikLAIkAAT1vRUnAgQARIgfYAIEIGERYAEmLCmp+JEgAiQAOkDRIAIJCwCJMCENT0VJwJEgARIHyACRCBhESABJqzpqTgRIAIkQPoAESACCYsACTBhTU/FiQARIAHSB4gAEUhYBEiACWt6Kk4EiAAJkD5ABIhAwiJAAkxY01NxIkAESID0ASJABBIWARJgwpqeihMBIkACpA8QASKQsAiQABPW9FScCBABEiB9gAgQgYRFgASYsKan4kSACJAA6QNEgAgkLAL/D/cl8HrMClPfAAAAAElFTkSuQmCC" hidden="0"/>
          <p:cNvSpPr>
            <a:spLocks noChangeArrowheads="1" noChangeAspect="1"/>
          </p:cNvSpPr>
          <p:nvPr isPhoto="0" userDrawn="0"/>
        </p:nvSpPr>
        <p:spPr bwMode="auto">
          <a:xfrm>
            <a:off x="155575" y="-3306763"/>
            <a:ext cx="9182100" cy="68961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ru-RU"/>
          </a:p>
        </p:txBody>
      </p:sp>
      <p:graphicFrame>
        <p:nvGraphicFramePr>
          <p:cNvPr id="6" name="Объект 4" hidden="0"/>
          <p:cNvGraphicFramePr>
            <a:graphicFrameLocks xmlns:a="http://schemas.openxmlformats.org/drawingml/2006/main" noGrp="1"/>
          </p:cNvGraphicFramePr>
          <p:nvPr isPhoto="0" userDrawn="0">
            <p:ph idx="1" hasCustomPrompt="0"/>
          </p:nvPr>
        </p:nvGraphicFramePr>
        <p:xfrm>
          <a:off x="323528" y="1052736"/>
          <a:ext cx="8301608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548680"/>
            <a:ext cx="8229600" cy="1368152"/>
          </a:xfrm>
        </p:spPr>
        <p:txBody>
          <a:bodyPr/>
          <a:lstStyle/>
          <a:p>
            <a:pPr>
              <a:defRPr/>
            </a:pPr>
            <a:r>
              <a:rPr lang="ru-RU" sz="4000" b="1"/>
              <a:t>Основные результаты ЕГЭ по русскому языку.</a:t>
            </a:r>
            <a:br>
              <a:rPr lang="ru-RU" sz="4000"/>
            </a:br>
            <a:endParaRPr lang="ru-RU" sz="4000"/>
          </a:p>
        </p:txBody>
      </p:sp>
      <p:graphicFrame>
        <p:nvGraphicFramePr>
          <p:cNvPr id="5" name="Объект 3" hidden="0"/>
          <p:cNvGraphicFramePr>
            <a:graphicFrameLocks xmlns:a="http://schemas.openxmlformats.org/drawingml/2006/main" noGrp="1"/>
          </p:cNvGraphicFramePr>
          <p:nvPr isPhoto="0" userDrawn="0">
            <p:ph idx="1" hasCustomPrompt="0"/>
          </p:nvPr>
        </p:nvGraphicFramePr>
        <p:xfrm>
          <a:off x="457199" y="1844823"/>
          <a:ext cx="8435281" cy="3960440"/>
        </p:xfrm>
        <a:graphic>
          <a:graphicData uri="http://schemas.openxmlformats.org/drawingml/2006/table">
            <a:tbl>
              <a:tblPr firstRow="0" firstCol="0" lastRow="0" lastCol="0" bandRow="0" bandCol="0"/>
              <a:tblGrid>
                <a:gridCol w="586409"/>
                <a:gridCol w="2198190"/>
                <a:gridCol w="1264031"/>
                <a:gridCol w="1264031"/>
                <a:gridCol w="874465"/>
                <a:gridCol w="874465"/>
                <a:gridCol w="1373690"/>
              </a:tblGrid>
              <a:tr h="315048">
                <a:tc rowSpan="2">
                  <a:txBody>
                    <a:bodyPr/>
                    <a:p>
                      <a:pPr>
                        <a:defRPr/>
                      </a:pPr>
                      <a:r>
                        <a:rPr lang="ru-RU" sz="1100" b="1">
                          <a:solidFill>
                            <a:srgbClr val="FFFFFF"/>
                          </a:solidFill>
                          <a:latin typeface="Arial"/>
                        </a:rPr>
                        <a:t>№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solidFill>
                            <a:srgbClr val="FFFFFF"/>
                          </a:solidFill>
                          <a:latin typeface="Arial"/>
                        </a:rPr>
                        <a:t>Наименование АТЕ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 gridSpan="4"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solidFill>
                            <a:srgbClr val="FFFFFF"/>
                          </a:solidFill>
                          <a:latin typeface="Arial"/>
                        </a:rPr>
                        <a:t>Доля участников, получивших тестовый балл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rowSpan="2"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solidFill>
                            <a:srgbClr val="FFFFFF"/>
                          </a:solidFill>
                          <a:latin typeface="Arial"/>
                        </a:rPr>
                        <a:t>Количество участников, получивших 100 баллов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2293760"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</a:rPr>
                        <a:t>ниже минимального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</a:rPr>
                        <a:t>от минимального до 60 баллов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</a:rPr>
                        <a:t>от 61 до 80 баллов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</a:rPr>
                        <a:t>от 81 до 99 баллов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</a:tr>
              <a:tr h="675816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100" b="1">
                          <a:solidFill>
                            <a:srgbClr val="FFFFFF"/>
                          </a:solidFill>
                          <a:latin typeface="Arial"/>
                        </a:rPr>
                        <a:t>1.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</a:rPr>
                        <a:t>Лахденпохский МР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</a:rPr>
                        <a:t>0,0%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</a:rPr>
                        <a:t>18,8%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</a:rPr>
                        <a:t>56,3%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</a:rPr>
                        <a:t>25,0%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500" b="1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r>
                        <a:rPr lang="ru-RU" sz="1500" b="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500" b="1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E9EDF4"/>
                    </a:solidFill>
                  </a:tcPr>
                </a:tc>
              </a:tr>
              <a:tr h="675816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100" b="1">
                          <a:solidFill>
                            <a:srgbClr val="FFFFFF"/>
                          </a:solidFill>
                          <a:latin typeface="Arial"/>
                        </a:rPr>
                        <a:t>2.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</a:rPr>
                        <a:t>Республика Карелия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</a:rPr>
                        <a:t>0,4%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</a:rPr>
                        <a:t>16,9%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</a:rPr>
                        <a:t>54,3%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</a:rPr>
                        <a:t>28,1%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ru-RU" sz="1700"/>
                    </a:p>
                  </a:txBody>
                  <a:tcPr marL="64013" marR="64013" marT="0" marB="0" anchor="ctr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620688"/>
            <a:ext cx="8229600" cy="115212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600" b="1"/>
              <a:t>Динамика результатов ЕГЭ по русскому языку за последние 3 года.</a:t>
            </a:r>
            <a:br>
              <a:rPr lang="ru-RU" sz="3600"/>
            </a:br>
            <a:endParaRPr lang="ru-RU" sz="3600"/>
          </a:p>
        </p:txBody>
      </p:sp>
      <p:graphicFrame>
        <p:nvGraphicFramePr>
          <p:cNvPr id="5" name="Объект 3" hidden="0"/>
          <p:cNvGraphicFramePr>
            <a:graphicFrameLocks xmlns:a="http://schemas.openxmlformats.org/drawingml/2006/main" noGrp="1"/>
          </p:cNvGraphicFramePr>
          <p:nvPr isPhoto="0" userDrawn="0">
            <p:ph idx="1" hasCustomPrompt="0"/>
          </p:nvPr>
        </p:nvGraphicFramePr>
        <p:xfrm>
          <a:off x="467544" y="191683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Рекомендации </a:t>
            </a: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для системы образования </a:t>
            </a:r>
            <a:b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</a:b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Лахденпохского</a:t>
            </a: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 </a:t>
            </a: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муниципального района:</a:t>
            </a:r>
            <a:endParaRPr sz="2800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Распределить материал для подготовки к экзамену, встраивая его в систему обучения русскому языку  в основной школе. </a:t>
            </a:r>
            <a:endParaRPr sz="2400"/>
          </a:p>
          <a:p>
            <a:pPr lvl="0"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Учителям </a:t>
            </a:r>
            <a:r>
              <a:rPr lang="ru-RU" sz="24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внимательно познакомиться и познакомить учащихся с критериями  оценивания развернутых ответов</a:t>
            </a:r>
            <a:r>
              <a:rPr lang="ru-RU" sz="24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sz="2400"/>
          </a:p>
          <a:p>
            <a:pPr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Результаты выполнения части, связанной с созданием развернутого ответа, выявили отсутствие системы в работе по развитию речи обучающихся, возникает необходимость по совершенствованию методики уроков развития речи на всех ступенях обучения.</a:t>
            </a:r>
            <a:endParaRPr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Рекомендации </a:t>
            </a: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для системы образования </a:t>
            </a:r>
            <a:b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</a:b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Лахденпохского</a:t>
            </a: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 </a:t>
            </a: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муниципального района:</a:t>
            </a:r>
            <a:endParaRPr sz="2800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 flipH="0" flipV="0">
            <a:off x="457199" y="1356590"/>
            <a:ext cx="8229600" cy="4769571"/>
          </a:xfrm>
        </p:spPr>
        <p:txBody>
          <a:bodyPr/>
          <a:lstStyle/>
          <a:p>
            <a:pPr algn="just">
              <a:defRPr/>
            </a:pP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Работа, связанная с созданием устных и письменных высказываний с последующим анализом использования лексических и грамматических средств языка, должна проводиться систематически: каждый урок должен быть нацелен на развитие всех видов речевой деятельности в их взаимосвязи и взаимозависимости.</a:t>
            </a:r>
            <a:endParaRPr sz="22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just">
              <a:defRPr/>
            </a:pP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Необходимо увеличить количество разнообразных упражнений, тренирующих собственную речь учеников</a:t>
            </a: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.</a:t>
            </a:r>
            <a:endParaRPr sz="22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just">
              <a:defRPr/>
            </a:pP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Актуальным в методике преподавания является внедрение в учебный процесс разнообразных видов языкового анализа.</a:t>
            </a:r>
            <a:endParaRPr sz="22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just">
              <a:defRPr/>
            </a:pP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В старших классах, особенно в случае изучения предмета на базовом уровне, </a:t>
            </a: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обращаться к списку слов-паронимов, которые проверяются на экзамене, материалу о некоторых особенностях русского ударения в «Орфоэпическом словнике», опубликованных на сайте ФИПИ. </a:t>
            </a:r>
            <a:endParaRPr sz="2200"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Рекомендации </a:t>
            </a: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для системы образования </a:t>
            </a:r>
            <a:b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</a:b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Лахденпохского</a:t>
            </a: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 </a:t>
            </a: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муниципального района:</a:t>
            </a:r>
            <a:endParaRPr sz="2800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 algn="just"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Следует осторожно относиться к пособиям для подготовки к ЕГЭ, т.к. в некоторых из них встречаются существенные отступления от модели 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КИМов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что может дезориентировать выпускников.</a:t>
            </a:r>
            <a:endParaRPr sz="2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Рекомендации </a:t>
            </a: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для системы образования </a:t>
            </a:r>
            <a:b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</a:b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Лахденпохского</a:t>
            </a: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 </a:t>
            </a: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муниципального района:</a:t>
            </a:r>
            <a:endParaRPr sz="2800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Лексические нормы (употребление слова в соответствии с точным лексическим значением и требованием лексической сочетаемости).</a:t>
            </a:r>
            <a:endParaRPr sz="20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Знаки препинания в простом осложнённом предложении.</a:t>
            </a:r>
            <a:endParaRPr sz="20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Знаки препинания в сложном предложении с разными видами связи.</a:t>
            </a:r>
            <a:endParaRPr sz="20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Функционально-смысловые типы речи.</a:t>
            </a:r>
            <a:endParaRPr sz="20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Текст как речевое произведение. Смысловая и композиционная целостность текста</a:t>
            </a:r>
            <a:endParaRPr sz="20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Языковые средства выразительности.</a:t>
            </a:r>
            <a:endParaRPr sz="20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Орфографические нормы:</a:t>
            </a:r>
            <a:endParaRPr sz="20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- правописание -Н- и -НН- в суффиксах различных частей речи;</a:t>
            </a:r>
            <a:endParaRPr sz="20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- правописание личных окончаний глаголов и суффиксов причастий настоящего времени;</a:t>
            </a:r>
            <a:endParaRPr sz="20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- слитное, дефисное, раздельное написание различных частей речи;</a:t>
            </a:r>
            <a:endParaRPr sz="20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defRPr/>
            </a:pPr>
            <a:r>
              <a:rPr sz="20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- правописание НЕ и НИ.</a:t>
            </a:r>
            <a:endParaRPr sz="20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Рекомендации </a:t>
            </a: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для системы образования </a:t>
            </a:r>
            <a:b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</a:b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Лахденпохского</a:t>
            </a: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 </a:t>
            </a:r>
            <a:r>
              <a:rPr lang="ru-RU" sz="2800" b="1" i="0" u="none" strike="noStrike" cap="none" spc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муниципального района:</a:t>
            </a:r>
            <a:endParaRPr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algn="just">
              <a:defRPr/>
            </a:pPr>
            <a:r>
              <a: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Необходимо  усилить работу по анализу текстов разных типов (описание, повествование, рассуждение, комбинированные варианты). При этом в центре внимания должны быть показатели их смысловой цельности (ключевые слова, тема, проблема, идея) и структурной связности (способы и средства связи предложений в рамках единого целого).</a:t>
            </a:r>
            <a:endParaRPr sz="22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just">
              <a:defRPr/>
            </a:pP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Важна организация работы школьников со словарями различных типов, т.к. смысловое чтение невозможно без понимания лексических значений слов. Организация работы по составлению словарей к изучаемому тексту.</a:t>
            </a:r>
            <a:endParaRPr sz="22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just">
              <a:defRPr/>
            </a:pP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Центр обучения - комплексная работа с текстом.</a:t>
            </a:r>
            <a:endParaRPr sz="22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just">
              <a:defRPr/>
            </a:pP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Обратить внимание на подготовку к написанию сочинений-рассуждений в жанре эссе с опорой на литературные и публицистические тексты.</a:t>
            </a:r>
            <a:endParaRPr sz="2200"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ONLYOFFICE/5.4.2.30</Application>
  <DocSecurity>0</DocSecurity>
  <PresentationFormat>Экран (4:3)</PresentationFormat>
  <Paragraphs>0</Paragraphs>
  <Slides>9</Slides>
  <Notes>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Аналитический отчет   о результатах единого государственного экзамена по русскому языку в 2020 году  в Лахденпохском муниципальном районе. </dc:title>
  <dc:subject/>
  <dc:creator>Пользователь</dc:creator>
  <cp:keywords/>
  <dc:description/>
  <dc:identifier/>
  <dc:language/>
  <cp:lastModifiedBy/>
  <cp:revision>6</cp:revision>
  <dcterms:created xsi:type="dcterms:W3CDTF">2020-10-23T10:06:52Z</dcterms:created>
  <dcterms:modified xsi:type="dcterms:W3CDTF">2020-10-28T08:11:59Z</dcterms:modified>
  <cp:category/>
  <cp:contentStatus/>
  <cp:version/>
</cp:coreProperties>
</file>