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89;&#1086;&#1074;&#1077;&#1097;&#1072;&#1085;&#1080;&#1077;%20&#1088;&#1091;&#1082;&#1086;&#1074;&#1086;&#1076;&#1080;&#1090;&#1077;&#1083;&#1077;&#1081;\&#1051;&#1080;&#1089;&#1090;%20Microsoft%20Exce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1;&#1080;&#1089;&#1090;%20Microsoft%20Exce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1;&#1080;&#1089;&#1090;%20Microsoft%20Exce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1;&#1080;&#1089;&#1090;%20Microsoft%20Exce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1;&#1080;&#1089;&#1090;%20Microsoft%20Exce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1;&#1080;&#1089;&#1090;%20Microsoft%20Exce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1;&#1080;&#1089;&#1090;%20Microsoft%20Exce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1;&#1080;&#1089;&#1090;%20Microsoft%20Excel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89;&#1086;&#1074;&#1077;&#1097;&#1072;&#1085;&#1080;&#1077;%20&#1088;&#1091;&#1082;&#1086;&#1074;&#1086;&#1076;&#1080;&#1090;&#1077;&#1083;&#1077;&#1081;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89;&#1086;&#1074;&#1077;&#1097;&#1072;&#1085;&#1080;&#1077;%20&#1088;&#1091;&#1082;&#1086;&#1074;&#1086;&#1076;&#1080;&#1090;&#1077;&#1083;&#1077;&#1081;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89;&#1086;&#1074;&#1077;&#1097;&#1072;&#1085;&#1080;&#1077;%20&#1088;&#1091;&#1082;&#1086;&#1074;&#1086;&#1076;&#1080;&#1090;&#1077;&#1083;&#1077;&#1081;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89;&#1086;&#1074;&#1077;&#1097;&#1072;&#1085;&#1080;&#1077;%20&#1088;&#1091;&#1082;&#1086;&#1074;&#1086;&#1076;&#1080;&#1090;&#1077;&#1083;&#1077;&#1081;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89;&#1086;&#1074;&#1077;&#1097;&#1072;&#1085;&#1080;&#1077;%20&#1088;&#1091;&#1082;&#1086;&#1074;&#1086;&#1076;&#1080;&#1090;&#1077;&#1083;&#1077;&#1081;\&#1051;&#1080;&#1089;&#1090;%20Microsoft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89;&#1086;&#1074;&#1077;&#1097;&#1072;&#1085;&#1080;&#1077;%20&#1088;&#1091;&#1082;&#1086;&#1074;&#1086;&#1076;&#1080;&#1090;&#1077;&#1083;&#1077;&#1081;\&#1051;&#1080;&#1089;&#1090;%20Microsoft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89;&#1086;&#1074;&#1077;&#1097;&#1072;&#1085;&#1080;&#1077;%20&#1088;&#1091;&#1082;&#1086;&#1074;&#1086;&#1076;&#1080;&#1090;&#1077;&#1083;&#1077;&#1081;\&#1051;&#1080;&#1089;&#1090;%20Microsoft%20Exc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89;&#1086;&#1074;&#1077;&#1097;&#1072;&#1085;&#1080;&#1077;%20&#1088;&#1091;&#1082;&#1086;&#1074;&#1086;&#1076;&#1080;&#1090;&#1077;&#1083;&#1077;&#1081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9241386495070932E-2"/>
          <c:y val="5.742042050449344E-2"/>
          <c:w val="0.74766856799210291"/>
          <c:h val="0.92579379521903105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(Лист1!$J$1:$K$1,Лист1!$M$1)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(Лист1!$J$8:$K$8,Лист1!$M$8)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МЛАДШАЯ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9047626372713555"/>
                </c:manualLayout>
              </c:layout>
              <c:showVal val="1"/>
            </c:dLbl>
            <c:dLbl>
              <c:idx val="1"/>
              <c:layout>
                <c:manualLayout>
                  <c:x val="-2.5764714999649031E-3"/>
                  <c:y val="0.24420033811171224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Лист1!$B$1:$C$1</c:f>
              <c:strCache>
                <c:ptCount val="2"/>
                <c:pt idx="0">
                  <c:v>ПО БОЛЕЗНИ</c:v>
                </c:pt>
                <c:pt idx="1">
                  <c:v>ПО ИНЫМ ПРИЧИНАМ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20</c:v>
                </c:pt>
                <c:pt idx="1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СТАРШАЯ</c:v>
                </c:pt>
              </c:strCache>
            </c:strRef>
          </c:tx>
          <c:dLbls>
            <c:dLbl>
              <c:idx val="0"/>
              <c:layout>
                <c:manualLayout>
                  <c:x val="2.5764714999649031E-3"/>
                  <c:y val="0.29792441249628898"/>
                </c:manualLayout>
              </c:layout>
              <c:showVal val="1"/>
            </c:dLbl>
            <c:dLbl>
              <c:idx val="1"/>
              <c:layout>
                <c:manualLayout>
                  <c:x val="-2.5764714999649031E-3"/>
                  <c:y val="0.17094023667819858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Лист1!$B$1:$C$1</c:f>
              <c:strCache>
                <c:ptCount val="2"/>
                <c:pt idx="0">
                  <c:v>ПО БОЛЕЗНИ</c:v>
                </c:pt>
                <c:pt idx="1">
                  <c:v>ПО ИНЫМ ПРИЧИНАМ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18</c:v>
                </c:pt>
                <c:pt idx="1">
                  <c:v>11</c:v>
                </c:pt>
              </c:numCache>
            </c:numRef>
          </c:val>
        </c:ser>
        <c:shape val="box"/>
        <c:axId val="107405312"/>
        <c:axId val="109119360"/>
        <c:axId val="0"/>
      </c:bar3DChart>
      <c:catAx>
        <c:axId val="107405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9119360"/>
        <c:crosses val="autoZero"/>
        <c:auto val="1"/>
        <c:lblAlgn val="ctr"/>
        <c:lblOffset val="100"/>
      </c:catAx>
      <c:valAx>
        <c:axId val="109119360"/>
        <c:scaling>
          <c:orientation val="minMax"/>
        </c:scaling>
        <c:delete val="1"/>
        <c:axPos val="l"/>
        <c:numFmt formatCode="General" sourceLinked="1"/>
        <c:tickLblPos val="none"/>
        <c:crossAx val="10740531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Лист2!$B$1</c:f>
              <c:strCache>
                <c:ptCount val="1"/>
                <c:pt idx="0">
                  <c:v>ПО БОЛЕЗНИ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0.17129629629629642"/>
                </c:manualLayout>
              </c:layout>
              <c:showVal val="1"/>
            </c:dLbl>
            <c:dLbl>
              <c:idx val="2"/>
              <c:layout>
                <c:manualLayout>
                  <c:x val="5.5555555555556061E-3"/>
                  <c:y val="0.15277777777777779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Лист2!$A$2:$A$4</c:f>
              <c:strCache>
                <c:ptCount val="3"/>
                <c:pt idx="0">
                  <c:v>ЯСЛИ</c:v>
                </c:pt>
                <c:pt idx="1">
                  <c:v>СРЕДНЯЯ</c:v>
                </c:pt>
                <c:pt idx="2">
                  <c:v>СТАРШАЯ</c:v>
                </c:pt>
              </c:strCache>
            </c:strRef>
          </c:cat>
          <c:val>
            <c:numRef>
              <c:f>Лист2!$B$2:$B$4</c:f>
              <c:numCache>
                <c:formatCode>General</c:formatCode>
                <c:ptCount val="3"/>
                <c:pt idx="0">
                  <c:v>7</c:v>
                </c:pt>
                <c:pt idx="1">
                  <c:v>75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ПО ИНЫМ ПРИЧИНАМ</c:v>
                </c:pt>
              </c:strCache>
            </c:strRef>
          </c:tx>
          <c:dLbls>
            <c:dLbl>
              <c:idx val="0"/>
              <c:layout>
                <c:manualLayout>
                  <c:x val="2.7777777777777809E-3"/>
                  <c:y val="0.12037037037037046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1574074074074077"/>
                </c:manualLayout>
              </c:layout>
              <c:showVal val="1"/>
            </c:dLbl>
            <c:dLbl>
              <c:idx val="2"/>
              <c:layout>
                <c:manualLayout>
                  <c:x val="1.9444444444444445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Лист2!$A$2:$A$4</c:f>
              <c:strCache>
                <c:ptCount val="3"/>
                <c:pt idx="0">
                  <c:v>ЯСЛИ</c:v>
                </c:pt>
                <c:pt idx="1">
                  <c:v>СРЕДНЯЯ</c:v>
                </c:pt>
                <c:pt idx="2">
                  <c:v>СТАРШАЯ</c:v>
                </c:pt>
              </c:strCache>
            </c:strRef>
          </c:cat>
          <c:val>
            <c:numRef>
              <c:f>Лист2!$C$2:$C$4</c:f>
              <c:numCache>
                <c:formatCode>General</c:formatCode>
                <c:ptCount val="3"/>
                <c:pt idx="0">
                  <c:v>16</c:v>
                </c:pt>
                <c:pt idx="1">
                  <c:v>18</c:v>
                </c:pt>
                <c:pt idx="2">
                  <c:v>7</c:v>
                </c:pt>
              </c:numCache>
            </c:numRef>
          </c:val>
        </c:ser>
        <c:shape val="box"/>
        <c:axId val="96847360"/>
        <c:axId val="97726464"/>
        <c:axId val="0"/>
      </c:bar3DChart>
      <c:catAx>
        <c:axId val="96847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7726464"/>
        <c:crosses val="autoZero"/>
        <c:auto val="1"/>
        <c:lblAlgn val="ctr"/>
        <c:lblOffset val="100"/>
      </c:catAx>
      <c:valAx>
        <c:axId val="97726464"/>
        <c:scaling>
          <c:orientation val="minMax"/>
        </c:scaling>
        <c:delete val="1"/>
        <c:axPos val="l"/>
        <c:numFmt formatCode="General" sourceLinked="1"/>
        <c:tickLblPos val="none"/>
        <c:crossAx val="9684736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Лист4!$B$1</c:f>
              <c:strCache>
                <c:ptCount val="1"/>
                <c:pt idx="0">
                  <c:v>ПО БОЛЕЗНИ</c:v>
                </c:pt>
              </c:strCache>
            </c:strRef>
          </c:tx>
          <c:dLbls>
            <c:dLbl>
              <c:idx val="0"/>
              <c:layout>
                <c:manualLayout>
                  <c:x val="-1.6816699114635788E-2"/>
                  <c:y val="0.11313052131664075"/>
                </c:manualLayout>
              </c:layout>
              <c:showVal val="1"/>
            </c:dLbl>
            <c:dLbl>
              <c:idx val="5"/>
              <c:layout>
                <c:manualLayout>
                  <c:x val="-7.2071567634153372E-3"/>
                  <c:y val="-1.212112728392579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Лист4!$A$2:$A$7</c:f>
              <c:strCache>
                <c:ptCount val="6"/>
                <c:pt idx="0">
                  <c:v>1-ЫЕ МЛАДШИЕ</c:v>
                </c:pt>
                <c:pt idx="1">
                  <c:v>2-ЫЕ МЛАДШИЕ</c:v>
                </c:pt>
                <c:pt idx="2">
                  <c:v>СРЕДНИЕ</c:v>
                </c:pt>
                <c:pt idx="3">
                  <c:v>СТАРШИЕ</c:v>
                </c:pt>
                <c:pt idx="4">
                  <c:v>ПОДГОТОВИТЕЛЬНЫЕ</c:v>
                </c:pt>
                <c:pt idx="5">
                  <c:v>КОМПЕНСИРУЮЩАЯ</c:v>
                </c:pt>
              </c:strCache>
            </c:strRef>
          </c:cat>
          <c:val>
            <c:numRef>
              <c:f>Лист4!$B$2:$B$7</c:f>
              <c:numCache>
                <c:formatCode>General</c:formatCode>
                <c:ptCount val="6"/>
                <c:pt idx="0">
                  <c:v>172</c:v>
                </c:pt>
                <c:pt idx="1">
                  <c:v>227</c:v>
                </c:pt>
                <c:pt idx="2">
                  <c:v>159</c:v>
                </c:pt>
                <c:pt idx="3">
                  <c:v>184</c:v>
                </c:pt>
                <c:pt idx="4">
                  <c:v>169</c:v>
                </c:pt>
                <c:pt idx="5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Лист4!$C$1</c:f>
              <c:strCache>
                <c:ptCount val="1"/>
                <c:pt idx="0">
                  <c:v>ПО ИНЫМ ПРИЧИНАМ</c:v>
                </c:pt>
              </c:strCache>
            </c:strRef>
          </c:tx>
          <c:dLbls>
            <c:dLbl>
              <c:idx val="1"/>
              <c:layout>
                <c:manualLayout>
                  <c:x val="-7.2071567634153372E-3"/>
                  <c:y val="9.696901827140636E-2"/>
                </c:manualLayout>
              </c:layout>
              <c:showVal val="1"/>
            </c:dLbl>
            <c:dLbl>
              <c:idx val="2"/>
              <c:layout>
                <c:manualLayout>
                  <c:x val="-2.4023855878051122E-3"/>
                  <c:y val="0.10909014555533215"/>
                </c:manualLayout>
              </c:layout>
              <c:showVal val="1"/>
            </c:dLbl>
            <c:dLbl>
              <c:idx val="3"/>
              <c:layout>
                <c:manualLayout>
                  <c:x val="-9.609542351220449E-3"/>
                  <c:y val="0.12121127283925795"/>
                </c:manualLayout>
              </c:layout>
              <c:showVal val="1"/>
            </c:dLbl>
            <c:dLbl>
              <c:idx val="4"/>
              <c:layout>
                <c:manualLayout>
                  <c:x val="-2.4023855878051122E-3"/>
                  <c:y val="7.6767139464863368E-2"/>
                </c:manualLayout>
              </c:layout>
              <c:showVal val="1"/>
            </c:dLbl>
            <c:dLbl>
              <c:idx val="5"/>
              <c:layout>
                <c:manualLayout>
                  <c:x val="2.1621470290246012E-2"/>
                  <c:y val="1.212112728392579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Лист4!$A$2:$A$7</c:f>
              <c:strCache>
                <c:ptCount val="6"/>
                <c:pt idx="0">
                  <c:v>1-ЫЕ МЛАДШИЕ</c:v>
                </c:pt>
                <c:pt idx="1">
                  <c:v>2-ЫЕ МЛАДШИЕ</c:v>
                </c:pt>
                <c:pt idx="2">
                  <c:v>СРЕДНИЕ</c:v>
                </c:pt>
                <c:pt idx="3">
                  <c:v>СТАРШИЕ</c:v>
                </c:pt>
                <c:pt idx="4">
                  <c:v>ПОДГОТОВИТЕЛЬНЫЕ</c:v>
                </c:pt>
                <c:pt idx="5">
                  <c:v>КОМПЕНСИРУЮЩАЯ</c:v>
                </c:pt>
              </c:strCache>
            </c:strRef>
          </c:cat>
          <c:val>
            <c:numRef>
              <c:f>Лист4!$C$2:$C$7</c:f>
              <c:numCache>
                <c:formatCode>General</c:formatCode>
                <c:ptCount val="6"/>
                <c:pt idx="0">
                  <c:v>210</c:v>
                </c:pt>
                <c:pt idx="1">
                  <c:v>148</c:v>
                </c:pt>
                <c:pt idx="2">
                  <c:v>126</c:v>
                </c:pt>
                <c:pt idx="3">
                  <c:v>178</c:v>
                </c:pt>
                <c:pt idx="4">
                  <c:v>340</c:v>
                </c:pt>
                <c:pt idx="5">
                  <c:v>47</c:v>
                </c:pt>
              </c:numCache>
            </c:numRef>
          </c:val>
        </c:ser>
        <c:shape val="box"/>
        <c:axId val="97609600"/>
        <c:axId val="97632640"/>
        <c:axId val="0"/>
      </c:bar3DChart>
      <c:catAx>
        <c:axId val="9760960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97632640"/>
        <c:crosses val="autoZero"/>
        <c:auto val="1"/>
        <c:lblAlgn val="ctr"/>
        <c:lblOffset val="100"/>
      </c:catAx>
      <c:valAx>
        <c:axId val="97632640"/>
        <c:scaling>
          <c:orientation val="minMax"/>
        </c:scaling>
        <c:delete val="1"/>
        <c:axPos val="l"/>
        <c:numFmt formatCode="General" sourceLinked="1"/>
        <c:tickLblPos val="none"/>
        <c:crossAx val="976096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Лист3!$B$1</c:f>
              <c:strCache>
                <c:ptCount val="1"/>
                <c:pt idx="0">
                  <c:v>ПО БОЛЕЗНИ</c:v>
                </c:pt>
              </c:strCache>
            </c:strRef>
          </c:tx>
          <c:dLbls>
            <c:dLbl>
              <c:idx val="1"/>
              <c:layout>
                <c:manualLayout>
                  <c:x val="1.1111111111111112E-2"/>
                  <c:y val="-1.388888888888888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Лист3!$A$2:$A$5</c:f>
              <c:strCache>
                <c:ptCount val="4"/>
                <c:pt idx="0">
                  <c:v>1-АЯ МЛАДШАЯ</c:v>
                </c:pt>
                <c:pt idx="1">
                  <c:v>2-АЯ МЛАДШАЯ</c:v>
                </c:pt>
                <c:pt idx="2">
                  <c:v>СРЕДНЯЯ</c:v>
                </c:pt>
                <c:pt idx="3">
                  <c:v>ПОДГОТОВИТ</c:v>
                </c:pt>
              </c:strCache>
            </c:strRef>
          </c:cat>
          <c:val>
            <c:numRef>
              <c:f>Лист3!$B$2:$B$5</c:f>
              <c:numCache>
                <c:formatCode>General</c:formatCode>
                <c:ptCount val="4"/>
                <c:pt idx="0">
                  <c:v>33</c:v>
                </c:pt>
                <c:pt idx="1">
                  <c:v>92</c:v>
                </c:pt>
                <c:pt idx="2">
                  <c:v>43</c:v>
                </c:pt>
                <c:pt idx="3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ПО ИНЫМ ПРИЧИНАМ</c:v>
                </c:pt>
              </c:strCache>
            </c:strRef>
          </c:tx>
          <c:dLbls>
            <c:dLbl>
              <c:idx val="1"/>
              <c:layout>
                <c:manualLayout>
                  <c:x val="1.1111111111111112E-2"/>
                  <c:y val="0.185185185185185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Лист3!$A$2:$A$5</c:f>
              <c:strCache>
                <c:ptCount val="4"/>
                <c:pt idx="0">
                  <c:v>1-АЯ МЛАДШАЯ</c:v>
                </c:pt>
                <c:pt idx="1">
                  <c:v>2-АЯ МЛАДШАЯ</c:v>
                </c:pt>
                <c:pt idx="2">
                  <c:v>СРЕДНЯЯ</c:v>
                </c:pt>
                <c:pt idx="3">
                  <c:v>ПОДГОТОВИТ</c:v>
                </c:pt>
              </c:strCache>
            </c:strRef>
          </c:cat>
          <c:val>
            <c:numRef>
              <c:f>Лист3!$C$2:$C$5</c:f>
              <c:numCache>
                <c:formatCode>General</c:formatCode>
                <c:ptCount val="4"/>
                <c:pt idx="0">
                  <c:v>82</c:v>
                </c:pt>
                <c:pt idx="1">
                  <c:v>93</c:v>
                </c:pt>
                <c:pt idx="2">
                  <c:v>179</c:v>
                </c:pt>
                <c:pt idx="3">
                  <c:v>101</c:v>
                </c:pt>
              </c:numCache>
            </c:numRef>
          </c:val>
        </c:ser>
        <c:shape val="box"/>
        <c:axId val="70156672"/>
        <c:axId val="70466560"/>
        <c:axId val="0"/>
      </c:bar3DChart>
      <c:catAx>
        <c:axId val="70156672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70466560"/>
        <c:crosses val="autoZero"/>
        <c:auto val="1"/>
        <c:lblAlgn val="ctr"/>
        <c:lblOffset val="100"/>
      </c:catAx>
      <c:valAx>
        <c:axId val="70466560"/>
        <c:scaling>
          <c:orientation val="minMax"/>
        </c:scaling>
        <c:delete val="1"/>
        <c:axPos val="l"/>
        <c:numFmt formatCode="General" sourceLinked="1"/>
        <c:tickLblPos val="none"/>
        <c:crossAx val="701566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Лист8!$B$1</c:f>
              <c:strCache>
                <c:ptCount val="1"/>
                <c:pt idx="0">
                  <c:v>ПО БОЛЕЗНИ</c:v>
                </c:pt>
              </c:strCache>
            </c:strRef>
          </c:tx>
          <c:dLbls>
            <c:dLbl>
              <c:idx val="1"/>
              <c:layout>
                <c:manualLayout>
                  <c:x val="8.3333333333333367E-3"/>
                  <c:y val="0.14351851851851852"/>
                </c:manualLayout>
              </c:layout>
              <c:showVal val="1"/>
            </c:dLbl>
            <c:dLbl>
              <c:idx val="2"/>
              <c:layout>
                <c:manualLayout>
                  <c:x val="2.7777777777777297E-3"/>
                  <c:y val="0.1111111111111111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Лист8!$A$2:$A$4</c:f>
              <c:strCache>
                <c:ptCount val="3"/>
                <c:pt idx="0">
                  <c:v>МЛАДШАЯ</c:v>
                </c:pt>
                <c:pt idx="1">
                  <c:v>СРЕДНЯЯ</c:v>
                </c:pt>
                <c:pt idx="2">
                  <c:v>ПОДГОТОВИТЕЛЬНАЯ</c:v>
                </c:pt>
              </c:strCache>
            </c:strRef>
          </c:cat>
          <c:val>
            <c:numRef>
              <c:f>Лист8!$B$2:$B$4</c:f>
              <c:numCache>
                <c:formatCode>General</c:formatCode>
                <c:ptCount val="3"/>
                <c:pt idx="0">
                  <c:v>7</c:v>
                </c:pt>
                <c:pt idx="1">
                  <c:v>75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Лист8!$C$1</c:f>
              <c:strCache>
                <c:ptCount val="1"/>
                <c:pt idx="0">
                  <c:v>ПО ИНЫМ ПРИЧИНАМ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9.259259259259267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Лист8!$A$2:$A$4</c:f>
              <c:strCache>
                <c:ptCount val="3"/>
                <c:pt idx="0">
                  <c:v>МЛАДШАЯ</c:v>
                </c:pt>
                <c:pt idx="1">
                  <c:v>СРЕДНЯЯ</c:v>
                </c:pt>
                <c:pt idx="2">
                  <c:v>ПОДГОТОВИТЕЛЬНАЯ</c:v>
                </c:pt>
              </c:strCache>
            </c:strRef>
          </c:cat>
          <c:val>
            <c:numRef>
              <c:f>Лист8!$C$2:$C$4</c:f>
              <c:numCache>
                <c:formatCode>General</c:formatCode>
                <c:ptCount val="3"/>
                <c:pt idx="0">
                  <c:v>16</c:v>
                </c:pt>
                <c:pt idx="1">
                  <c:v>18</c:v>
                </c:pt>
                <c:pt idx="2">
                  <c:v>7</c:v>
                </c:pt>
              </c:numCache>
            </c:numRef>
          </c:val>
        </c:ser>
        <c:shape val="box"/>
        <c:axId val="67460096"/>
        <c:axId val="69531904"/>
        <c:axId val="0"/>
      </c:bar3DChart>
      <c:catAx>
        <c:axId val="67460096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69531904"/>
        <c:crosses val="autoZero"/>
        <c:auto val="1"/>
        <c:lblAlgn val="ctr"/>
        <c:lblOffset val="100"/>
      </c:catAx>
      <c:valAx>
        <c:axId val="69531904"/>
        <c:scaling>
          <c:orientation val="minMax"/>
        </c:scaling>
        <c:delete val="1"/>
        <c:axPos val="l"/>
        <c:numFmt formatCode="General" sourceLinked="1"/>
        <c:tickLblPos val="none"/>
        <c:crossAx val="674600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Лист5!$A$2</c:f>
              <c:strCache>
                <c:ptCount val="1"/>
                <c:pt idx="0">
                  <c:v> МЛАДШАЯ</c:v>
                </c:pt>
              </c:strCache>
            </c:strRef>
          </c:tx>
          <c:dLbls>
            <c:dLbl>
              <c:idx val="1"/>
              <c:layout>
                <c:manualLayout>
                  <c:x val="8.3333333333333367E-3"/>
                  <c:y val="0.1712962962962964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Лист5!$B$1:$C$1</c:f>
              <c:strCache>
                <c:ptCount val="2"/>
                <c:pt idx="0">
                  <c:v>ПО БОЛЕЗНИ</c:v>
                </c:pt>
                <c:pt idx="1">
                  <c:v>ПО ИНЫМ ПРИЧИНАМ</c:v>
                </c:pt>
              </c:strCache>
            </c:strRef>
          </c:cat>
          <c:val>
            <c:numRef>
              <c:f>Лист5!$B$2:$C$2</c:f>
              <c:numCache>
                <c:formatCode>General</c:formatCode>
                <c:ptCount val="2"/>
                <c:pt idx="0">
                  <c:v>15</c:v>
                </c:pt>
                <c:pt idx="1">
                  <c:v>47</c:v>
                </c:pt>
              </c:numCache>
            </c:numRef>
          </c:val>
        </c:ser>
        <c:ser>
          <c:idx val="1"/>
          <c:order val="1"/>
          <c:tx>
            <c:strRef>
              <c:f>Лист5!$A$3</c:f>
              <c:strCache>
                <c:ptCount val="1"/>
                <c:pt idx="0">
                  <c:v>СТАРШАЯ</c:v>
                </c:pt>
              </c:strCache>
            </c:strRef>
          </c:tx>
          <c:dLbls>
            <c:dLbl>
              <c:idx val="0"/>
              <c:layout>
                <c:manualLayout>
                  <c:x val="2.777777777777780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8.3333333333333367E-3"/>
                  <c:y val="0.21296296296296308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Лист5!$B$1:$C$1</c:f>
              <c:strCache>
                <c:ptCount val="2"/>
                <c:pt idx="0">
                  <c:v>ПО БОЛЕЗНИ</c:v>
                </c:pt>
                <c:pt idx="1">
                  <c:v>ПО ИНЫМ ПРИЧИНАМ</c:v>
                </c:pt>
              </c:strCache>
            </c:strRef>
          </c:cat>
          <c:val>
            <c:numRef>
              <c:f>Лист5!$B$3:$C$3</c:f>
              <c:numCache>
                <c:formatCode>General</c:formatCode>
                <c:ptCount val="2"/>
                <c:pt idx="0">
                  <c:v>13</c:v>
                </c:pt>
                <c:pt idx="1">
                  <c:v>93</c:v>
                </c:pt>
              </c:numCache>
            </c:numRef>
          </c:val>
        </c:ser>
        <c:shape val="box"/>
        <c:axId val="107961728"/>
        <c:axId val="108157568"/>
        <c:axId val="0"/>
      </c:bar3DChart>
      <c:catAx>
        <c:axId val="107961728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08157568"/>
        <c:crosses val="autoZero"/>
        <c:auto val="1"/>
        <c:lblAlgn val="ctr"/>
        <c:lblOffset val="100"/>
      </c:catAx>
      <c:valAx>
        <c:axId val="108157568"/>
        <c:scaling>
          <c:orientation val="minMax"/>
        </c:scaling>
        <c:delete val="1"/>
        <c:axPos val="l"/>
        <c:numFmt formatCode="General" sourceLinked="1"/>
        <c:tickLblPos val="none"/>
        <c:crossAx val="1079617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Лист6!$A$2</c:f>
              <c:strCache>
                <c:ptCount val="1"/>
                <c:pt idx="0">
                  <c:v>РАЗНОВОЗРАСТНАЯ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2037037037037036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8518518518518526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Лист6!$B$1:$C$1</c:f>
              <c:strCache>
                <c:ptCount val="2"/>
                <c:pt idx="0">
                  <c:v>ПО БОЛЕЗНИ</c:v>
                </c:pt>
                <c:pt idx="1">
                  <c:v>ПО ИНЫМ ПРИЧИНАМ</c:v>
                </c:pt>
              </c:strCache>
            </c:strRef>
          </c:cat>
          <c:val>
            <c:numRef>
              <c:f>Лист6!$B$2:$C$2</c:f>
              <c:numCache>
                <c:formatCode>General</c:formatCode>
                <c:ptCount val="2"/>
                <c:pt idx="0">
                  <c:v>15</c:v>
                </c:pt>
                <c:pt idx="1">
                  <c:v>47</c:v>
                </c:pt>
              </c:numCache>
            </c:numRef>
          </c:val>
        </c:ser>
        <c:shape val="box"/>
        <c:axId val="115603328"/>
        <c:axId val="115624192"/>
        <c:axId val="0"/>
      </c:bar3DChart>
      <c:catAx>
        <c:axId val="115603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15624192"/>
        <c:crosses val="autoZero"/>
        <c:auto val="1"/>
        <c:lblAlgn val="ctr"/>
        <c:lblOffset val="100"/>
      </c:catAx>
      <c:valAx>
        <c:axId val="115624192"/>
        <c:scaling>
          <c:orientation val="minMax"/>
        </c:scaling>
        <c:delete val="1"/>
        <c:axPos val="l"/>
        <c:numFmt formatCode="General" sourceLinked="1"/>
        <c:tickLblPos val="none"/>
        <c:crossAx val="1156033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Лист7!$A$2</c:f>
              <c:strCache>
                <c:ptCount val="1"/>
                <c:pt idx="0">
                  <c:v>РАЗНОВОЗРАСТНАЯ</c:v>
                </c:pt>
              </c:strCache>
            </c:strRef>
          </c:tx>
          <c:dLbls>
            <c:dLbl>
              <c:idx val="0"/>
              <c:layout>
                <c:manualLayout>
                  <c:x val="8.3333333333333124E-3"/>
                  <c:y val="0.20833333333333343"/>
                </c:manualLayout>
              </c:layout>
              <c:showVal val="1"/>
            </c:dLbl>
            <c:dLbl>
              <c:idx val="1"/>
              <c:layout>
                <c:manualLayout>
                  <c:x val="-2.7777777777777809E-3"/>
                  <c:y val="0.18055555555555555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Лист7!$B$1:$C$1</c:f>
              <c:strCache>
                <c:ptCount val="2"/>
                <c:pt idx="0">
                  <c:v>ПО БОЛЕЗНИ</c:v>
                </c:pt>
                <c:pt idx="1">
                  <c:v>ПО ИНЫМ ПРИЧИНАМ</c:v>
                </c:pt>
              </c:strCache>
            </c:strRef>
          </c:cat>
          <c:val>
            <c:numRef>
              <c:f>Лист7!$B$2:$C$2</c:f>
              <c:numCache>
                <c:formatCode>General</c:formatCode>
                <c:ptCount val="2"/>
                <c:pt idx="0">
                  <c:v>14</c:v>
                </c:pt>
                <c:pt idx="1">
                  <c:v>8</c:v>
                </c:pt>
              </c:numCache>
            </c:numRef>
          </c:val>
        </c:ser>
        <c:shape val="box"/>
        <c:axId val="110440832"/>
        <c:axId val="110442752"/>
        <c:axId val="0"/>
      </c:bar3DChart>
      <c:catAx>
        <c:axId val="110440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10442752"/>
        <c:crosses val="autoZero"/>
        <c:auto val="1"/>
        <c:lblAlgn val="ctr"/>
        <c:lblOffset val="100"/>
      </c:catAx>
      <c:valAx>
        <c:axId val="110442752"/>
        <c:scaling>
          <c:orientation val="minMax"/>
        </c:scaling>
        <c:delete val="1"/>
        <c:axPos val="l"/>
        <c:numFmt formatCode="General" sourceLinked="1"/>
        <c:tickLblPos val="none"/>
        <c:crossAx val="1104408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6810474350719054E-2"/>
          <c:y val="1.3888797755045351E-3"/>
          <c:w val="0.77872213460415862"/>
          <c:h val="0.93611153032679162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(Лист1!$J$1:$K$1,Лист1!$M$1)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(Лист1!$J$2:$K$2,Лист1!$M$2)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1283718697280083"/>
          <c:y val="6.7558611820132453E-2"/>
          <c:w val="0.18057849697173312"/>
          <c:h val="0.28710835230739956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1965004374453195E-2"/>
          <c:y val="9.49268349976638E-2"/>
          <c:w val="0.68695581802274741"/>
          <c:h val="0.86573546356923858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Лист1!$J$1:$M$1</c:f>
              <c:strCache>
                <c:ptCount val="4"/>
                <c:pt idx="0">
                  <c:v>низкий</c:v>
                </c:pt>
                <c:pt idx="1">
                  <c:v>средний</c:v>
                </c:pt>
                <c:pt idx="2">
                  <c:v>повышенный</c:v>
                </c:pt>
                <c:pt idx="3">
                  <c:v>высокий</c:v>
                </c:pt>
              </c:strCache>
            </c:strRef>
          </c:cat>
          <c:val>
            <c:numRef>
              <c:f>Лист1!$J$3:$M$3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/>
      <c:pieChart>
        <c:varyColors val="1"/>
        <c:ser>
          <c:idx val="0"/>
          <c:order val="0"/>
          <c:dPt>
            <c:idx val="0"/>
            <c:explosion val="5"/>
          </c:dPt>
          <c:dLbls>
            <c:dLbl>
              <c:idx val="0"/>
              <c:layout>
                <c:manualLayout>
                  <c:x val="4.9867757078707218E-3"/>
                  <c:y val="-0.447589190793345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Лист1!$K$1</c:f>
              <c:strCache>
                <c:ptCount val="1"/>
                <c:pt idx="0">
                  <c:v>средний</c:v>
                </c:pt>
              </c:strCache>
            </c:strRef>
          </c:cat>
          <c:val>
            <c:numRef>
              <c:f>Лист1!$K$4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15921022953277"/>
          <c:y val="0.13355981159785604"/>
          <c:w val="0.18398563842403012"/>
          <c:h val="0.10081754291051921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1078202805022467E-2"/>
          <c:y val="5.498586866317148E-3"/>
          <c:w val="0.4584071899217253"/>
          <c:h val="0.74959818709557913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1.5953894085980625E-2"/>
                  <c:y val="-0.40086114882835466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Лист1!$K$1</c:f>
              <c:strCache>
                <c:ptCount val="1"/>
                <c:pt idx="0">
                  <c:v>средний</c:v>
                </c:pt>
              </c:strCache>
            </c:strRef>
          </c:cat>
          <c:val>
            <c:numRef>
              <c:f>Лист1!$K$5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7401188757369912"/>
          <c:y val="0.12992866191662703"/>
          <c:w val="0.19900487421374638"/>
          <c:h val="9.5702742238024593E-2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7428039890891274E-2"/>
          <c:y val="6.25E-2"/>
          <c:w val="0.66691094814700169"/>
          <c:h val="0.91944413337439546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Лист1!$I$1:$M$1</c:f>
              <c:strCache>
                <c:ptCount val="5"/>
                <c:pt idx="0">
                  <c:v>критичный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повышенный</c:v>
                </c:pt>
                <c:pt idx="4">
                  <c:v>высокий</c:v>
                </c:pt>
              </c:strCache>
            </c:strRef>
          </c:cat>
          <c:val>
            <c:numRef>
              <c:f>Лист1!$I$6:$M$6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20</c:v>
                </c:pt>
                <c:pt idx="3">
                  <c:v>24</c:v>
                </c:pt>
                <c:pt idx="4">
                  <c:v>13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371722924017432"/>
          <c:w val="0.60079635934018039"/>
          <c:h val="0.86282770759825755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Лист1!$I$1:$L$1</c:f>
              <c:strCache>
                <c:ptCount val="4"/>
                <c:pt idx="0">
                  <c:v>критичный</c:v>
                </c:pt>
                <c:pt idx="1">
                  <c:v>низкий</c:v>
                </c:pt>
                <c:pt idx="2">
                  <c:v>средний</c:v>
                </c:pt>
                <c:pt idx="3">
                  <c:v>повышенный</c:v>
                </c:pt>
              </c:strCache>
            </c:strRef>
          </c:cat>
          <c:val>
            <c:numRef>
              <c:f>Лист1!$I$9:$L$9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5389326334208706E-4"/>
          <c:y val="6.9107068537681325E-3"/>
          <c:w val="0.68369013886658292"/>
          <c:h val="0.86484242144553136"/>
        </c:manualLayout>
      </c:layout>
      <c:pie3DChart>
        <c:varyColors val="1"/>
        <c:ser>
          <c:idx val="0"/>
          <c:order val="0"/>
          <c:explosion val="23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(Лист1!$I$1;Лист1!$K$1;Лист1!$L$1)</c:f>
              <c:strCache>
                <c:ptCount val="3"/>
                <c:pt idx="0">
                  <c:v>критичный</c:v>
                </c:pt>
                <c:pt idx="1">
                  <c:v>средний</c:v>
                </c:pt>
                <c:pt idx="2">
                  <c:v>повышенный</c:v>
                </c:pt>
              </c:strCache>
            </c:strRef>
          </c:cat>
          <c:val>
            <c:numRef>
              <c:f>(Лист1!$I$7;Лист1!$K$7;Лист1!$L$7)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345282843717261"/>
          <c:y val="6.5078764441803411E-2"/>
          <c:w val="0.24040721361622408"/>
          <c:h val="0.29636978241452788"/>
        </c:manualLayout>
      </c:layout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7228741125320391E-2"/>
          <c:y val="0.12768461229784317"/>
          <c:w val="0.65761532243701382"/>
          <c:h val="0.87231538770215589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(Лист1!$I$1;Лист1!$K$1)</c:f>
              <c:strCache>
                <c:ptCount val="2"/>
                <c:pt idx="0">
                  <c:v>критичный</c:v>
                </c:pt>
                <c:pt idx="1">
                  <c:v>средний</c:v>
                </c:pt>
              </c:strCache>
            </c:strRef>
          </c:cat>
          <c:val>
            <c:numRef>
              <c:f>(Лист1!$I$10;Лист1!$K$10)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2616338047632956"/>
          <c:y val="7.1993430200546965E-2"/>
          <c:w val="0.24735926347083906"/>
          <c:h val="0.20416585010778576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B1093-329D-4929-87CC-078E3522BB92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70A27-DF23-4213-802A-DA3C58968C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2947705"/>
            <a:ext cx="648072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ГОТОВНОСТЬ К ОБУЧЕНИЮ В ШКОЛЕ</a:t>
            </a:r>
            <a:br>
              <a:rPr lang="ru-RU" dirty="0" smtClean="0"/>
            </a:br>
            <a:r>
              <a:rPr lang="ru-RU" sz="4000" i="1" dirty="0" smtClean="0"/>
              <a:t>на основе диагностики первоклассников учителем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3445760" cy="20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Говорящая азбука • Знат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00108"/>
            <a:ext cx="2479655" cy="1699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676645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проводится диагностика готовности ребёнка к школе по методике Н.И.  Гуткиной &quot;Домик&quot;?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500174"/>
            <a:ext cx="2128834" cy="14115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4143372" y="1000108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 опыта работы МПМПК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2285992"/>
            <a:ext cx="7286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Задания на:</a:t>
            </a:r>
          </a:p>
          <a:p>
            <a:endParaRPr lang="ru-RU" dirty="0" smtClean="0"/>
          </a:p>
          <a:p>
            <a:r>
              <a:rPr lang="ru-RU" dirty="0" smtClean="0"/>
              <a:t>- обобщение;</a:t>
            </a:r>
          </a:p>
          <a:p>
            <a:r>
              <a:rPr lang="ru-RU" dirty="0" smtClean="0"/>
              <a:t>- исключение;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 серия картинок/рассказ со скрытым смыслом;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-сравнение </a:t>
            </a:r>
            <a:r>
              <a:rPr lang="ru-RU" dirty="0" smtClean="0"/>
              <a:t>(сходство/различие);</a:t>
            </a:r>
          </a:p>
          <a:p>
            <a:r>
              <a:rPr lang="ru-RU" dirty="0" smtClean="0"/>
              <a:t>-пространственное восприятие:</a:t>
            </a:r>
          </a:p>
          <a:p>
            <a:r>
              <a:rPr lang="ru-RU" dirty="0" smtClean="0"/>
              <a:t>-память (</a:t>
            </a:r>
            <a:r>
              <a:rPr lang="ru-RU" dirty="0" smtClean="0">
                <a:solidFill>
                  <a:srgbClr val="FF0000"/>
                </a:solidFill>
              </a:rPr>
              <a:t>слуховая</a:t>
            </a:r>
            <a:r>
              <a:rPr lang="ru-RU" dirty="0" smtClean="0"/>
              <a:t>, зрительная, слуховая опосредованная);</a:t>
            </a:r>
          </a:p>
          <a:p>
            <a:r>
              <a:rPr lang="ru-RU" dirty="0" smtClean="0"/>
              <a:t>-зрительное восприятие (наложенные изображения, </a:t>
            </a:r>
            <a:r>
              <a:rPr lang="ru-RU" dirty="0" smtClean="0">
                <a:solidFill>
                  <a:srgbClr val="FF0000"/>
                </a:solidFill>
              </a:rPr>
              <a:t>разрезная картинка</a:t>
            </a:r>
            <a:r>
              <a:rPr lang="ru-RU" dirty="0" smtClean="0"/>
              <a:t>);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-решение простых арифметических задач;</a:t>
            </a:r>
          </a:p>
          <a:p>
            <a:r>
              <a:rPr lang="ru-RU" dirty="0" smtClean="0"/>
              <a:t>-сравнение чисел (какое больше/меньше и </a:t>
            </a:r>
            <a:r>
              <a:rPr lang="ru-RU" dirty="0" smtClean="0">
                <a:solidFill>
                  <a:srgbClr val="FF0000"/>
                </a:solidFill>
              </a:rPr>
              <a:t>на сколько</a:t>
            </a:r>
            <a:r>
              <a:rPr lang="ru-RU" dirty="0" smtClean="0"/>
              <a:t>);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-фиксированный счет.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14356"/>
            <a:ext cx="2928958" cy="153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714489"/>
            <a:ext cx="671517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МОНИТОРИНГ ПОСЕЩАЕМОСТИ НОЯБРЬ 2021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14356"/>
            <a:ext cx="6572296" cy="70788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МИЙНАЛЬСКАЯ ООШ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714612" y="3357562"/>
          <a:ext cx="4857784" cy="245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2003103"/>
          <a:ext cx="6429420" cy="922969"/>
        </p:xfrm>
        <a:graphic>
          <a:graphicData uri="http://schemas.openxmlformats.org/drawingml/2006/table">
            <a:tbl>
              <a:tblPr/>
              <a:tblGrid>
                <a:gridCol w="1131052"/>
                <a:gridCol w="966655"/>
                <a:gridCol w="1489437"/>
                <a:gridCol w="1449982"/>
                <a:gridCol w="1392294"/>
              </a:tblGrid>
              <a:tr h="2828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 ДЕТЕЙ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ПРОПУСКИ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ПОСЕЩАЕМОСТЬ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БОЛЕЗНИ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ИНЫМ ПРИЧИНАМ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14356"/>
            <a:ext cx="6572296" cy="70788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ИХАЛЬСКАЯ СОШ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2003103"/>
          <a:ext cx="6429420" cy="922969"/>
        </p:xfrm>
        <a:graphic>
          <a:graphicData uri="http://schemas.openxmlformats.org/drawingml/2006/table">
            <a:tbl>
              <a:tblPr/>
              <a:tblGrid>
                <a:gridCol w="1131052"/>
                <a:gridCol w="966655"/>
                <a:gridCol w="1489437"/>
                <a:gridCol w="1449982"/>
                <a:gridCol w="1392294"/>
              </a:tblGrid>
              <a:tr h="2828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 ДЕТЕЙ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ПРОПУСКИ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ПОСЕЩАЕМОСТЬ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БОЛЕЗНИ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ИНЫМ ПРИЧИНАМ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857488" y="3143248"/>
          <a:ext cx="471490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14356"/>
            <a:ext cx="6572296" cy="70788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ДЕТСКИЙ САД РАДУГА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1643049"/>
          <a:ext cx="6429420" cy="953759"/>
        </p:xfrm>
        <a:graphic>
          <a:graphicData uri="http://schemas.openxmlformats.org/drawingml/2006/table">
            <a:tbl>
              <a:tblPr/>
              <a:tblGrid>
                <a:gridCol w="1131052"/>
                <a:gridCol w="966655"/>
                <a:gridCol w="1489437"/>
                <a:gridCol w="1413516"/>
                <a:gridCol w="1428760"/>
              </a:tblGrid>
              <a:tr h="31367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 ДЕТЕЙ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ПРОПУСКИ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ПОСЕЩАЕМОСТЬ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БОЛЕЗНИ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ИНЫМ ПРИЧИНАМ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1103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500166" y="2786058"/>
          <a:ext cx="578647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14356"/>
            <a:ext cx="6572296" cy="646331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ДЕТСКИЙ САД СОЛНЫШКО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1928802"/>
          <a:ext cx="6429420" cy="928693"/>
        </p:xfrm>
        <a:graphic>
          <a:graphicData uri="http://schemas.openxmlformats.org/drawingml/2006/table">
            <a:tbl>
              <a:tblPr/>
              <a:tblGrid>
                <a:gridCol w="1131052"/>
                <a:gridCol w="966655"/>
                <a:gridCol w="1489437"/>
                <a:gridCol w="1413516"/>
                <a:gridCol w="1428760"/>
              </a:tblGrid>
              <a:tr h="2321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 ДЕТЕЙ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ПРОПУСКИ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ПОСЕЩАЕМОСТЬ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БОЛЕЗНИ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ИНЫМ ПРИЧИНАМ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500166" y="307181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14356"/>
            <a:ext cx="6572296" cy="646331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ДЕТСКИЙ САД ЖУРАВЛИК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1571612"/>
          <a:ext cx="6429420" cy="928693"/>
        </p:xfrm>
        <a:graphic>
          <a:graphicData uri="http://schemas.openxmlformats.org/drawingml/2006/table">
            <a:tbl>
              <a:tblPr/>
              <a:tblGrid>
                <a:gridCol w="1131052"/>
                <a:gridCol w="966655"/>
                <a:gridCol w="1489437"/>
                <a:gridCol w="1413516"/>
                <a:gridCol w="1428760"/>
              </a:tblGrid>
              <a:tr h="2321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 ДЕТЕЙ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ПРОПУСКИ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ПОСЕЩАЕМОСТЬ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БОЛЕЗНИ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ИНЫМ ПРИЧИНАМ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4414" y="2643182"/>
            <a:ext cx="5643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 22.11 по 30.11 закрыты в связи с высокой заболеваемостью</a:t>
            </a:r>
            <a:endParaRPr lang="ru-RU" sz="14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071670" y="3000372"/>
          <a:ext cx="5000660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14356"/>
            <a:ext cx="6572296" cy="646331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ДЕТСКИЙ САД РОСТОК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1928802"/>
          <a:ext cx="6429420" cy="928693"/>
        </p:xfrm>
        <a:graphic>
          <a:graphicData uri="http://schemas.openxmlformats.org/drawingml/2006/table">
            <a:tbl>
              <a:tblPr/>
              <a:tblGrid>
                <a:gridCol w="1131052"/>
                <a:gridCol w="966655"/>
                <a:gridCol w="1489437"/>
                <a:gridCol w="1413516"/>
                <a:gridCol w="1428760"/>
              </a:tblGrid>
              <a:tr h="2321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 ДЕТЕЙ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ПРОПУСКИ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ПОСЕЩАЕМОСТЬ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БОЛЕЗНИ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ИНЫМ ПРИЧИНАМ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500298" y="307181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14356"/>
            <a:ext cx="6572296" cy="70788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ТАУНАНСКАЯ НОШ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852" y="1928803"/>
          <a:ext cx="6572296" cy="1143008"/>
        </p:xfrm>
        <a:graphic>
          <a:graphicData uri="http://schemas.openxmlformats.org/drawingml/2006/table">
            <a:tbl>
              <a:tblPr/>
              <a:tblGrid>
                <a:gridCol w="1156186"/>
                <a:gridCol w="988137"/>
                <a:gridCol w="1522535"/>
                <a:gridCol w="1482204"/>
                <a:gridCol w="1423234"/>
              </a:tblGrid>
              <a:tr h="26681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 ДЕТЕЙ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ПРОПУСКИ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ПОСЕЩАЕМОСТЬ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БОЛЕЗНИ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ИНЫМ ПРИЧИНАМ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071670" y="32861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14356"/>
            <a:ext cx="6572296" cy="707886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РАЙВАТТАЛЬСКАЯ СОШ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852" y="1928803"/>
          <a:ext cx="6572296" cy="1143008"/>
        </p:xfrm>
        <a:graphic>
          <a:graphicData uri="http://schemas.openxmlformats.org/drawingml/2006/table">
            <a:tbl>
              <a:tblPr/>
              <a:tblGrid>
                <a:gridCol w="1156186"/>
                <a:gridCol w="988137"/>
                <a:gridCol w="1522535"/>
                <a:gridCol w="1482204"/>
                <a:gridCol w="1423234"/>
              </a:tblGrid>
              <a:tr h="26681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 ДЕТЕЙ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ПРОПУСКИ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ПОСЕЩАЕМОСТЬ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БОЛЕЗНИ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ИНЫМ ПРИЧИНАМ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285984" y="32861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572396" y="5715016"/>
            <a:ext cx="642942" cy="413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9138709"/>
              </p:ext>
            </p:extLst>
          </p:nvPr>
        </p:nvGraphicFramePr>
        <p:xfrm>
          <a:off x="1403648" y="1844824"/>
          <a:ext cx="6480720" cy="3043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935"/>
                <a:gridCol w="1008495"/>
                <a:gridCol w="840183"/>
                <a:gridCol w="809831"/>
                <a:gridCol w="992630"/>
                <a:gridCol w="992630"/>
                <a:gridCol w="865016"/>
              </a:tblGrid>
              <a:tr h="3256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выпускников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2" marR="6305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выпускников, обучающихся по АООП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2" marR="63052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 готовности к школе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2" marR="630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2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критичный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2" marR="6305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низкий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2" marR="6305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2" marR="6305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повышенный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2" marR="6305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высокий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2" marR="63052" marT="0" marB="0" vert="vert270" anchor="ctr"/>
                </a:tc>
              </a:tr>
              <a:tr h="744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2" marR="63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13 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(10%)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2" marR="63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(5%)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2" marR="63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(8%)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2" marR="63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(39%)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2" marR="63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(25%)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2" marR="63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</a:t>
                      </a:r>
                      <a:r>
                        <a:rPr lang="ru-RU" sz="1600" dirty="0" smtClean="0">
                          <a:effectLst/>
                        </a:rPr>
                        <a:t>23%)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2" marR="63052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9712" y="105273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 Лахденпохскому району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2149728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98072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Детский сад «Журавлик» п. </a:t>
            </a:r>
            <a:r>
              <a:rPr lang="ru-RU" b="1" dirty="0" err="1"/>
              <a:t>Куркиеки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214686"/>
            <a:ext cx="50297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Задания </a:t>
            </a:r>
            <a:r>
              <a:rPr lang="ru-RU" sz="1600" dirty="0"/>
              <a:t>на:</a:t>
            </a:r>
          </a:p>
          <a:p>
            <a:r>
              <a:rPr lang="ru-RU" sz="1600" dirty="0">
                <a:solidFill>
                  <a:srgbClr val="FF0000"/>
                </a:solidFill>
              </a:rPr>
              <a:t>- </a:t>
            </a:r>
            <a:r>
              <a:rPr lang="ru-RU" sz="1600" b="1" i="1" dirty="0">
                <a:solidFill>
                  <a:srgbClr val="FF0000"/>
                </a:solidFill>
              </a:rPr>
              <a:t>зрительное восприятие;</a:t>
            </a:r>
          </a:p>
          <a:p>
            <a:r>
              <a:rPr lang="ru-RU" sz="1600" dirty="0"/>
              <a:t>- пространственное восприятие;</a:t>
            </a:r>
          </a:p>
          <a:p>
            <a:r>
              <a:rPr lang="ru-RU" sz="1600" dirty="0"/>
              <a:t>- выполнение арифметических действий;</a:t>
            </a:r>
          </a:p>
          <a:p>
            <a:r>
              <a:rPr lang="ru-RU" sz="1600" b="1" i="1" dirty="0">
                <a:solidFill>
                  <a:srgbClr val="FF0000"/>
                </a:solidFill>
              </a:rPr>
              <a:t>- сравнение множеств;</a:t>
            </a:r>
          </a:p>
          <a:p>
            <a:r>
              <a:rPr lang="ru-RU" sz="1600" dirty="0"/>
              <a:t>- классификация предметов;</a:t>
            </a:r>
          </a:p>
          <a:p>
            <a:r>
              <a:rPr lang="ru-RU" sz="1600" b="1" i="1" dirty="0">
                <a:solidFill>
                  <a:srgbClr val="FF0000"/>
                </a:solidFill>
              </a:rPr>
              <a:t>- фонематический слух;</a:t>
            </a:r>
          </a:p>
          <a:p>
            <a:r>
              <a:rPr lang="ru-RU" sz="1600" dirty="0"/>
              <a:t>- предпосылки к овладению звуковым анализом;</a:t>
            </a:r>
          </a:p>
          <a:p>
            <a:r>
              <a:rPr lang="ru-RU" sz="1600" dirty="0"/>
              <a:t>- произвольность (умение следовать инструкции).</a:t>
            </a:r>
          </a:p>
          <a:p>
            <a:r>
              <a:rPr lang="ru-RU" sz="2000" dirty="0"/>
              <a:t> 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29058" y="1500174"/>
          <a:ext cx="4071967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2976" y="185736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 выпускников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15639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908720"/>
            <a:ext cx="4391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Детский сад «Росток» п. </a:t>
            </a:r>
            <a:r>
              <a:rPr lang="ru-RU" sz="2000" b="1" dirty="0" err="1"/>
              <a:t>Эстерло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3071810"/>
            <a:ext cx="342902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Методики: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- рисунок человека,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графический диктант,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- образец </a:t>
            </a:r>
            <a:r>
              <a:rPr lang="ru-RU" b="1" dirty="0">
                <a:solidFill>
                  <a:srgbClr val="FF0000"/>
                </a:solidFill>
              </a:rPr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правило,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первая буква.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1538" y="1357298"/>
          <a:ext cx="4143404" cy="228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0760" y="150017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 выпускников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960205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90872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Дошкольные группы при </a:t>
            </a:r>
            <a:r>
              <a:rPr lang="ru-RU" b="1" dirty="0" err="1" smtClean="0"/>
              <a:t>Ихальской</a:t>
            </a:r>
            <a:r>
              <a:rPr lang="ru-RU" b="1" dirty="0" smtClean="0"/>
              <a:t> </a:t>
            </a:r>
            <a:r>
              <a:rPr lang="ru-RU" b="1" dirty="0"/>
              <a:t>СОШ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3929066"/>
            <a:ext cx="4643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оценивались:</a:t>
            </a:r>
          </a:p>
          <a:p>
            <a:r>
              <a:rPr lang="ru-RU" dirty="0">
                <a:solidFill>
                  <a:srgbClr val="FF0000"/>
                </a:solidFill>
              </a:rPr>
              <a:t>- </a:t>
            </a:r>
            <a:r>
              <a:rPr lang="ru-RU" b="1" i="1" dirty="0">
                <a:solidFill>
                  <a:srgbClr val="FF0000"/>
                </a:solidFill>
              </a:rPr>
              <a:t>способность к обучению</a:t>
            </a:r>
            <a:r>
              <a:rPr lang="ru-RU" dirty="0">
                <a:solidFill>
                  <a:srgbClr val="FF0000"/>
                </a:solidFill>
              </a:rPr>
              <a:t>;</a:t>
            </a:r>
          </a:p>
          <a:p>
            <a:r>
              <a:rPr lang="ru-RU" dirty="0"/>
              <a:t>- уровень развития мышления;</a:t>
            </a:r>
          </a:p>
          <a:p>
            <a:r>
              <a:rPr lang="ru-RU" dirty="0">
                <a:solidFill>
                  <a:srgbClr val="FF0000"/>
                </a:solidFill>
              </a:rPr>
              <a:t>- </a:t>
            </a:r>
            <a:r>
              <a:rPr lang="ru-RU" b="1" i="1" dirty="0">
                <a:solidFill>
                  <a:srgbClr val="FF0000"/>
                </a:solidFill>
              </a:rPr>
              <a:t>уровень речевого развития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290" y="142873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 выпускников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357554" y="1500174"/>
          <a:ext cx="4572000" cy="274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5072499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83671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Дошкольные группы при </a:t>
            </a:r>
            <a:r>
              <a:rPr lang="ru-RU" b="1" dirty="0" err="1"/>
              <a:t>Мийнальской</a:t>
            </a:r>
            <a:r>
              <a:rPr lang="ru-RU" b="1" dirty="0"/>
              <a:t> ООШ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78605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задания:</a:t>
            </a:r>
          </a:p>
          <a:p>
            <a:r>
              <a:rPr lang="ru-RU" dirty="0"/>
              <a:t>- раскрашивание фигур;</a:t>
            </a:r>
          </a:p>
          <a:p>
            <a:r>
              <a:rPr lang="ru-RU" dirty="0"/>
              <a:t>- заселение дома;</a:t>
            </a:r>
          </a:p>
          <a:p>
            <a:r>
              <a:rPr lang="ru-RU" dirty="0">
                <a:solidFill>
                  <a:srgbClr val="FF0000"/>
                </a:solidFill>
              </a:rPr>
              <a:t>- </a:t>
            </a:r>
            <a:r>
              <a:rPr lang="ru-RU" b="1" i="1" dirty="0">
                <a:solidFill>
                  <a:srgbClr val="FF0000"/>
                </a:solidFill>
              </a:rPr>
              <a:t>рисование бус</a:t>
            </a:r>
            <a:r>
              <a:rPr lang="ru-RU" i="1" dirty="0">
                <a:solidFill>
                  <a:srgbClr val="FF0000"/>
                </a:solidFill>
              </a:rPr>
              <a:t>;</a:t>
            </a:r>
          </a:p>
          <a:p>
            <a:r>
              <a:rPr lang="ru-RU" dirty="0">
                <a:solidFill>
                  <a:srgbClr val="FF0000"/>
                </a:solidFill>
              </a:rPr>
              <a:t>- </a:t>
            </a:r>
            <a:r>
              <a:rPr lang="ru-RU" b="1" i="1" dirty="0">
                <a:solidFill>
                  <a:srgbClr val="FF0000"/>
                </a:solidFill>
              </a:rPr>
              <a:t>продолжи узор;</a:t>
            </a:r>
          </a:p>
          <a:p>
            <a:r>
              <a:rPr lang="ru-RU" dirty="0"/>
              <a:t>- разметка;</a:t>
            </a:r>
          </a:p>
          <a:p>
            <a:r>
              <a:rPr lang="ru-RU" dirty="0"/>
              <a:t>- фонематический слух;</a:t>
            </a:r>
          </a:p>
          <a:p>
            <a:r>
              <a:rPr lang="ru-RU" dirty="0"/>
              <a:t>- диктант;</a:t>
            </a:r>
          </a:p>
          <a:p>
            <a:r>
              <a:rPr lang="ru-RU" dirty="0"/>
              <a:t>- схема слова;</a:t>
            </a:r>
          </a:p>
          <a:p>
            <a:r>
              <a:rPr lang="ru-RU" dirty="0"/>
              <a:t>- упорядочивание;</a:t>
            </a:r>
          </a:p>
          <a:p>
            <a:r>
              <a:rPr lang="ru-RU" dirty="0"/>
              <a:t>- математический диктант.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6248" y="1428736"/>
          <a:ext cx="3786214" cy="2170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7112830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Кружок «Будущий первоклассник» при </a:t>
            </a:r>
            <a:r>
              <a:rPr lang="ru-RU" sz="1600" b="1" dirty="0" err="1"/>
              <a:t>Райваттальской</a:t>
            </a:r>
            <a:r>
              <a:rPr lang="ru-RU" sz="1600" b="1" dirty="0"/>
              <a:t> СОШ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271462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задания на:</a:t>
            </a:r>
          </a:p>
          <a:p>
            <a:r>
              <a:rPr lang="ru-RU" dirty="0"/>
              <a:t>- умение ориентироваться на образец;</a:t>
            </a:r>
          </a:p>
          <a:p>
            <a:r>
              <a:rPr lang="ru-RU" dirty="0"/>
              <a:t>- выполнение арифметических действий;</a:t>
            </a:r>
          </a:p>
          <a:p>
            <a:r>
              <a:rPr lang="ru-RU" dirty="0"/>
              <a:t>- сравнение;</a:t>
            </a:r>
          </a:p>
          <a:p>
            <a:r>
              <a:rPr lang="ru-RU" dirty="0">
                <a:solidFill>
                  <a:srgbClr val="FF0000"/>
                </a:solidFill>
              </a:rPr>
              <a:t>- </a:t>
            </a:r>
            <a:r>
              <a:rPr lang="ru-RU" b="1" i="1" dirty="0">
                <a:solidFill>
                  <a:srgbClr val="FF0000"/>
                </a:solidFill>
              </a:rPr>
              <a:t>ориентация на плоскости;</a:t>
            </a:r>
          </a:p>
          <a:p>
            <a:r>
              <a:rPr lang="ru-RU" dirty="0">
                <a:solidFill>
                  <a:srgbClr val="FF0000"/>
                </a:solidFill>
              </a:rPr>
              <a:t>- </a:t>
            </a:r>
            <a:r>
              <a:rPr lang="ru-RU" b="1" i="1" dirty="0">
                <a:solidFill>
                  <a:srgbClr val="FF0000"/>
                </a:solidFill>
              </a:rPr>
              <a:t>фонематический слух;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FF0000"/>
                </a:solidFill>
              </a:rPr>
              <a:t>схема слова</a:t>
            </a:r>
            <a:r>
              <a:rPr lang="ru-RU" dirty="0">
                <a:solidFill>
                  <a:srgbClr val="FF000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понимание сложной инструкции;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- развитие мелкой моторики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 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00100" y="1285860"/>
          <a:ext cx="3500462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8533541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Детский сад комбинированного вида «Радуга» </a:t>
            </a:r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3429000"/>
            <a:ext cx="44737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Задания:</a:t>
            </a:r>
          </a:p>
          <a:p>
            <a:r>
              <a:rPr lang="ru-RU" sz="1600" dirty="0">
                <a:solidFill>
                  <a:srgbClr val="FF0000"/>
                </a:solidFill>
              </a:rPr>
              <a:t>- </a:t>
            </a:r>
            <a:r>
              <a:rPr lang="ru-RU" sz="1600" b="1" i="1" dirty="0">
                <a:solidFill>
                  <a:srgbClr val="FF0000"/>
                </a:solidFill>
              </a:rPr>
              <a:t>продолжи узор;</a:t>
            </a:r>
            <a:endParaRPr lang="ru-RU" sz="1600" i="1" dirty="0">
              <a:solidFill>
                <a:srgbClr val="FF0000"/>
              </a:solidFill>
            </a:endParaRPr>
          </a:p>
          <a:p>
            <a:r>
              <a:rPr lang="ru-RU" sz="1600" dirty="0"/>
              <a:t>- рисование бус;</a:t>
            </a:r>
          </a:p>
          <a:p>
            <a:r>
              <a:rPr lang="ru-RU" sz="1600" dirty="0"/>
              <a:t>- раскрашивание фигур;</a:t>
            </a:r>
          </a:p>
          <a:p>
            <a:r>
              <a:rPr lang="ru-RU" sz="1600" dirty="0">
                <a:solidFill>
                  <a:srgbClr val="FF0000"/>
                </a:solidFill>
              </a:rPr>
              <a:t>- </a:t>
            </a:r>
            <a:r>
              <a:rPr lang="ru-RU" sz="1600" b="1" i="1" dirty="0">
                <a:solidFill>
                  <a:srgbClr val="FF0000"/>
                </a:solidFill>
              </a:rPr>
              <a:t>чтение схем слов;</a:t>
            </a:r>
            <a:endParaRPr lang="ru-RU" sz="1600" i="1" dirty="0">
              <a:solidFill>
                <a:srgbClr val="FF0000"/>
              </a:solidFill>
            </a:endParaRPr>
          </a:p>
          <a:p>
            <a:r>
              <a:rPr lang="ru-RU" sz="1600" dirty="0"/>
              <a:t>- упорядочивание;</a:t>
            </a:r>
          </a:p>
          <a:p>
            <a:r>
              <a:rPr lang="ru-RU" sz="1600" dirty="0"/>
              <a:t>- математические действия;</a:t>
            </a:r>
          </a:p>
          <a:p>
            <a:r>
              <a:rPr lang="ru-RU" sz="1600" dirty="0"/>
              <a:t>- графический диктант;</a:t>
            </a:r>
          </a:p>
          <a:p>
            <a:r>
              <a:rPr lang="ru-RU" sz="1600" dirty="0"/>
              <a:t>- рассказ по серии картинок;</a:t>
            </a:r>
          </a:p>
          <a:p>
            <a:r>
              <a:rPr lang="ru-RU" sz="1600" dirty="0"/>
              <a:t>- шифровка;</a:t>
            </a:r>
          </a:p>
          <a:p>
            <a:r>
              <a:rPr lang="ru-RU" sz="1600" dirty="0">
                <a:solidFill>
                  <a:srgbClr val="FF0000"/>
                </a:solidFill>
              </a:rPr>
              <a:t>- </a:t>
            </a:r>
            <a:r>
              <a:rPr lang="ru-RU" sz="1600" b="1" i="1" dirty="0">
                <a:solidFill>
                  <a:srgbClr val="FF0000"/>
                </a:solidFill>
              </a:rPr>
              <a:t>рисунок человека.</a:t>
            </a:r>
            <a:endParaRPr lang="ru-RU" sz="1600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71538" y="1214422"/>
          <a:ext cx="364333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57818" y="1643051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65 выпускников </a:t>
            </a:r>
          </a:p>
          <a:p>
            <a:r>
              <a:rPr lang="ru-RU" sz="1600" dirty="0" smtClean="0"/>
              <a:t>10 ОВЗ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857752" y="2500306"/>
          <a:ext cx="3143256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0218233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Детский сад «Солнышко» г. Лахденпохья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328612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Задания:</a:t>
            </a:r>
          </a:p>
          <a:p>
            <a:r>
              <a:rPr lang="ru-RU" sz="1600" dirty="0">
                <a:solidFill>
                  <a:srgbClr val="FF0000"/>
                </a:solidFill>
              </a:rPr>
              <a:t>- </a:t>
            </a:r>
            <a:r>
              <a:rPr lang="ru-RU" sz="1600" b="1" i="1" dirty="0">
                <a:solidFill>
                  <a:srgbClr val="FF0000"/>
                </a:solidFill>
              </a:rPr>
              <a:t>продолжи узор;</a:t>
            </a:r>
            <a:endParaRPr lang="ru-RU" sz="1600" i="1" dirty="0">
              <a:solidFill>
                <a:srgbClr val="FF0000"/>
              </a:solidFill>
            </a:endParaRPr>
          </a:p>
          <a:p>
            <a:r>
              <a:rPr lang="ru-RU" sz="1600" dirty="0"/>
              <a:t>- рисование бус;</a:t>
            </a:r>
          </a:p>
          <a:p>
            <a:r>
              <a:rPr lang="ru-RU" sz="1600" dirty="0"/>
              <a:t>- раскрашивание фигур;</a:t>
            </a:r>
          </a:p>
          <a:p>
            <a:r>
              <a:rPr lang="ru-RU" sz="1600" dirty="0">
                <a:solidFill>
                  <a:srgbClr val="FF0000"/>
                </a:solidFill>
              </a:rPr>
              <a:t>- </a:t>
            </a:r>
            <a:r>
              <a:rPr lang="ru-RU" sz="1600" b="1" i="1" dirty="0">
                <a:solidFill>
                  <a:srgbClr val="FF0000"/>
                </a:solidFill>
              </a:rPr>
              <a:t>чтение схем слов;</a:t>
            </a:r>
            <a:endParaRPr lang="ru-RU" sz="1600" i="1" dirty="0">
              <a:solidFill>
                <a:srgbClr val="FF0000"/>
              </a:solidFill>
            </a:endParaRPr>
          </a:p>
          <a:p>
            <a:r>
              <a:rPr lang="ru-RU" sz="1600" dirty="0"/>
              <a:t>- упорядочивание;</a:t>
            </a:r>
          </a:p>
          <a:p>
            <a:r>
              <a:rPr lang="ru-RU" sz="1600" dirty="0"/>
              <a:t>- математические действия;</a:t>
            </a:r>
          </a:p>
          <a:p>
            <a:r>
              <a:rPr lang="ru-RU" sz="1600" dirty="0"/>
              <a:t>- графический диктант;</a:t>
            </a:r>
          </a:p>
          <a:p>
            <a:r>
              <a:rPr lang="ru-RU" sz="1600" dirty="0"/>
              <a:t>- рассказ по серии картинок;</a:t>
            </a:r>
          </a:p>
          <a:p>
            <a:r>
              <a:rPr lang="ru-RU" sz="1600" dirty="0"/>
              <a:t>- шифровка;</a:t>
            </a:r>
          </a:p>
          <a:p>
            <a:r>
              <a:rPr lang="ru-RU" sz="1600" dirty="0">
                <a:solidFill>
                  <a:srgbClr val="FF0000"/>
                </a:solidFill>
              </a:rPr>
              <a:t>- </a:t>
            </a:r>
            <a:r>
              <a:rPr lang="ru-RU" sz="1600" b="1" i="1" dirty="0">
                <a:solidFill>
                  <a:srgbClr val="FF0000"/>
                </a:solidFill>
              </a:rPr>
              <a:t>рисунок человека.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135729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 выпускников</a:t>
            </a:r>
          </a:p>
          <a:p>
            <a:r>
              <a:rPr lang="ru-RU" dirty="0" smtClean="0"/>
              <a:t>3 ОВЗ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00100" y="1214422"/>
          <a:ext cx="407196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572000" y="2571744"/>
          <a:ext cx="3357586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2240596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579</TotalTime>
  <Words>614</Words>
  <Application>Microsoft Office PowerPoint</Application>
  <PresentationFormat>Экран (4:3)</PresentationFormat>
  <Paragraphs>247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   ГОТОВНОСТЬ К ОБУЧЕНИЮ В ШКОЛЕ на основе диагностики первоклассников учителем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ГОТОВНОСТЬ К ОБУЧЕНИЮ В ШКОЛЕ  на основе диагностики первоклассников учителем </dc:title>
  <dc:creator>Админ</dc:creator>
  <cp:lastModifiedBy>Пользователь</cp:lastModifiedBy>
  <cp:revision>39</cp:revision>
  <dcterms:created xsi:type="dcterms:W3CDTF">2021-11-22T05:24:28Z</dcterms:created>
  <dcterms:modified xsi:type="dcterms:W3CDTF">2021-12-21T06:59:01Z</dcterms:modified>
</cp:coreProperties>
</file>