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77" r:id="rId3"/>
    <p:sldId id="276" r:id="rId4"/>
    <p:sldId id="278" r:id="rId5"/>
    <p:sldId id="279" r:id="rId6"/>
    <p:sldId id="282" r:id="rId7"/>
    <p:sldId id="289" r:id="rId8"/>
    <p:sldId id="291" r:id="rId9"/>
    <p:sldId id="290" r:id="rId10"/>
    <p:sldId id="293" r:id="rId11"/>
    <p:sldId id="294" r:id="rId12"/>
    <p:sldId id="292" r:id="rId13"/>
    <p:sldId id="275" r:id="rId14"/>
    <p:sldId id="286" r:id="rId15"/>
    <p:sldId id="287" r:id="rId16"/>
    <p:sldId id="288" r:id="rId17"/>
    <p:sldId id="295" r:id="rId18"/>
    <p:sldId id="285" r:id="rId19"/>
    <p:sldId id="284" r:id="rId2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58" autoAdjust="0"/>
  </p:normalViewPr>
  <p:slideViewPr>
    <p:cSldViewPr snapToGrid="0">
      <p:cViewPr varScale="1">
        <p:scale>
          <a:sx n="101" d="100"/>
          <a:sy n="101" d="100"/>
        </p:scale>
        <p:origin x="9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80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1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51DBCDF7-F5B9-416E-992F-FFEE1464BEFC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889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ln w="0">
            <a:noFill/>
          </a:ln>
        </p:spPr>
      </p:sp>
      <p:sp>
        <p:nvSpPr>
          <p:cNvPr id="336" name="PlaceHolder 2"/>
          <p:cNvSpPr>
            <a:spLocks noGrp="1"/>
          </p:cNvSpPr>
          <p:nvPr>
            <p:ph type="sldNum" idx="23"/>
          </p:nvPr>
        </p:nvSpPr>
        <p:spPr>
          <a:xfrm>
            <a:off x="3850560" y="9428760"/>
            <a:ext cx="2945160" cy="497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A810800-F336-41D8-9E34-D95033BCD60B}" type="slidenum">
              <a:rPr lang="ru-RU" sz="1200" b="0" strike="noStrike" spc="-1">
                <a:solidFill>
                  <a:srgbClr val="000000"/>
                </a:solidFill>
                <a:latin typeface="Calibri"/>
              </a:rPr>
              <a:t>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679680" y="4777200"/>
            <a:ext cx="5437800" cy="3908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9226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Заметки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58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Заметки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715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Заметки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779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Заметки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010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Заметки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62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Заметки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953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Заметки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271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Заметки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012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80427" y="4990839"/>
            <a:ext cx="6047640" cy="481104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38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7963" y="812800"/>
            <a:ext cx="7127875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46972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6235700" cy="3508375"/>
          </a:xfrm>
        </p:spPr>
      </p:sp>
      <p:sp>
        <p:nvSpPr>
          <p:cNvPr id="4" name="Заметки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808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Заметки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64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Заметки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967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Заметки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503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Заметки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272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Заметки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990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Заметки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247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Заметки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21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0D19835-31DA-4F08-891E-E33FB9A6ED3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89FE5D0-BDD0-47FE-8CF2-F1CC02DF851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D968EF2-F412-4858-A1CB-F2696364534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E71115D-48A1-4E5E-9EA4-F8DCDE289F0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448DA61-4345-4421-95D2-C5BE1967C71A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25F5376-5C8D-4B4A-A16D-7FBCF669C06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E16263C-8580-4195-90EC-ADB07AF29EB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3F44D3B-4D0C-4F5B-B80A-A0B74C753D3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1B7D711-CA6D-4731-96DE-0F5840F8C01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54D853A-30FD-4F0B-80EB-572039068B2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9106E5E-760C-473B-A001-B265CF1ABEF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7505BE5-C31F-4AD6-B85D-D3AC43D13DF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83B6E67-2162-4FE3-A907-C7D82D9E2A7D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hyperlink" Target="https://forms.mkrf.ru/e/2579/xTPLeBU7/?ap_orgcode=110160000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hyperlink" Target="https://forms.mkrf.ru/e/2579/xTPLeBU7/?ap_orgcode=110160000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hyperlink" Target="https://forms.mkrf.ru/e/2579/xTPLeBU7/?ap_orgcode=110160000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forms.mkrf.ru/e/2579/xTPLeBU7/?ap_orgcode=110160000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rms.mkrf.ru/e/2579/xTPLeBU7/?ap_orgcode=110160000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forms.mkrf.ru/e/2579/xTPLeBU7/?ap_orgcode=110160000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forms.mkrf.ru/e/2579/xTPLeBU7/?ap_orgcode=110160000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forms.mkrf.ru/e/2579/xTPLeBU7/?ap_orgcode=110160000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Прямоугольник 3"/>
          <p:cNvSpPr/>
          <p:nvPr/>
        </p:nvSpPr>
        <p:spPr>
          <a:xfrm>
            <a:off x="0" y="0"/>
            <a:ext cx="12191760" cy="16606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0" name="Picture 2"/>
          <p:cNvPicPr/>
          <p:nvPr/>
        </p:nvPicPr>
        <p:blipFill>
          <a:blip r:embed="rId3"/>
          <a:stretch/>
        </p:blipFill>
        <p:spPr>
          <a:xfrm>
            <a:off x="0" y="5650200"/>
            <a:ext cx="12191760" cy="1207440"/>
          </a:xfrm>
          <a:prstGeom prst="rect">
            <a:avLst/>
          </a:prstGeom>
          <a:ln w="0">
            <a:noFill/>
          </a:ln>
        </p:spPr>
      </p:pic>
      <p:sp>
        <p:nvSpPr>
          <p:cNvPr id="131" name="TextBox 4"/>
          <p:cNvSpPr/>
          <p:nvPr/>
        </p:nvSpPr>
        <p:spPr>
          <a:xfrm>
            <a:off x="642060" y="5745147"/>
            <a:ext cx="1090764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Фролова О.А.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132" name="Picture 11" descr="C:\Users\tomchik\Desktop\gerb.gif"/>
          <p:cNvPicPr/>
          <p:nvPr/>
        </p:nvPicPr>
        <p:blipFill>
          <a:blip r:embed="rId4"/>
          <a:stretch/>
        </p:blipFill>
        <p:spPr>
          <a:xfrm>
            <a:off x="228960" y="1966680"/>
            <a:ext cx="1477080" cy="2080440"/>
          </a:xfrm>
          <a:prstGeom prst="rect">
            <a:avLst/>
          </a:prstGeom>
          <a:ln w="0">
            <a:noFill/>
          </a:ln>
        </p:spPr>
      </p:pic>
      <p:sp>
        <p:nvSpPr>
          <p:cNvPr id="133" name="PlaceHolder 1"/>
          <p:cNvSpPr>
            <a:spLocks noGrp="1"/>
          </p:cNvSpPr>
          <p:nvPr>
            <p:ph type="sldNum" idx="13"/>
          </p:nvPr>
        </p:nvSpPr>
        <p:spPr>
          <a:xfrm>
            <a:off x="11829600" y="6333120"/>
            <a:ext cx="352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600" b="1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5A577C3-143D-4E07-94E1-C11649BC1A13}" type="slidenum">
              <a:rPr lang="ru-RU" sz="1600" b="1" strike="noStrike" spc="-1">
                <a:solidFill>
                  <a:srgbClr val="000000"/>
                </a:solidFill>
                <a:latin typeface="Calibri"/>
              </a:rPr>
              <a:t>1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134" name="TextBox 1"/>
          <p:cNvSpPr/>
          <p:nvPr/>
        </p:nvSpPr>
        <p:spPr>
          <a:xfrm>
            <a:off x="2067120" y="2242080"/>
            <a:ext cx="9761760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799"/>
              </a:spcBef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реализации национального проекта «Семья». Достижение целевых показателей муниципальными организациями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endParaRPr lang="ru-RU" sz="6600" b="1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2" descr="Гер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826"/>
            <a:ext cx="950596" cy="86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94815" y="1001282"/>
            <a:ext cx="305019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Осуществление анкетирования: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Ежемесячно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По каждой сетевой единице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Не менее 30 голосов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По </a:t>
            </a:r>
            <a:r>
              <a:rPr lang="en-US" sz="1400" dirty="0" smtClean="0"/>
              <a:t>QR</a:t>
            </a:r>
            <a:r>
              <a:rPr lang="ru-RU" sz="1400" dirty="0" smtClean="0"/>
              <a:t>-коду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По ссылке на анкету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6634" t="14463" r="36138" b="22170"/>
          <a:stretch/>
        </p:blipFill>
        <p:spPr>
          <a:xfrm>
            <a:off x="894815" y="2386277"/>
            <a:ext cx="2646948" cy="34650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4866" y="5942434"/>
            <a:ext cx="7808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Ссылка на анкету - </a:t>
            </a:r>
            <a:r>
              <a:rPr lang="ru-RU" dirty="0" smtClean="0">
                <a:hlinkClick r:id="rId5"/>
              </a:rPr>
              <a:t>https</a:t>
            </a:r>
            <a:r>
              <a:rPr lang="ru-RU" dirty="0">
                <a:hlinkClick r:id="rId5"/>
              </a:rPr>
              <a:t>://forms.mkrf.ru/e/2579/xTPLeBU7/?</a:t>
            </a:r>
            <a:r>
              <a:rPr lang="ru-RU" dirty="0" smtClean="0">
                <a:hlinkClick r:id="rId5"/>
              </a:rPr>
              <a:t>ap_orgcode=110160000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22012" y="1029106"/>
            <a:ext cx="716341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C00000"/>
                </a:solidFill>
              </a:rPr>
              <a:t>Целевой показатель </a:t>
            </a:r>
            <a:r>
              <a:rPr lang="ru-RU" sz="1200" i="1" dirty="0" smtClean="0">
                <a:solidFill>
                  <a:srgbClr val="C00000"/>
                </a:solidFill>
              </a:rPr>
              <a:t>– </a:t>
            </a:r>
          </a:p>
          <a:p>
            <a:r>
              <a:rPr lang="ru-RU" sz="1200" b="1" i="1" u="sng" dirty="0" smtClean="0">
                <a:solidFill>
                  <a:srgbClr val="C00000"/>
                </a:solidFill>
              </a:rPr>
              <a:t>Повышение </a:t>
            </a:r>
            <a:r>
              <a:rPr lang="ru-RU" sz="1200" b="1" i="1" u="sng" dirty="0">
                <a:solidFill>
                  <a:srgbClr val="C00000"/>
                </a:solidFill>
              </a:rPr>
              <a:t>к 2030 году удовлетворенности граждан работой государственных и муниципальных организаций культуры, искусства и народного творчества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209309" y="75826"/>
            <a:ext cx="6724073" cy="99152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ru-RU" b="1" cap="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 национальных целях развития Российской Федерации на период до 2030 года и на перспективу до </a:t>
            </a:r>
            <a:r>
              <a:rPr lang="ru-RU" b="1" cap="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2036» </a:t>
            </a:r>
            <a:endParaRPr lang="ru-RU" sz="1400" b="1" cap="all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52225" y="114768"/>
            <a:ext cx="3806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Указ Президента Российской Федерации </a:t>
            </a:r>
          </a:p>
          <a:p>
            <a:pPr algn="ctr"/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от 7 мая 2024 года № 309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731950"/>
              </p:ext>
            </p:extLst>
          </p:nvPr>
        </p:nvGraphicFramePr>
        <p:xfrm>
          <a:off x="6332097" y="5468841"/>
          <a:ext cx="4175052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95842">
                  <a:extLst>
                    <a:ext uri="{9D8B030D-6E8A-4147-A177-3AD203B41FA5}">
                      <a16:colId xmlns:a16="http://schemas.microsoft.com/office/drawing/2014/main" val="64165402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2332738147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485989844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4160682128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3763537560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838575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103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79,7%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82,6%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85,4%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87,9%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90,2%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91,5%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531702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3059" y="1693779"/>
            <a:ext cx="4433127" cy="365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06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2" descr="Гер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826"/>
            <a:ext cx="950596" cy="86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94815" y="1001282"/>
            <a:ext cx="305019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Осуществление анкетирования: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Ежемесячно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По каждой сетевой единице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Не менее 30 голосов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По </a:t>
            </a:r>
            <a:r>
              <a:rPr lang="en-US" sz="1400" dirty="0" smtClean="0"/>
              <a:t>QR</a:t>
            </a:r>
            <a:r>
              <a:rPr lang="ru-RU" sz="1400" dirty="0" smtClean="0"/>
              <a:t>-коду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По ссылке на анкету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6634" t="14463" r="36138" b="22170"/>
          <a:stretch/>
        </p:blipFill>
        <p:spPr>
          <a:xfrm>
            <a:off x="894815" y="2386277"/>
            <a:ext cx="2646948" cy="34650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4866" y="5942434"/>
            <a:ext cx="7808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Ссылка на анкету - </a:t>
            </a:r>
            <a:r>
              <a:rPr lang="ru-RU" dirty="0" smtClean="0">
                <a:hlinkClick r:id="rId5"/>
              </a:rPr>
              <a:t>https</a:t>
            </a:r>
            <a:r>
              <a:rPr lang="ru-RU" dirty="0">
                <a:hlinkClick r:id="rId5"/>
              </a:rPr>
              <a:t>://forms.mkrf.ru/e/2579/xTPLeBU7/?</a:t>
            </a:r>
            <a:r>
              <a:rPr lang="ru-RU" dirty="0" smtClean="0">
                <a:hlinkClick r:id="rId5"/>
              </a:rPr>
              <a:t>ap_orgcode=110160000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22012" y="1029106"/>
            <a:ext cx="716341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C00000"/>
                </a:solidFill>
              </a:rPr>
              <a:t>Целевой показатель </a:t>
            </a:r>
            <a:r>
              <a:rPr lang="ru-RU" sz="1200" i="1" dirty="0" smtClean="0">
                <a:solidFill>
                  <a:srgbClr val="C00000"/>
                </a:solidFill>
              </a:rPr>
              <a:t>– </a:t>
            </a:r>
          </a:p>
          <a:p>
            <a:r>
              <a:rPr lang="ru-RU" sz="1200" b="1" i="1" u="sng" dirty="0" smtClean="0">
                <a:solidFill>
                  <a:srgbClr val="C00000"/>
                </a:solidFill>
              </a:rPr>
              <a:t>Повышение </a:t>
            </a:r>
            <a:r>
              <a:rPr lang="ru-RU" sz="1200" b="1" i="1" u="sng" dirty="0">
                <a:solidFill>
                  <a:srgbClr val="C00000"/>
                </a:solidFill>
              </a:rPr>
              <a:t>к 2030 году удовлетворенности граждан работой государственных и муниципальных организаций культуры, искусства и народного творчества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209309" y="75826"/>
            <a:ext cx="6724073" cy="99152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ru-RU" b="1" cap="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 национальных целях развития Российской Федерации на период до 2030 года и на перспективу до </a:t>
            </a:r>
            <a:r>
              <a:rPr lang="ru-RU" b="1" cap="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2036» </a:t>
            </a:r>
            <a:endParaRPr lang="ru-RU" sz="1400" b="1" cap="all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52225" y="114768"/>
            <a:ext cx="3806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Указ Президента Российской Федерации </a:t>
            </a:r>
          </a:p>
          <a:p>
            <a:pPr algn="ctr"/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от 7 мая 2024 года № 309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210679"/>
              </p:ext>
            </p:extLst>
          </p:nvPr>
        </p:nvGraphicFramePr>
        <p:xfrm>
          <a:off x="6349515" y="5480533"/>
          <a:ext cx="4175052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95842">
                  <a:extLst>
                    <a:ext uri="{9D8B030D-6E8A-4147-A177-3AD203B41FA5}">
                      <a16:colId xmlns:a16="http://schemas.microsoft.com/office/drawing/2014/main" val="64165402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2332738147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485989844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4160682128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3763537560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838575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103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79,7%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82,6%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85,4%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87,9%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90,2%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91,5%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53170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2897" y="1675437"/>
            <a:ext cx="4556895" cy="37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28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2" descr="Гер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826"/>
            <a:ext cx="950596" cy="86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94815" y="1001282"/>
            <a:ext cx="305019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Осуществление анкетирования: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Ежемесячно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По каждой сетевой единице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Не менее 30 голосов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По </a:t>
            </a:r>
            <a:r>
              <a:rPr lang="en-US" sz="1400" dirty="0" smtClean="0"/>
              <a:t>QR</a:t>
            </a:r>
            <a:r>
              <a:rPr lang="ru-RU" sz="1400" dirty="0" smtClean="0"/>
              <a:t>-коду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По ссылке на анкету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6634" t="14463" r="36138" b="22170"/>
          <a:stretch/>
        </p:blipFill>
        <p:spPr>
          <a:xfrm>
            <a:off x="894815" y="2386277"/>
            <a:ext cx="2646948" cy="34650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4866" y="5942434"/>
            <a:ext cx="7808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Ссылка на анкету - </a:t>
            </a:r>
            <a:r>
              <a:rPr lang="ru-RU" dirty="0" smtClean="0">
                <a:hlinkClick r:id="rId5"/>
              </a:rPr>
              <a:t>https</a:t>
            </a:r>
            <a:r>
              <a:rPr lang="ru-RU" dirty="0">
                <a:hlinkClick r:id="rId5"/>
              </a:rPr>
              <a:t>://forms.mkrf.ru/e/2579/xTPLeBU7/?</a:t>
            </a:r>
            <a:r>
              <a:rPr lang="ru-RU" dirty="0" smtClean="0">
                <a:hlinkClick r:id="rId5"/>
              </a:rPr>
              <a:t>ap_orgcode=110160000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22012" y="1029106"/>
            <a:ext cx="716341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C00000"/>
                </a:solidFill>
              </a:rPr>
              <a:t>Целевой показатель </a:t>
            </a:r>
            <a:r>
              <a:rPr lang="ru-RU" sz="1200" i="1" dirty="0" smtClean="0">
                <a:solidFill>
                  <a:srgbClr val="C00000"/>
                </a:solidFill>
              </a:rPr>
              <a:t>– </a:t>
            </a:r>
          </a:p>
          <a:p>
            <a:r>
              <a:rPr lang="ru-RU" sz="1200" b="1" i="1" u="sng" dirty="0" smtClean="0">
                <a:solidFill>
                  <a:srgbClr val="C00000"/>
                </a:solidFill>
              </a:rPr>
              <a:t>Повышение </a:t>
            </a:r>
            <a:r>
              <a:rPr lang="ru-RU" sz="1200" b="1" i="1" u="sng" dirty="0">
                <a:solidFill>
                  <a:srgbClr val="C00000"/>
                </a:solidFill>
              </a:rPr>
              <a:t>к 2030 году удовлетворенности граждан работой государственных и муниципальных организаций культуры, искусства и народного творчества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209309" y="75826"/>
            <a:ext cx="6724073" cy="99152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ru-RU" b="1" cap="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 национальных целях развития Российской Федерации на период до 2030 года и на перспективу до </a:t>
            </a:r>
            <a:r>
              <a:rPr lang="ru-RU" b="1" cap="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2036» </a:t>
            </a:r>
            <a:endParaRPr lang="ru-RU" sz="1400" b="1" cap="all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52225" y="114768"/>
            <a:ext cx="3806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Указ Президента Российской Федерации </a:t>
            </a:r>
          </a:p>
          <a:p>
            <a:pPr algn="ctr"/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от 7 мая 2024 года № 309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937236"/>
              </p:ext>
            </p:extLst>
          </p:nvPr>
        </p:nvGraphicFramePr>
        <p:xfrm>
          <a:off x="6332097" y="5231594"/>
          <a:ext cx="4175052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95842">
                  <a:extLst>
                    <a:ext uri="{9D8B030D-6E8A-4147-A177-3AD203B41FA5}">
                      <a16:colId xmlns:a16="http://schemas.microsoft.com/office/drawing/2014/main" val="64165402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2332738147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485989844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4160682128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3763537560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838575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103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79,7%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82,6%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85,4%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87,9%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90,2%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91,5%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53170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8329" y="1675436"/>
            <a:ext cx="7137253" cy="355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33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2" descr="Гер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826"/>
            <a:ext cx="950596" cy="86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209309" y="75826"/>
            <a:ext cx="6724073" cy="99152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ru-RU" b="1" cap="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 национальных целях развития Российской Федерации на период до 2030 года и на перспективу до </a:t>
            </a:r>
            <a:r>
              <a:rPr lang="ru-RU" b="1" cap="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2036» </a:t>
            </a:r>
            <a:endParaRPr lang="ru-RU" sz="1400" b="1" cap="all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2225" y="114768"/>
            <a:ext cx="3806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Указ Президента Российской Федерации </a:t>
            </a:r>
          </a:p>
          <a:p>
            <a:pPr algn="ctr"/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от 7 мая 2024 года № 309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414327" y="3841211"/>
            <a:ext cx="35190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C00000"/>
                </a:solidFill>
              </a:rPr>
              <a:t>Целевой показатель – </a:t>
            </a:r>
            <a:r>
              <a:rPr lang="ru-RU" sz="2000" b="1" i="1" u="sng" dirty="0">
                <a:solidFill>
                  <a:srgbClr val="C00000"/>
                </a:solidFill>
              </a:rPr>
              <a:t>Увеличение числа посещений организаций культуры по отношению к 2023 году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630545"/>
              </p:ext>
            </p:extLst>
          </p:nvPr>
        </p:nvGraphicFramePr>
        <p:xfrm>
          <a:off x="7881601" y="6014300"/>
          <a:ext cx="4175052" cy="675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95842">
                  <a:extLst>
                    <a:ext uri="{9D8B030D-6E8A-4147-A177-3AD203B41FA5}">
                      <a16:colId xmlns:a16="http://schemas.microsoft.com/office/drawing/2014/main" val="64165402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2332738147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485989844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4160682128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3763537560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8385751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103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110%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115%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120%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125%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130%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135%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53170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76" y="1072677"/>
            <a:ext cx="6292993" cy="561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94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2" descr="Гер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826"/>
            <a:ext cx="950596" cy="86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209309" y="75826"/>
            <a:ext cx="6724073" cy="99152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ru-RU" b="1" cap="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 национальных целях развития Российской Федерации на период до 2030 года и на перспективу до </a:t>
            </a:r>
            <a:r>
              <a:rPr lang="ru-RU" b="1" cap="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2036» </a:t>
            </a:r>
            <a:endParaRPr lang="ru-RU" sz="1400" b="1" cap="all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2225" y="114768"/>
            <a:ext cx="3806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Указ Президента Российской Федерации </a:t>
            </a:r>
          </a:p>
          <a:p>
            <a:pPr algn="ctr"/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от 7 мая 2024 года № 309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414327" y="3841211"/>
            <a:ext cx="35190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C00000"/>
                </a:solidFill>
              </a:rPr>
              <a:t>Целевой показатель – </a:t>
            </a:r>
            <a:r>
              <a:rPr lang="ru-RU" sz="2000" b="1" i="1" u="sng" dirty="0">
                <a:solidFill>
                  <a:srgbClr val="C00000"/>
                </a:solidFill>
              </a:rPr>
              <a:t>Увеличение числа посещений организаций культуры по отношению к 2023 году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776659"/>
              </p:ext>
            </p:extLst>
          </p:nvPr>
        </p:nvGraphicFramePr>
        <p:xfrm>
          <a:off x="7881601" y="6014300"/>
          <a:ext cx="4175052" cy="675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95842">
                  <a:extLst>
                    <a:ext uri="{9D8B030D-6E8A-4147-A177-3AD203B41FA5}">
                      <a16:colId xmlns:a16="http://schemas.microsoft.com/office/drawing/2014/main" val="64165402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2332738147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485989844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4160682128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3763537560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8385751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103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110%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115%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120%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125%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130%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135%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531702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700" y="1067350"/>
            <a:ext cx="4355119" cy="556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3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2" descr="Гер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826"/>
            <a:ext cx="950596" cy="86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209309" y="75826"/>
            <a:ext cx="6724073" cy="99152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ru-RU" b="1" cap="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 национальных целях развития Российской Федерации на период до 2030 года и на перспективу до </a:t>
            </a:r>
            <a:r>
              <a:rPr lang="ru-RU" b="1" cap="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2036» </a:t>
            </a:r>
            <a:endParaRPr lang="ru-RU" sz="1400" b="1" cap="all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2225" y="114768"/>
            <a:ext cx="3806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Указ Президента Российской Федерации </a:t>
            </a:r>
          </a:p>
          <a:p>
            <a:pPr algn="ctr"/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от 7 мая 2024 года № 309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414327" y="3841211"/>
            <a:ext cx="35190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C00000"/>
                </a:solidFill>
              </a:rPr>
              <a:t>Целевой показатель – </a:t>
            </a:r>
            <a:r>
              <a:rPr lang="ru-RU" sz="2000" b="1" i="1" u="sng" dirty="0">
                <a:solidFill>
                  <a:srgbClr val="C00000"/>
                </a:solidFill>
              </a:rPr>
              <a:t>Увеличение числа посещений организаций культуры по отношению к 2023 году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776659"/>
              </p:ext>
            </p:extLst>
          </p:nvPr>
        </p:nvGraphicFramePr>
        <p:xfrm>
          <a:off x="7881601" y="6014300"/>
          <a:ext cx="4175052" cy="675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95842">
                  <a:extLst>
                    <a:ext uri="{9D8B030D-6E8A-4147-A177-3AD203B41FA5}">
                      <a16:colId xmlns:a16="http://schemas.microsoft.com/office/drawing/2014/main" val="64165402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2332738147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485989844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4160682128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3763537560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8385751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103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110%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115%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120%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125%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130%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135%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53170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973" y="1015290"/>
            <a:ext cx="5623882" cy="565184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042632" y="1067350"/>
            <a:ext cx="1419225" cy="5716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262782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2" descr="Гер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826"/>
            <a:ext cx="950596" cy="86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209309" y="75826"/>
            <a:ext cx="6724073" cy="99152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ru-RU" b="1" cap="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 национальных целях развития Российской Федерации на период до 2030 года и на перспективу до </a:t>
            </a:r>
            <a:r>
              <a:rPr lang="ru-RU" b="1" cap="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2036» </a:t>
            </a:r>
            <a:endParaRPr lang="ru-RU" sz="1400" b="1" cap="all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2225" y="114768"/>
            <a:ext cx="3806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Указ Президента Российской Федерации </a:t>
            </a:r>
          </a:p>
          <a:p>
            <a:pPr algn="ctr"/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от 7 мая 2024 года № 309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414327" y="3841211"/>
            <a:ext cx="35190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C00000"/>
                </a:solidFill>
              </a:rPr>
              <a:t>Целевой показатель – </a:t>
            </a:r>
            <a:r>
              <a:rPr lang="ru-RU" sz="2000" b="1" i="1" u="sng" dirty="0">
                <a:solidFill>
                  <a:srgbClr val="C00000"/>
                </a:solidFill>
              </a:rPr>
              <a:t>Увеличение числа посещений организаций культуры по отношению к 2023 году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776659"/>
              </p:ext>
            </p:extLst>
          </p:nvPr>
        </p:nvGraphicFramePr>
        <p:xfrm>
          <a:off x="7881601" y="6014300"/>
          <a:ext cx="4175052" cy="675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95842">
                  <a:extLst>
                    <a:ext uri="{9D8B030D-6E8A-4147-A177-3AD203B41FA5}">
                      <a16:colId xmlns:a16="http://schemas.microsoft.com/office/drawing/2014/main" val="64165402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2332738147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485989844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4160682128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3763537560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8385751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103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110%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115%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120%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125%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130%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135%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531702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131" y="1038098"/>
            <a:ext cx="6492862" cy="5681756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042632" y="1003798"/>
            <a:ext cx="1419225" cy="5716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64823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2" descr="Гер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826"/>
            <a:ext cx="950596" cy="86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209309" y="75826"/>
            <a:ext cx="6724073" cy="99152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ru-RU" b="1" cap="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 национальных целях развития Российской Федерации на период до 2030 года и на перспективу до </a:t>
            </a:r>
            <a:r>
              <a:rPr lang="ru-RU" b="1" cap="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2036» </a:t>
            </a:r>
            <a:endParaRPr lang="ru-RU" sz="1400" b="1" cap="all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2225" y="114768"/>
            <a:ext cx="3806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Указ Президента Российской Федерации </a:t>
            </a:r>
          </a:p>
          <a:p>
            <a:pPr algn="ctr"/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от 7 мая 2024 года № 309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414327" y="3841211"/>
            <a:ext cx="35190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C00000"/>
                </a:solidFill>
              </a:rPr>
              <a:t>Целевой показатель – </a:t>
            </a:r>
            <a:r>
              <a:rPr lang="ru-RU" sz="2000" b="1" i="1" u="sng" dirty="0">
                <a:solidFill>
                  <a:srgbClr val="C00000"/>
                </a:solidFill>
              </a:rPr>
              <a:t>Увеличение числа посещений организаций культуры по отношению к 2023 году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776659"/>
              </p:ext>
            </p:extLst>
          </p:nvPr>
        </p:nvGraphicFramePr>
        <p:xfrm>
          <a:off x="7881601" y="6014300"/>
          <a:ext cx="4175052" cy="675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95842">
                  <a:extLst>
                    <a:ext uri="{9D8B030D-6E8A-4147-A177-3AD203B41FA5}">
                      <a16:colId xmlns:a16="http://schemas.microsoft.com/office/drawing/2014/main" val="64165402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2332738147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485989844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4160682128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3763537560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8385751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103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110%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115%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120%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125%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130%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135%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53170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73" y="1828801"/>
            <a:ext cx="8081236" cy="374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77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06" y="1368922"/>
            <a:ext cx="8196397" cy="4888731"/>
          </a:xfrm>
          <a:prstGeom prst="rect">
            <a:avLst/>
          </a:prstGeom>
        </p:spPr>
      </p:pic>
      <p:pic>
        <p:nvPicPr>
          <p:cNvPr id="8" name="Рисунок 12" descr="Герб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826"/>
            <a:ext cx="950596" cy="86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414327" y="3841211"/>
            <a:ext cx="35190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C00000"/>
                </a:solidFill>
              </a:rPr>
              <a:t>Целевой показатель – </a:t>
            </a:r>
            <a:r>
              <a:rPr lang="ru-RU" sz="2000" b="1" i="1" u="sng" dirty="0">
                <a:solidFill>
                  <a:srgbClr val="C00000"/>
                </a:solidFill>
              </a:rPr>
              <a:t>Увеличение числа посещений организаций культуры по отношению к 2023 году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09309" y="75826"/>
            <a:ext cx="6724073" cy="99152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ru-RU" b="1" cap="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 национальных целях развития Российской Федерации на период до 2030 года и на перспективу до </a:t>
            </a:r>
            <a:r>
              <a:rPr lang="ru-RU" b="1" cap="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2036» </a:t>
            </a:r>
            <a:endParaRPr lang="ru-RU" sz="1400" b="1" cap="all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2225" y="114768"/>
            <a:ext cx="3806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Указ Президента Российской Федерации </a:t>
            </a:r>
          </a:p>
          <a:p>
            <a:pPr algn="ctr"/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от 7 мая 2024 года № 309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666058"/>
              </p:ext>
            </p:extLst>
          </p:nvPr>
        </p:nvGraphicFramePr>
        <p:xfrm>
          <a:off x="7881601" y="6014300"/>
          <a:ext cx="4175052" cy="675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95842">
                  <a:extLst>
                    <a:ext uri="{9D8B030D-6E8A-4147-A177-3AD203B41FA5}">
                      <a16:colId xmlns:a16="http://schemas.microsoft.com/office/drawing/2014/main" val="64165402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2332738147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485989844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4160682128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3763537560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8385751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103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110%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115%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120%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125%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130%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135%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531702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414327" y="1669450"/>
            <a:ext cx="3519055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C00000"/>
                </a:solidFill>
              </a:rPr>
              <a:t>Счетчики «Цифровая культура» на сайтах учреждений</a:t>
            </a:r>
            <a:endParaRPr lang="ru-RU" sz="3200" b="1" i="1" u="sng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953" y="1091923"/>
            <a:ext cx="1181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На 27.11.2025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90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 flipV="1">
            <a:off x="127001" y="120651"/>
            <a:ext cx="9040284" cy="8467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5361" y="429689"/>
            <a:ext cx="1164911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ОСНОВНОЙ ПРИНЦИП РЕАЛИЗАЦИИ </a:t>
            </a:r>
            <a:r>
              <a:rPr lang="ru-RU" sz="2600" b="1" cap="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Национальных Проектов</a:t>
            </a:r>
            <a:endParaRPr lang="ru-RU" sz="2600" b="1" cap="all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46573" y="1072965"/>
            <a:ext cx="9040284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992" y="3687268"/>
            <a:ext cx="3825760" cy="21494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5361" y="1412776"/>
            <a:ext cx="75321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«Наши задачи носят долгосрочный характер. Но </a:t>
            </a:r>
            <a:r>
              <a:rPr lang="ru-RU" sz="2400" b="1" dirty="0">
                <a:solidFill>
                  <a:srgbClr val="FF0000"/>
                </a:solidFill>
              </a:rPr>
              <a:t>работать на стратегические цели необходимо уже сегодня</a:t>
            </a:r>
            <a:r>
              <a:rPr lang="ru-RU" sz="2400" dirty="0"/>
              <a:t>.</a:t>
            </a:r>
            <a:r>
              <a:rPr lang="en-US" sz="2400" dirty="0"/>
              <a:t> &lt;</a:t>
            </a:r>
            <a:r>
              <a:rPr lang="ru-RU" sz="2400" dirty="0"/>
              <a:t>…</a:t>
            </a:r>
            <a:r>
              <a:rPr lang="en-US" sz="2400" dirty="0"/>
              <a:t>&gt;</a:t>
            </a:r>
            <a:r>
              <a:rPr lang="ru-RU" sz="2400" dirty="0"/>
              <a:t> Запаса времени, на раскачку, на дальнейшие утряски и увязки, просто нет.</a:t>
            </a:r>
            <a:r>
              <a:rPr lang="en-US" sz="2400" dirty="0"/>
              <a:t> </a:t>
            </a:r>
            <a:endParaRPr lang="ru-RU" sz="2400" dirty="0"/>
          </a:p>
          <a:p>
            <a:pPr algn="just"/>
            <a:r>
              <a:rPr lang="ru-RU" sz="2400" dirty="0"/>
              <a:t> Да, они сложны, эти задачи. Но </a:t>
            </a:r>
            <a:r>
              <a:rPr lang="ru-RU" sz="2400" b="1" dirty="0">
                <a:solidFill>
                  <a:srgbClr val="FF0000"/>
                </a:solidFill>
              </a:rPr>
              <a:t>снижать планку конкретных ориентиров, размывать их – нельзя</a:t>
            </a:r>
            <a:r>
              <a:rPr lang="ru-RU" sz="2400" dirty="0"/>
              <a:t>. </a:t>
            </a:r>
            <a:r>
              <a:rPr lang="en-US" sz="2400" dirty="0"/>
              <a:t>&lt;</a:t>
            </a:r>
            <a:r>
              <a:rPr lang="ru-RU" sz="2400" dirty="0"/>
              <a:t>…</a:t>
            </a:r>
            <a:r>
              <a:rPr lang="en-US" sz="2400" dirty="0"/>
              <a:t>&gt;</a:t>
            </a:r>
            <a:r>
              <a:rPr lang="ru-RU" sz="2400" dirty="0"/>
              <a:t> Они отвечают масштабу и скорости перемен в мире. </a:t>
            </a:r>
          </a:p>
          <a:p>
            <a:pPr algn="just"/>
            <a:r>
              <a:rPr lang="ru-RU" sz="2400" dirty="0"/>
              <a:t>Мы обязаны двигаться только вперед, постоянно набирая темп этого движения. </a:t>
            </a:r>
            <a:r>
              <a:rPr lang="en-US" sz="2400" dirty="0"/>
              <a:t>&lt;</a:t>
            </a:r>
            <a:r>
              <a:rPr lang="ru-RU" sz="2400" dirty="0"/>
              <a:t>…</a:t>
            </a:r>
            <a:r>
              <a:rPr lang="en-US" sz="2400" dirty="0"/>
              <a:t>&gt;</a:t>
            </a:r>
            <a:endParaRPr lang="ru-RU" sz="2400" dirty="0"/>
          </a:p>
          <a:p>
            <a:pPr algn="just"/>
            <a:r>
              <a:rPr lang="ru-RU" sz="2400" b="1" dirty="0">
                <a:solidFill>
                  <a:srgbClr val="FF0000"/>
                </a:solidFill>
              </a:rPr>
              <a:t>Если же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кто‑то</a:t>
            </a:r>
            <a:r>
              <a:rPr lang="ru-RU" sz="2400" dirty="0"/>
              <a:t> </a:t>
            </a:r>
            <a:r>
              <a:rPr lang="ru-RU" sz="2400" b="1" dirty="0">
                <a:solidFill>
                  <a:srgbClr val="FF0000"/>
                </a:solidFill>
              </a:rPr>
              <a:t>предпочитает работать по накатанной, не напрягаясь, избегать инициативы и ответственности, то лучше сразу уйти».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47168" y="1412776"/>
            <a:ext cx="35335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Послание Президента Российской Федерации В.В. Путина Федеральному Собранию</a:t>
            </a:r>
          </a:p>
          <a:p>
            <a:r>
              <a:rPr lang="ru-RU" sz="2000" i="1" dirty="0"/>
              <a:t>20 февраля 2019 г.</a:t>
            </a:r>
          </a:p>
        </p:txBody>
      </p:sp>
    </p:spTree>
    <p:extLst>
      <p:ext uri="{BB962C8B-B14F-4D97-AF65-F5344CB8AC3E}">
        <p14:creationId xmlns:p14="http://schemas.microsoft.com/office/powerpoint/2010/main" val="220000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5209309" y="75826"/>
            <a:ext cx="6724073" cy="99152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ru-RU" b="1" cap="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 национальных целях развития Российской Федерации на период до 2030 года и на перспективу до </a:t>
            </a:r>
            <a:r>
              <a:rPr lang="ru-RU" b="1" cap="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2036» </a:t>
            </a:r>
            <a:endParaRPr lang="ru-RU" sz="1400" b="1" cap="all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12" descr="Гер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826"/>
            <a:ext cx="950596" cy="86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52225" y="114768"/>
            <a:ext cx="3806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Указ Президента Российской Федерации </a:t>
            </a:r>
          </a:p>
          <a:p>
            <a:pPr algn="ctr"/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от 7 мая 2024 года № 309 </a:t>
            </a:r>
          </a:p>
        </p:txBody>
      </p:sp>
      <p:sp>
        <p:nvSpPr>
          <p:cNvPr id="10" name="PlaceHolder 1"/>
          <p:cNvSpPr>
            <a:spLocks noGrp="1"/>
          </p:cNvSpPr>
          <p:nvPr>
            <p:ph type="sldNum" idx="4294967295"/>
          </p:nvPr>
        </p:nvSpPr>
        <p:spPr>
          <a:xfrm>
            <a:off x="11785600" y="6327720"/>
            <a:ext cx="4061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600" b="1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43353A0-9CD3-40DC-BD4E-748E9665BCA9}" type="slidenum">
              <a:rPr lang="ru-RU" sz="1600" b="1" strike="noStrike" spc="-1">
                <a:solidFill>
                  <a:srgbClr val="000000"/>
                </a:solidFill>
                <a:latin typeface="Calibri"/>
              </a:rPr>
              <a:t>2</a:t>
            </a:fld>
            <a:endParaRPr lang="ru-RU" sz="1600" b="0" strike="noStrike" spc="-1">
              <a:latin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0188" y="1863247"/>
            <a:ext cx="5662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7030A0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федеральный проект </a:t>
            </a:r>
            <a:r>
              <a:rPr lang="ru-RU" sz="1600" b="1" i="1" spc="-1" dirty="0" smtClean="0">
                <a:solidFill>
                  <a:srgbClr val="7030A0"/>
                </a:solidFill>
                <a:latin typeface="Trebuchet MS" panose="020B0603020202020204" pitchFamily="34" charset="0"/>
              </a:rPr>
              <a:t>«</a:t>
            </a:r>
            <a:r>
              <a:rPr lang="ru-RU" sz="1600" b="1" i="1" spc="-1" dirty="0">
                <a:solidFill>
                  <a:srgbClr val="7030A0"/>
                </a:solidFill>
                <a:latin typeface="Trebuchet MS" panose="020B0603020202020204" pitchFamily="34" charset="0"/>
              </a:rPr>
              <a:t>Семейные ценности и инфраструктура культуры»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85" y="3187111"/>
            <a:ext cx="447990" cy="33538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491452" y="3213034"/>
            <a:ext cx="2704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Модернизация музеев</a:t>
            </a:r>
            <a:endParaRPr lang="ru-RU" sz="1400" dirty="0">
              <a:latin typeface="Trebuchet MS" panose="020B0603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03651" y="3758431"/>
            <a:ext cx="30944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Модернизация библиотек</a:t>
            </a:r>
            <a:endParaRPr lang="ru-RU" sz="1400" dirty="0">
              <a:latin typeface="Trebuchet MS" panose="020B0603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27" y="3733618"/>
            <a:ext cx="508705" cy="35740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94" y="4227194"/>
            <a:ext cx="551124" cy="39749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511437" y="4238492"/>
            <a:ext cx="33538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Модернизация театров и филармоний</a:t>
            </a:r>
            <a:endParaRPr lang="ru-RU" sz="1400" dirty="0">
              <a:latin typeface="Trebuchet MS" panose="020B0603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0" y="4778141"/>
            <a:ext cx="507970" cy="418383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503651" y="4673305"/>
            <a:ext cx="3516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rebuchet MS" panose="020B0603020202020204" pitchFamily="34" charset="0"/>
                <a:ea typeface="Calibri" panose="020F0502020204030204" pitchFamily="34" charset="0"/>
              </a:rPr>
              <a:t>Модернизация учреждений культурно-досугового типа</a:t>
            </a:r>
            <a:endParaRPr lang="ru-RU" sz="1400" dirty="0">
              <a:latin typeface="Trebuchet MS" panose="020B0603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96532" y="2448022"/>
            <a:ext cx="55721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ea typeface="Calibri" panose="020F0502020204030204" pitchFamily="34" charset="0"/>
              </a:rPr>
              <a:t>Модернизация региональных и муниципальных учреждений культуры</a:t>
            </a:r>
            <a:r>
              <a:rPr lang="ru-RU" sz="1400" dirty="0" smtClean="0">
                <a:ea typeface="Calibri" panose="020F0502020204030204" pitchFamily="34" charset="0"/>
              </a:rPr>
              <a:t>, в том числе:</a:t>
            </a:r>
            <a:endParaRPr lang="ru-RU" sz="1400" dirty="0"/>
          </a:p>
        </p:txBody>
      </p:sp>
      <p:cxnSp>
        <p:nvCxnSpPr>
          <p:cNvPr id="25" name="Соединительная линия уступом 24"/>
          <p:cNvCxnSpPr/>
          <p:nvPr/>
        </p:nvCxnSpPr>
        <p:spPr>
          <a:xfrm rot="10800000" flipH="1" flipV="1">
            <a:off x="649162" y="2769269"/>
            <a:ext cx="110753" cy="2218063"/>
          </a:xfrm>
          <a:prstGeom prst="bentConnector3">
            <a:avLst>
              <a:gd name="adj1" fmla="val -20640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20397" y="3304939"/>
            <a:ext cx="2841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13682" y="3951371"/>
            <a:ext cx="2841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13681" y="4539461"/>
            <a:ext cx="2841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1503650" y="5348360"/>
            <a:ext cx="4608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ea typeface="Calibri" panose="020F0502020204030204" pitchFamily="34" charset="0"/>
              </a:rPr>
              <a:t>Создание детских культурно-просветительских центров на базе учреждений культуры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491452" y="5998637"/>
            <a:ext cx="42561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ea typeface="Calibri" panose="020F0502020204030204" pitchFamily="34" charset="0"/>
              </a:rPr>
              <a:t>Поощрение библиотек и КДУ за лучшие практики работы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5997395" y="1738464"/>
            <a:ext cx="6356183" cy="3510623"/>
            <a:chOff x="5997395" y="1276550"/>
            <a:chExt cx="6356183" cy="3510623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61770" y="1705847"/>
              <a:ext cx="2131007" cy="931346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9229952" y="1702604"/>
              <a:ext cx="2758728" cy="9002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050" dirty="0">
                  <a:latin typeface="Trebuchet MS" panose="020B0603020202020204" pitchFamily="34" charset="0"/>
                  <a:ea typeface="Calibri" panose="020F0502020204030204" pitchFamily="34" charset="0"/>
                </a:rPr>
                <a:t>Участники – молодежь от 14 до 22 лет</a:t>
              </a:r>
            </a:p>
            <a:p>
              <a:pPr>
                <a:defRPr/>
              </a:pPr>
              <a:r>
                <a:rPr lang="ru-RU" sz="1050" dirty="0">
                  <a:latin typeface="Trebuchet MS" panose="020B0603020202020204" pitchFamily="34" charset="0"/>
                  <a:ea typeface="Calibri" panose="020F0502020204030204" pitchFamily="34" charset="0"/>
                </a:rPr>
                <a:t>Билеты – за счет федерального бюджета</a:t>
              </a:r>
            </a:p>
            <a:p>
              <a:pPr>
                <a:defRPr/>
              </a:pPr>
              <a:r>
                <a:rPr lang="ru-RU" sz="1050" dirty="0">
                  <a:latin typeface="Trebuchet MS" panose="020B0603020202020204" pitchFamily="34" charset="0"/>
                  <a:ea typeface="Calibri" panose="020F0502020204030204" pitchFamily="34" charset="0"/>
                </a:rPr>
                <a:t>Номинал – 5000 рублей</a:t>
              </a:r>
            </a:p>
            <a:p>
              <a:pPr>
                <a:defRPr/>
              </a:pPr>
              <a:r>
                <a:rPr lang="ru-RU" sz="1050" dirty="0">
                  <a:latin typeface="Trebuchet MS" panose="020B0603020202020204" pitchFamily="34" charset="0"/>
                  <a:ea typeface="Calibri" panose="020F0502020204030204" pitchFamily="34" charset="0"/>
                </a:rPr>
                <a:t>События – в афишах </a:t>
              </a:r>
              <a:r>
                <a:rPr lang="ru-RU" sz="1050" dirty="0" err="1">
                  <a:latin typeface="Trebuchet MS" panose="020B0603020202020204" pitchFamily="34" charset="0"/>
                  <a:ea typeface="Calibri" panose="020F0502020204030204" pitchFamily="34" charset="0"/>
                </a:rPr>
                <a:t>Госуслуги.Культура</a:t>
              </a:r>
              <a:r>
                <a:rPr lang="ru-RU" sz="1050" dirty="0">
                  <a:latin typeface="Trebuchet MS" panose="020B0603020202020204" pitchFamily="34" charset="0"/>
                  <a:ea typeface="Calibri" panose="020F0502020204030204" pitchFamily="34" charset="0"/>
                </a:rPr>
                <a:t> и Культура РФ	</a:t>
              </a:r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7395" y="3011100"/>
              <a:ext cx="1776073" cy="1776073"/>
            </a:xfrm>
            <a:prstGeom prst="rect">
              <a:avLst/>
            </a:prstGeom>
          </p:spPr>
        </p:pic>
        <p:sp>
          <p:nvSpPr>
            <p:cNvPr id="39" name="Прямоугольник 38"/>
            <p:cNvSpPr/>
            <p:nvPr/>
          </p:nvSpPr>
          <p:spPr>
            <a:xfrm>
              <a:off x="7906327" y="3919744"/>
              <a:ext cx="429009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latin typeface="Trebuchet MS" panose="020B0603020202020204" pitchFamily="34" charset="0"/>
                  <a:ea typeface="Calibri" panose="020F0502020204030204" pitchFamily="34" charset="0"/>
                </a:rPr>
                <a:t>3 работника в 2025 году</a:t>
              </a:r>
            </a:p>
            <a:p>
              <a:r>
                <a:rPr lang="ru-RU" sz="1600" dirty="0" smtClean="0">
                  <a:latin typeface="Trebuchet MS" panose="020B0603020202020204" pitchFamily="34" charset="0"/>
                </a:rPr>
                <a:t>14 работников в 2026 году</a:t>
              </a:r>
              <a:endParaRPr lang="ru-RU" sz="1600" dirty="0">
                <a:latin typeface="Trebuchet MS" panose="020B0603020202020204" pitchFamily="34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747894" y="3207024"/>
              <a:ext cx="460568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i="1" spc="-1" dirty="0">
                  <a:solidFill>
                    <a:srgbClr val="7030A0"/>
                  </a:solidFill>
                  <a:latin typeface="Trebuchet MS" panose="020B0603020202020204" pitchFamily="34" charset="0"/>
                </a:rPr>
                <a:t>программа «Земский работник культуры» </a:t>
              </a:r>
              <a:endParaRPr lang="ru-RU" sz="1600" dirty="0">
                <a:solidFill>
                  <a:srgbClr val="7030A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7747894" y="1276550"/>
              <a:ext cx="35456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i="1" spc="-1" dirty="0">
                  <a:solidFill>
                    <a:srgbClr val="7030A0"/>
                  </a:solidFill>
                  <a:latin typeface="Trebuchet MS" panose="020B0603020202020204" pitchFamily="34" charset="0"/>
                </a:rPr>
                <a:t>программа </a:t>
              </a:r>
              <a:r>
                <a:rPr lang="ru-RU" sz="1600" b="1" i="1" spc="-1" dirty="0" smtClean="0">
                  <a:solidFill>
                    <a:srgbClr val="7030A0"/>
                  </a:solidFill>
                  <a:latin typeface="Trebuchet MS" panose="020B0603020202020204" pitchFamily="34" charset="0"/>
                </a:rPr>
                <a:t>«Пушкинская карта» </a:t>
              </a:r>
              <a:endParaRPr lang="ru-RU" sz="1600" dirty="0">
                <a:solidFill>
                  <a:srgbClr val="7030A0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9701553" y="5742380"/>
            <a:ext cx="223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 2025 года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04011" y="1262118"/>
            <a:ext cx="40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Национальный проект </a:t>
            </a:r>
            <a:r>
              <a:rPr lang="ru-RU" sz="2000" b="1" i="1" spc="-1" dirty="0">
                <a:solidFill>
                  <a:srgbClr val="00B050"/>
                </a:solidFill>
                <a:latin typeface="Trebuchet MS" panose="020B0603020202020204" pitchFamily="34" charset="0"/>
              </a:rPr>
              <a:t>«Семья</a:t>
            </a:r>
            <a:r>
              <a:rPr lang="ru-RU" sz="2000" b="1" i="1" spc="-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»</a:t>
            </a:r>
            <a:endParaRPr lang="ru-RU" sz="2000" b="1" dirty="0">
              <a:latin typeface="Trebuchet MS" panose="020B0603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14" y="5384386"/>
            <a:ext cx="488736" cy="46824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14" y="5998637"/>
            <a:ext cx="564521" cy="5339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55" y="2462357"/>
            <a:ext cx="493118" cy="53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04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5298" y="1056146"/>
            <a:ext cx="11397671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Национальная </a:t>
            </a:r>
            <a:r>
              <a:rPr lang="ru-RU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 развития: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«Реализация потенциала каждого человека, развитие его талантов, воспитание патриотичной и социально ответственной личности».</a:t>
            </a:r>
          </a:p>
          <a:p>
            <a:pPr algn="just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 рамках реализации указанной национальной цели организации культуры Республики Карелия участвуют в достижении </a:t>
            </a:r>
            <a:r>
              <a:rPr lang="ru-RU" b="1" u="sng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следующих целевых показателей и выполнении 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endParaRPr lang="ru-RU" sz="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8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повышение 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к 2030 году удовлетворенности граждан работой государственных и муниципальных организаций культуры, искусства и народного творчества</a:t>
            </a:r>
            <a:r>
              <a:rPr lang="ru-RU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209309" y="75826"/>
            <a:ext cx="6724073" cy="99152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ru-RU" b="1" cap="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 национальных целях развития Российской Федерации на период до 2030 года и на перспективу до </a:t>
            </a:r>
            <a:r>
              <a:rPr lang="ru-RU" b="1" cap="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2036» </a:t>
            </a:r>
            <a:endParaRPr lang="ru-RU" sz="1400" b="1" cap="all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12" descr="Гер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826"/>
            <a:ext cx="950596" cy="86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52225" y="114768"/>
            <a:ext cx="3806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Указ Президента Российской Федерации </a:t>
            </a:r>
          </a:p>
          <a:p>
            <a:pPr algn="ctr"/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от 7 мая 2024 года № 309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306" y="3028576"/>
            <a:ext cx="8134394" cy="368654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29007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2" descr="Гер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826"/>
            <a:ext cx="950596" cy="86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61958" y="2618201"/>
            <a:ext cx="351905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C00000"/>
                </a:solidFill>
              </a:rPr>
              <a:t>Целевой показатель </a:t>
            </a:r>
            <a:r>
              <a:rPr lang="ru-RU" sz="1600" i="1" dirty="0" smtClean="0">
                <a:solidFill>
                  <a:srgbClr val="C00000"/>
                </a:solidFill>
              </a:rPr>
              <a:t>– </a:t>
            </a:r>
          </a:p>
          <a:p>
            <a:r>
              <a:rPr lang="ru-RU" sz="2000" b="1" i="1" u="sng" dirty="0" smtClean="0">
                <a:solidFill>
                  <a:srgbClr val="C00000"/>
                </a:solidFill>
              </a:rPr>
              <a:t>Повышение </a:t>
            </a:r>
            <a:r>
              <a:rPr lang="ru-RU" sz="2000" b="1" i="1" u="sng" dirty="0">
                <a:solidFill>
                  <a:srgbClr val="C00000"/>
                </a:solidFill>
              </a:rPr>
              <a:t>к 2030 году удовлетворенности граждан работой государственных и муниципальных организаций культуры, искусства и народного творчества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01553" y="5742380"/>
            <a:ext cx="223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 2025 года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82" y="2386277"/>
            <a:ext cx="7109941" cy="39993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388158" y="1006764"/>
            <a:ext cx="378501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Осуществление мониторинга: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в АИС «Статистика» (загрузка данных)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Ежемесячно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По каждой сетевой единице</a:t>
            </a:r>
          </a:p>
          <a:p>
            <a:pPr marL="342900" indent="-342900">
              <a:buAutoNum type="arabicPeriod"/>
            </a:pP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94815" y="1001282"/>
            <a:ext cx="305019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Осуществление анкетирования: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Ежемесячно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По каждой сетевой единице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Не менее 30 голосов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По </a:t>
            </a:r>
            <a:r>
              <a:rPr lang="en-US" sz="1400" dirty="0" smtClean="0"/>
              <a:t>QR</a:t>
            </a:r>
            <a:r>
              <a:rPr lang="ru-RU" sz="1400" dirty="0" smtClean="0"/>
              <a:t>-коду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По ссылке на анкету</a:t>
            </a:r>
            <a:endParaRPr lang="ru-RU" sz="14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209309" y="75826"/>
            <a:ext cx="6724073" cy="99152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ru-RU" b="1" cap="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 национальных целях развития Российской Федерации на период до 2030 года и на перспективу до </a:t>
            </a:r>
            <a:r>
              <a:rPr lang="ru-RU" b="1" cap="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2036» </a:t>
            </a:r>
            <a:endParaRPr lang="ru-RU" sz="1400" b="1" cap="all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52225" y="114768"/>
            <a:ext cx="3806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Указ Президента Российской Федерации </a:t>
            </a:r>
          </a:p>
          <a:p>
            <a:pPr algn="ctr"/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от 7 мая 2024 года № 309 </a:t>
            </a:r>
          </a:p>
        </p:txBody>
      </p:sp>
    </p:spTree>
    <p:extLst>
      <p:ext uri="{BB962C8B-B14F-4D97-AF65-F5344CB8AC3E}">
        <p14:creationId xmlns:p14="http://schemas.microsoft.com/office/powerpoint/2010/main" val="1487486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2" descr="Гер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826"/>
            <a:ext cx="950596" cy="86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01553" y="5742380"/>
            <a:ext cx="223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 2025 года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815" y="1001282"/>
            <a:ext cx="305019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Осуществление анкетирования: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Ежемесячно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По каждой сетевой единице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Не менее 30 голосов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По </a:t>
            </a:r>
            <a:r>
              <a:rPr lang="en-US" sz="1400" dirty="0" smtClean="0"/>
              <a:t>QR</a:t>
            </a:r>
            <a:r>
              <a:rPr lang="ru-RU" sz="1400" dirty="0" smtClean="0"/>
              <a:t>-коду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По ссылке на анкету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6634" t="14463" r="36138" b="22170"/>
          <a:stretch/>
        </p:blipFill>
        <p:spPr>
          <a:xfrm>
            <a:off x="894815" y="2386277"/>
            <a:ext cx="2646948" cy="34650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4866" y="5942434"/>
            <a:ext cx="7808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Ссылка на анкету - </a:t>
            </a:r>
            <a:r>
              <a:rPr lang="ru-RU" dirty="0" smtClean="0">
                <a:hlinkClick r:id="rId5"/>
              </a:rPr>
              <a:t>https</a:t>
            </a:r>
            <a:r>
              <a:rPr lang="ru-RU" dirty="0">
                <a:hlinkClick r:id="rId5"/>
              </a:rPr>
              <a:t>://forms.mkrf.ru/e/2579/xTPLeBU7/?</a:t>
            </a:r>
            <a:r>
              <a:rPr lang="ru-RU" dirty="0" smtClean="0">
                <a:hlinkClick r:id="rId5"/>
              </a:rPr>
              <a:t>ap_orgcode=110160000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l="26146" t="9025" r="26667" b="4235"/>
          <a:stretch/>
        </p:blipFill>
        <p:spPr>
          <a:xfrm>
            <a:off x="5006663" y="1038098"/>
            <a:ext cx="4519400" cy="46989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8170522" y="1527999"/>
            <a:ext cx="376286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C00000"/>
                </a:solidFill>
              </a:rPr>
              <a:t>Целевой показатель </a:t>
            </a:r>
            <a:r>
              <a:rPr lang="ru-RU" sz="1200" i="1" dirty="0" smtClean="0">
                <a:solidFill>
                  <a:srgbClr val="C00000"/>
                </a:solidFill>
              </a:rPr>
              <a:t>– </a:t>
            </a:r>
          </a:p>
          <a:p>
            <a:r>
              <a:rPr lang="ru-RU" sz="1200" b="1" i="1" u="sng" dirty="0" smtClean="0">
                <a:solidFill>
                  <a:srgbClr val="C00000"/>
                </a:solidFill>
              </a:rPr>
              <a:t>Повышение </a:t>
            </a:r>
            <a:r>
              <a:rPr lang="ru-RU" sz="1200" b="1" i="1" u="sng" dirty="0">
                <a:solidFill>
                  <a:srgbClr val="C00000"/>
                </a:solidFill>
              </a:rPr>
              <a:t>к 2030 году удовлетворенности граждан работой государственных и муниципальных организаций культуры, искусства и народного творчества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209309" y="75826"/>
            <a:ext cx="6724073" cy="99152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ru-RU" b="1" cap="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 национальных целях развития Российской Федерации на период до 2030 года и на перспективу до </a:t>
            </a:r>
            <a:r>
              <a:rPr lang="ru-RU" b="1" cap="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2036» </a:t>
            </a:r>
            <a:endParaRPr lang="ru-RU" sz="1400" b="1" cap="all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2225" y="114768"/>
            <a:ext cx="3806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Указ Президента Российской Федерации </a:t>
            </a:r>
          </a:p>
          <a:p>
            <a:pPr algn="ctr"/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от 7 мая 2024 года № 309 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213816"/>
              </p:ext>
            </p:extLst>
          </p:nvPr>
        </p:nvGraphicFramePr>
        <p:xfrm>
          <a:off x="3541763" y="5457297"/>
          <a:ext cx="4175052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95842">
                  <a:extLst>
                    <a:ext uri="{9D8B030D-6E8A-4147-A177-3AD203B41FA5}">
                      <a16:colId xmlns:a16="http://schemas.microsoft.com/office/drawing/2014/main" val="64165402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2332738147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485989844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4160682128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3763537560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838575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103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79,7%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82,6%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85,4%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87,9%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90,2%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91,5%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531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067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2" descr="Гер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826"/>
            <a:ext cx="950596" cy="86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94815" y="1001282"/>
            <a:ext cx="305019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Осуществление анкетирования: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Ежемесячно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По каждой сетевой единице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Не менее 30 голосов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По </a:t>
            </a:r>
            <a:r>
              <a:rPr lang="en-US" sz="1400" dirty="0" smtClean="0"/>
              <a:t>QR</a:t>
            </a:r>
            <a:r>
              <a:rPr lang="ru-RU" sz="1400" dirty="0" smtClean="0"/>
              <a:t>-коду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По ссылке на анкету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6634" t="14463" r="36138" b="22170"/>
          <a:stretch/>
        </p:blipFill>
        <p:spPr>
          <a:xfrm>
            <a:off x="894815" y="2386277"/>
            <a:ext cx="2646948" cy="34650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4866" y="5942434"/>
            <a:ext cx="7808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Ссылка на анкету - </a:t>
            </a:r>
            <a:r>
              <a:rPr lang="ru-RU" dirty="0" smtClean="0">
                <a:hlinkClick r:id="rId5"/>
              </a:rPr>
              <a:t>https</a:t>
            </a:r>
            <a:r>
              <a:rPr lang="ru-RU" dirty="0">
                <a:hlinkClick r:id="rId5"/>
              </a:rPr>
              <a:t>://forms.mkrf.ru/e/2579/xTPLeBU7/?</a:t>
            </a:r>
            <a:r>
              <a:rPr lang="ru-RU" dirty="0" smtClean="0">
                <a:hlinkClick r:id="rId5"/>
              </a:rPr>
              <a:t>ap_orgcode=110160000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22012" y="1029106"/>
            <a:ext cx="716341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C00000"/>
                </a:solidFill>
              </a:rPr>
              <a:t>Целевой показатель </a:t>
            </a:r>
            <a:r>
              <a:rPr lang="ru-RU" sz="1200" i="1" dirty="0" smtClean="0">
                <a:solidFill>
                  <a:srgbClr val="C00000"/>
                </a:solidFill>
              </a:rPr>
              <a:t>– </a:t>
            </a:r>
          </a:p>
          <a:p>
            <a:r>
              <a:rPr lang="ru-RU" sz="1200" b="1" i="1" u="sng" dirty="0" smtClean="0">
                <a:solidFill>
                  <a:srgbClr val="C00000"/>
                </a:solidFill>
              </a:rPr>
              <a:t>Повышение </a:t>
            </a:r>
            <a:r>
              <a:rPr lang="ru-RU" sz="1200" b="1" i="1" u="sng" dirty="0">
                <a:solidFill>
                  <a:srgbClr val="C00000"/>
                </a:solidFill>
              </a:rPr>
              <a:t>к 2030 году удовлетворенности граждан работой государственных и муниципальных организаций культуры, искусства и народного творчества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209309" y="75826"/>
            <a:ext cx="6724073" cy="99152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ru-RU" b="1" cap="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 национальных целях развития Российской Федерации на период до 2030 года и на перспективу до </a:t>
            </a:r>
            <a:r>
              <a:rPr lang="ru-RU" b="1" cap="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2036» </a:t>
            </a:r>
            <a:endParaRPr lang="ru-RU" sz="1400" b="1" cap="all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52225" y="114768"/>
            <a:ext cx="3806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Указ Президента Российской Федерации </a:t>
            </a:r>
          </a:p>
          <a:p>
            <a:pPr algn="ctr"/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от 7 мая 2024 года № 309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937236"/>
              </p:ext>
            </p:extLst>
          </p:nvPr>
        </p:nvGraphicFramePr>
        <p:xfrm>
          <a:off x="6332097" y="5231594"/>
          <a:ext cx="4175052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95842">
                  <a:extLst>
                    <a:ext uri="{9D8B030D-6E8A-4147-A177-3AD203B41FA5}">
                      <a16:colId xmlns:a16="http://schemas.microsoft.com/office/drawing/2014/main" val="64165402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2332738147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485989844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4160682128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3763537560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838575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103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79,7%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82,6%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85,4%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87,9%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90,2%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91,5%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53170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858329" y="1825230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Aft>
                <a:spcPts val="0"/>
              </a:spcAft>
              <a:tabLst>
                <a:tab pos="540385" algn="l"/>
              </a:tabLst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Типичные ошибки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Неверная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(пробел в конце, другой нечитаемый знак, усеченная, чужая и пр.). 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Неверный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(чужой, обработанный и пр.) QR-код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Скоростное заполнение,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менее 10 секунд на анкету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Выбран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 до 18 лет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Выбран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другой регион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Выбран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другой вид учреждения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(например, для библиотеки выбран КДУ, театр или др.).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Опрос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пройден до «финальной кнопки»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завершении опроса на экране должна быть надпись: «Благодарим Вас за участие! Ваше мнение очень ценно для нас».</a:t>
            </a:r>
          </a:p>
        </p:txBody>
      </p:sp>
    </p:spTree>
    <p:extLst>
      <p:ext uri="{BB962C8B-B14F-4D97-AF65-F5344CB8AC3E}">
        <p14:creationId xmlns:p14="http://schemas.microsoft.com/office/powerpoint/2010/main" val="3862255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2" descr="Гер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826"/>
            <a:ext cx="950596" cy="86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94815" y="1001282"/>
            <a:ext cx="305019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Осуществление анкетирования: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Ежемесячно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По каждой сетевой единице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Не менее 30 голосов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По </a:t>
            </a:r>
            <a:r>
              <a:rPr lang="en-US" sz="1400" dirty="0" smtClean="0"/>
              <a:t>QR</a:t>
            </a:r>
            <a:r>
              <a:rPr lang="ru-RU" sz="1400" dirty="0" smtClean="0"/>
              <a:t>-коду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По ссылке на анкету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6634" t="14463" r="36138" b="22170"/>
          <a:stretch/>
        </p:blipFill>
        <p:spPr>
          <a:xfrm>
            <a:off x="894815" y="2386277"/>
            <a:ext cx="2646948" cy="34650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4866" y="5942434"/>
            <a:ext cx="7808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Ссылка на анкету - </a:t>
            </a:r>
            <a:r>
              <a:rPr lang="ru-RU" dirty="0" smtClean="0">
                <a:hlinkClick r:id="rId5"/>
              </a:rPr>
              <a:t>https</a:t>
            </a:r>
            <a:r>
              <a:rPr lang="ru-RU" dirty="0">
                <a:hlinkClick r:id="rId5"/>
              </a:rPr>
              <a:t>://forms.mkrf.ru/e/2579/xTPLeBU7/?</a:t>
            </a:r>
            <a:r>
              <a:rPr lang="ru-RU" dirty="0" smtClean="0">
                <a:hlinkClick r:id="rId5"/>
              </a:rPr>
              <a:t>ap_orgcode=110160000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22012" y="1029106"/>
            <a:ext cx="716341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C00000"/>
                </a:solidFill>
              </a:rPr>
              <a:t>Целевой показатель </a:t>
            </a:r>
            <a:r>
              <a:rPr lang="ru-RU" sz="1200" i="1" dirty="0" smtClean="0">
                <a:solidFill>
                  <a:srgbClr val="C00000"/>
                </a:solidFill>
              </a:rPr>
              <a:t>– </a:t>
            </a:r>
          </a:p>
          <a:p>
            <a:r>
              <a:rPr lang="ru-RU" sz="1200" b="1" i="1" u="sng" dirty="0" smtClean="0">
                <a:solidFill>
                  <a:srgbClr val="C00000"/>
                </a:solidFill>
              </a:rPr>
              <a:t>Повышение </a:t>
            </a:r>
            <a:r>
              <a:rPr lang="ru-RU" sz="1200" b="1" i="1" u="sng" dirty="0">
                <a:solidFill>
                  <a:srgbClr val="C00000"/>
                </a:solidFill>
              </a:rPr>
              <a:t>к 2030 году удовлетворенности граждан работой государственных и муниципальных организаций культуры, искусства и народного творчества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209309" y="75826"/>
            <a:ext cx="6724073" cy="99152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ru-RU" b="1" cap="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 национальных целях развития Российской Федерации на период до 2030 года и на перспективу до </a:t>
            </a:r>
            <a:r>
              <a:rPr lang="ru-RU" b="1" cap="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2036» </a:t>
            </a:r>
            <a:endParaRPr lang="ru-RU" sz="1400" b="1" cap="all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52225" y="114768"/>
            <a:ext cx="3806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Указ Президента Российской Федерации </a:t>
            </a:r>
          </a:p>
          <a:p>
            <a:pPr algn="ctr"/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от 7 мая 2024 года № 309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937236"/>
              </p:ext>
            </p:extLst>
          </p:nvPr>
        </p:nvGraphicFramePr>
        <p:xfrm>
          <a:off x="6332097" y="5231594"/>
          <a:ext cx="4175052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95842">
                  <a:extLst>
                    <a:ext uri="{9D8B030D-6E8A-4147-A177-3AD203B41FA5}">
                      <a16:colId xmlns:a16="http://schemas.microsoft.com/office/drawing/2014/main" val="64165402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2332738147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485989844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4160682128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3763537560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838575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103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79,7%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82,6%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85,4%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87,9%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90,2%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91,5%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53170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2012" y="1666364"/>
            <a:ext cx="7097622" cy="35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73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2" descr="Гер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826"/>
            <a:ext cx="950596" cy="86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94815" y="1001282"/>
            <a:ext cx="305019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Осуществление анкетирования: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Ежемесячно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По каждой сетевой единице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Не менее 30 голосов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По </a:t>
            </a:r>
            <a:r>
              <a:rPr lang="en-US" sz="1400" dirty="0" smtClean="0"/>
              <a:t>QR</a:t>
            </a:r>
            <a:r>
              <a:rPr lang="ru-RU" sz="1400" dirty="0" smtClean="0"/>
              <a:t>-коду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По ссылке на анкету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6634" t="14463" r="36138" b="22170"/>
          <a:stretch/>
        </p:blipFill>
        <p:spPr>
          <a:xfrm>
            <a:off x="894815" y="2386277"/>
            <a:ext cx="2646948" cy="34650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4866" y="5942434"/>
            <a:ext cx="7808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Ссылка на анкету - </a:t>
            </a:r>
            <a:r>
              <a:rPr lang="ru-RU" dirty="0" smtClean="0">
                <a:hlinkClick r:id="rId5"/>
              </a:rPr>
              <a:t>https</a:t>
            </a:r>
            <a:r>
              <a:rPr lang="ru-RU" dirty="0">
                <a:hlinkClick r:id="rId5"/>
              </a:rPr>
              <a:t>://forms.mkrf.ru/e/2579/xTPLeBU7/?</a:t>
            </a:r>
            <a:r>
              <a:rPr lang="ru-RU" dirty="0" smtClean="0">
                <a:hlinkClick r:id="rId5"/>
              </a:rPr>
              <a:t>ap_orgcode=110160000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22012" y="1029106"/>
            <a:ext cx="716341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C00000"/>
                </a:solidFill>
              </a:rPr>
              <a:t>Целевой показатель </a:t>
            </a:r>
            <a:r>
              <a:rPr lang="ru-RU" sz="1200" i="1" dirty="0" smtClean="0">
                <a:solidFill>
                  <a:srgbClr val="C00000"/>
                </a:solidFill>
              </a:rPr>
              <a:t>– </a:t>
            </a:r>
          </a:p>
          <a:p>
            <a:r>
              <a:rPr lang="ru-RU" sz="1200" b="1" i="1" u="sng" dirty="0" smtClean="0">
                <a:solidFill>
                  <a:srgbClr val="C00000"/>
                </a:solidFill>
              </a:rPr>
              <a:t>Повышение </a:t>
            </a:r>
            <a:r>
              <a:rPr lang="ru-RU" sz="1200" b="1" i="1" u="sng" dirty="0">
                <a:solidFill>
                  <a:srgbClr val="C00000"/>
                </a:solidFill>
              </a:rPr>
              <a:t>к 2030 году удовлетворенности граждан работой государственных и муниципальных организаций культуры, искусства и народного творчества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209309" y="75826"/>
            <a:ext cx="6724073" cy="99152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ru-RU" b="1" cap="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 национальных целях развития Российской Федерации на период до 2030 года и на перспективу до </a:t>
            </a:r>
            <a:r>
              <a:rPr lang="ru-RU" b="1" cap="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2036» </a:t>
            </a:r>
            <a:endParaRPr lang="ru-RU" sz="1400" b="1" cap="all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52225" y="114768"/>
            <a:ext cx="3806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Указ Президента Российской Федерации </a:t>
            </a:r>
          </a:p>
          <a:p>
            <a:pPr algn="ctr"/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от 7 мая 2024 года № 309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937236"/>
              </p:ext>
            </p:extLst>
          </p:nvPr>
        </p:nvGraphicFramePr>
        <p:xfrm>
          <a:off x="6332097" y="5231594"/>
          <a:ext cx="4175052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95842">
                  <a:extLst>
                    <a:ext uri="{9D8B030D-6E8A-4147-A177-3AD203B41FA5}">
                      <a16:colId xmlns:a16="http://schemas.microsoft.com/office/drawing/2014/main" val="64165402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2332738147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485989844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4160682128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3763537560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838575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103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79,7%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82,6%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85,4%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87,9%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90,2%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91,5%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53170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9050" y="1693779"/>
            <a:ext cx="6812038" cy="337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56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2" descr="Гер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826"/>
            <a:ext cx="950596" cy="86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94815" y="1001282"/>
            <a:ext cx="305019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Осуществление анкетирования: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Ежемесячно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По каждой сетевой единице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Не менее 30 голосов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По </a:t>
            </a:r>
            <a:r>
              <a:rPr lang="en-US" sz="1400" dirty="0" smtClean="0"/>
              <a:t>QR</a:t>
            </a:r>
            <a:r>
              <a:rPr lang="ru-RU" sz="1400" dirty="0" smtClean="0"/>
              <a:t>-коду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По ссылке на анкету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6634" t="14463" r="36138" b="22170"/>
          <a:stretch/>
        </p:blipFill>
        <p:spPr>
          <a:xfrm>
            <a:off x="894815" y="2386277"/>
            <a:ext cx="2646948" cy="34650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4866" y="5942434"/>
            <a:ext cx="7808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Ссылка на анкету - </a:t>
            </a:r>
            <a:r>
              <a:rPr lang="ru-RU" dirty="0" smtClean="0">
                <a:hlinkClick r:id="rId5"/>
              </a:rPr>
              <a:t>https</a:t>
            </a:r>
            <a:r>
              <a:rPr lang="ru-RU" dirty="0">
                <a:hlinkClick r:id="rId5"/>
              </a:rPr>
              <a:t>://forms.mkrf.ru/e/2579/xTPLeBU7/?</a:t>
            </a:r>
            <a:r>
              <a:rPr lang="ru-RU" dirty="0" smtClean="0">
                <a:hlinkClick r:id="rId5"/>
              </a:rPr>
              <a:t>ap_orgcode=110160000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22012" y="1029106"/>
            <a:ext cx="716341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C00000"/>
                </a:solidFill>
              </a:rPr>
              <a:t>Целевой показатель </a:t>
            </a:r>
            <a:r>
              <a:rPr lang="ru-RU" sz="1200" i="1" dirty="0" smtClean="0">
                <a:solidFill>
                  <a:srgbClr val="C00000"/>
                </a:solidFill>
              </a:rPr>
              <a:t>– </a:t>
            </a:r>
          </a:p>
          <a:p>
            <a:r>
              <a:rPr lang="ru-RU" sz="1200" b="1" i="1" u="sng" dirty="0" smtClean="0">
                <a:solidFill>
                  <a:srgbClr val="C00000"/>
                </a:solidFill>
              </a:rPr>
              <a:t>Повышение </a:t>
            </a:r>
            <a:r>
              <a:rPr lang="ru-RU" sz="1200" b="1" i="1" u="sng" dirty="0">
                <a:solidFill>
                  <a:srgbClr val="C00000"/>
                </a:solidFill>
              </a:rPr>
              <a:t>к 2030 году удовлетворенности граждан работой государственных и муниципальных организаций культуры, искусства и народного творчества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209309" y="75826"/>
            <a:ext cx="6724073" cy="99152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ru-RU" b="1" cap="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 национальных целях развития Российской Федерации на период до 2030 года и на перспективу до </a:t>
            </a:r>
            <a:r>
              <a:rPr lang="ru-RU" b="1" cap="all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2036» </a:t>
            </a:r>
            <a:endParaRPr lang="ru-RU" sz="1400" b="1" cap="all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52225" y="114768"/>
            <a:ext cx="3806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Указ Президента Российской Федерации </a:t>
            </a:r>
          </a:p>
          <a:p>
            <a:pPr algn="ctr"/>
            <a:r>
              <a:rPr lang="ru-RU" b="1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от 7 мая 2024 года № 309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937236"/>
              </p:ext>
            </p:extLst>
          </p:nvPr>
        </p:nvGraphicFramePr>
        <p:xfrm>
          <a:off x="6332097" y="5231594"/>
          <a:ext cx="4175052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95842">
                  <a:extLst>
                    <a:ext uri="{9D8B030D-6E8A-4147-A177-3AD203B41FA5}">
                      <a16:colId xmlns:a16="http://schemas.microsoft.com/office/drawing/2014/main" val="64165402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2332738147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485989844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4160682128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3763537560"/>
                    </a:ext>
                  </a:extLst>
                </a:gridCol>
                <a:gridCol w="695842">
                  <a:extLst>
                    <a:ext uri="{9D8B030D-6E8A-4147-A177-3AD203B41FA5}">
                      <a16:colId xmlns:a16="http://schemas.microsoft.com/office/drawing/2014/main" val="838575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2028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103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79,7%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82,6%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85,4%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87,9%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90,2%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91,5%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53170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1931" y="1776696"/>
            <a:ext cx="6343580" cy="3329739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8821781" y="3683726"/>
            <a:ext cx="1950721" cy="3135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967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5949</TotalTime>
  <Words>1640</Words>
  <Application>Microsoft Office PowerPoint</Application>
  <PresentationFormat>Широкоэкранный</PresentationFormat>
  <Paragraphs>356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DejaVu Sans</vt:lpstr>
      <vt:lpstr>Symbol</vt:lpstr>
      <vt:lpstr>Times New Roman</vt:lpstr>
      <vt:lpstr>Trebuchet MS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Masenzova</dc:creator>
  <dc:description/>
  <cp:lastModifiedBy>Фролова О.А.</cp:lastModifiedBy>
  <cp:revision>789</cp:revision>
  <cp:lastPrinted>2025-12-03T14:16:08Z</cp:lastPrinted>
  <dcterms:created xsi:type="dcterms:W3CDTF">2021-12-13T06:54:08Z</dcterms:created>
  <dcterms:modified xsi:type="dcterms:W3CDTF">2025-12-03T14:53:58Z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10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11</vt:i4>
  </property>
</Properties>
</file>