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9" r:id="rId4"/>
    <p:sldId id="268" r:id="rId5"/>
    <p:sldId id="269" r:id="rId6"/>
    <p:sldId id="260" r:id="rId7"/>
    <p:sldId id="270" r:id="rId8"/>
    <p:sldId id="271" r:id="rId9"/>
    <p:sldId id="272" r:id="rId10"/>
    <p:sldId id="274" r:id="rId11"/>
    <p:sldId id="275" r:id="rId12"/>
  </p:sldIdLst>
  <p:sldSz cx="14630400" cy="8229600"/>
  <p:notesSz cx="8229600" cy="14630400"/>
  <p:embeddedFontLst>
    <p:embeddedFont>
      <p:font typeface="Alic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ora" pitchFamily="2" charset="-52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4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40602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Лучшие практики </a:t>
            </a:r>
            <a:r>
              <a:rPr lang="en-US" sz="4450" dirty="0" err="1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учреждений</a:t>
            </a: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4450" dirty="0" err="1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культур</a:t>
            </a: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ы</a:t>
            </a:r>
          </a:p>
          <a:p>
            <a:pPr marL="0" indent="0" algn="l">
              <a:lnSpc>
                <a:spcPts val="5550"/>
              </a:lnSpc>
              <a:buNone/>
            </a:pPr>
            <a:endParaRPr lang="ru-RU" sz="4450" dirty="0">
              <a:solidFill>
                <a:srgbClr val="233E32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 algn="r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Центр культурного развития «Среда»</a:t>
            </a:r>
          </a:p>
          <a:p>
            <a:pPr marL="0" indent="0" algn="r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Костомукша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63D17-12CF-4293-87CD-3354DC7D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30" y="247979"/>
            <a:ext cx="3455110" cy="2967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2882" y="150191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Бюджет:</a:t>
            </a:r>
          </a:p>
          <a:p>
            <a:pPr marL="0" indent="0" algn="l">
              <a:lnSpc>
                <a:spcPts val="5550"/>
              </a:lnSpc>
              <a:buNone/>
            </a:pPr>
            <a:endParaRPr lang="ru-RU" sz="4450" dirty="0">
              <a:solidFill>
                <a:srgbClr val="233E32"/>
              </a:solidFill>
              <a:latin typeface="Alice" pitchFamily="34" charset="0"/>
              <a:ea typeface="Alice" pitchFamily="34" charset="-12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-Таблица их рекомендаций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-КП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-Скрины</a:t>
            </a:r>
            <a:endParaRPr lang="en-US" sz="4450" dirty="0"/>
          </a:p>
        </p:txBody>
      </p:sp>
    </p:spTree>
    <p:extLst>
      <p:ext uri="{BB962C8B-B14F-4D97-AF65-F5344CB8AC3E}">
        <p14:creationId xmlns:p14="http://schemas.microsoft.com/office/powerpoint/2010/main" val="204379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9D96C0-D89E-498B-AD01-5343746C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69" y="0"/>
            <a:ext cx="688586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6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768A5-E63A-4107-8482-F18B045C5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" t="5364"/>
          <a:stretch/>
        </p:blipFill>
        <p:spPr>
          <a:xfrm>
            <a:off x="155986" y="161364"/>
            <a:ext cx="14318428" cy="7355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3AD9C3-0EFA-4B6C-8F4F-748C41CE5FCF}"/>
              </a:ext>
            </a:extLst>
          </p:cNvPr>
          <p:cNvSpPr txBox="1"/>
          <p:nvPr/>
        </p:nvSpPr>
        <p:spPr>
          <a:xfrm>
            <a:off x="7863840" y="6293659"/>
            <a:ext cx="5475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НОВАЯБИБЛИОТЕКА.РФ</a:t>
            </a:r>
          </a:p>
        </p:txBody>
      </p:sp>
    </p:spTree>
    <p:extLst>
      <p:ext uri="{BB962C8B-B14F-4D97-AF65-F5344CB8AC3E}">
        <p14:creationId xmlns:p14="http://schemas.microsoft.com/office/powerpoint/2010/main" val="308653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91628"/>
            <a:ext cx="124134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Состав</a:t>
            </a: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 </a:t>
            </a:r>
            <a:r>
              <a:rPr lang="ru-RU" sz="4450" b="1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заявки</a:t>
            </a: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67382"/>
            <a:ext cx="2892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3600" b="1" dirty="0">
                <a:solidFill>
                  <a:srgbClr val="233E32"/>
                </a:solidFill>
                <a:latin typeface="Alice" pitchFamily="34" charset="0"/>
                <a:ea typeface="Alice" pitchFamily="34" charset="-122"/>
              </a:rPr>
              <a:t>Анкета</a:t>
            </a:r>
            <a:endParaRPr lang="en-US" sz="3600" b="1" dirty="0"/>
          </a:p>
        </p:txBody>
      </p:sp>
      <p:sp>
        <p:nvSpPr>
          <p:cNvPr id="4" name="Text 2"/>
          <p:cNvSpPr/>
          <p:nvPr/>
        </p:nvSpPr>
        <p:spPr>
          <a:xfrm>
            <a:off x="793790" y="3448525"/>
            <a:ext cx="6521410" cy="450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Tx/>
              <a:buChar char="-"/>
            </a:pPr>
            <a:r>
              <a:rPr lang="ru-RU" sz="2400" dirty="0">
                <a:solidFill>
                  <a:srgbClr val="2C2821"/>
                </a:solidFill>
                <a:latin typeface="Lora" pitchFamily="2" charset="-52"/>
              </a:rPr>
              <a:t>Общие данные о ДК (+сайт, сотрудники, </a:t>
            </a:r>
            <a:r>
              <a:rPr lang="ru-RU" sz="2400" dirty="0" err="1">
                <a:solidFill>
                  <a:srgbClr val="2C2821"/>
                </a:solidFill>
                <a:latin typeface="Lora" pitchFamily="2" charset="-52"/>
              </a:rPr>
              <a:t>тех.база</a:t>
            </a:r>
            <a:r>
              <a:rPr lang="ru-RU" sz="2400" dirty="0">
                <a:solidFill>
                  <a:srgbClr val="2C2821"/>
                </a:solidFill>
                <a:latin typeface="Lora" pitchFamily="2" charset="-52"/>
              </a:rPr>
              <a:t>, фото)</a:t>
            </a:r>
          </a:p>
          <a:p>
            <a:pPr marL="342900" indent="-342900" algn="l">
              <a:lnSpc>
                <a:spcPts val="2850"/>
              </a:lnSpc>
              <a:buFontTx/>
              <a:buChar char="-"/>
            </a:pPr>
            <a:endParaRPr lang="ru-RU" sz="2400" dirty="0">
              <a:solidFill>
                <a:srgbClr val="2C2821"/>
              </a:solidFill>
              <a:latin typeface="Lora" pitchFamily="2" charset="-52"/>
            </a:endParaRPr>
          </a:p>
          <a:p>
            <a:pPr marL="342900" indent="-342900" algn="l">
              <a:lnSpc>
                <a:spcPts val="2850"/>
              </a:lnSpc>
              <a:buFontTx/>
              <a:buChar char="-"/>
            </a:pPr>
            <a:r>
              <a:rPr lang="ru-RU" sz="2400" dirty="0">
                <a:solidFill>
                  <a:srgbClr val="2C2821"/>
                </a:solidFill>
                <a:latin typeface="Lora" pitchFamily="2" charset="-52"/>
              </a:rPr>
              <a:t>Правоустанавливающие и иные документы ( ! пользование зданием не менее 10 лет, </a:t>
            </a:r>
            <a:r>
              <a:rPr lang="en-US" sz="2400" dirty="0">
                <a:solidFill>
                  <a:srgbClr val="2C2821"/>
                </a:solidFill>
                <a:latin typeface="Lora" pitchFamily="2" charset="-52"/>
              </a:rPr>
              <a:t>c</a:t>
            </a:r>
            <a:r>
              <a:rPr lang="ru-RU" sz="2400" dirty="0">
                <a:latin typeface="Lora" pitchFamily="2" charset="-52"/>
              </a:rPr>
              <a:t>ведения о капитальном ремонте или реконструкции, сведения об отсутствии аварийного состояния зданий</a:t>
            </a:r>
            <a:r>
              <a:rPr lang="ru-RU" sz="2400" dirty="0">
                <a:solidFill>
                  <a:srgbClr val="2C2821"/>
                </a:solidFill>
                <a:latin typeface="Lora" pitchFamily="2" charset="-52"/>
              </a:rPr>
              <a:t>)</a:t>
            </a:r>
            <a:endParaRPr lang="en-US" sz="2400" dirty="0">
              <a:solidFill>
                <a:srgbClr val="2C2821"/>
              </a:solidFill>
              <a:latin typeface="Lora" pitchFamily="2" charset="-52"/>
            </a:endParaRPr>
          </a:p>
          <a:p>
            <a:pPr marL="342900" indent="-342900" algn="l">
              <a:lnSpc>
                <a:spcPts val="2850"/>
              </a:lnSpc>
              <a:buFontTx/>
              <a:buChar char="-"/>
            </a:pPr>
            <a:r>
              <a:rPr lang="ru-RU" sz="2400" dirty="0">
                <a:solidFill>
                  <a:srgbClr val="2C2821"/>
                </a:solidFill>
                <a:latin typeface="Lora" pitchFamily="2" charset="-52"/>
              </a:rPr>
              <a:t>Информация о практике (+ дорожная карта и пр.)</a:t>
            </a:r>
            <a:endParaRPr lang="en-US" sz="2400" dirty="0">
              <a:solidFill>
                <a:srgbClr val="2C2821"/>
              </a:solidFill>
              <a:latin typeface="Lora" pitchFamily="2" charset="-52"/>
            </a:endParaRPr>
          </a:p>
          <a:p>
            <a:pPr marL="342900" indent="-342900" algn="l">
              <a:lnSpc>
                <a:spcPts val="2850"/>
              </a:lnSpc>
              <a:buFontTx/>
              <a:buChar char="-"/>
            </a:pPr>
            <a:endParaRPr lang="ru-RU" sz="2400" dirty="0">
              <a:solidFill>
                <a:srgbClr val="2C2821"/>
              </a:solidFill>
              <a:latin typeface="Lora" pitchFamily="2" charset="-52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ru-RU" sz="1750" dirty="0">
              <a:solidFill>
                <a:srgbClr val="2C2821"/>
              </a:solidFill>
              <a:latin typeface="Lora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ru-RU" sz="1750" dirty="0">
              <a:solidFill>
                <a:srgbClr val="2C2821"/>
              </a:solidFill>
              <a:latin typeface="Lora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2867382"/>
            <a:ext cx="50622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3600" b="1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Предварительная смета</a:t>
            </a:r>
            <a:endParaRPr lang="en-US" sz="3600" b="1" dirty="0"/>
          </a:p>
        </p:txBody>
      </p:sp>
      <p:sp>
        <p:nvSpPr>
          <p:cNvPr id="8" name="Text 6"/>
          <p:cNvSpPr/>
          <p:nvPr/>
        </p:nvSpPr>
        <p:spPr>
          <a:xfrm>
            <a:off x="7939683" y="3476863"/>
            <a:ext cx="590454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3 000 000 – </a:t>
            </a:r>
            <a:r>
              <a:rPr lang="ru-RU" sz="2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средства федерального бюджета + </a:t>
            </a:r>
            <a:r>
              <a:rPr lang="ru-RU" sz="2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софинанс</a:t>
            </a:r>
            <a:r>
              <a:rPr lang="ru-RU" sz="2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2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субьекта</a:t>
            </a:r>
            <a:endParaRPr lang="ru-RU" sz="24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ru-RU" sz="24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z="2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Общая смета больше 3 000 000 руб. </a:t>
            </a:r>
          </a:p>
          <a:p>
            <a:pPr marL="0" indent="0" algn="l">
              <a:lnSpc>
                <a:spcPts val="2850"/>
              </a:lnSpc>
              <a:buNone/>
            </a:pPr>
            <a:endParaRPr lang="ru-RU" sz="24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ru-RU" sz="24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99521" y="3476863"/>
            <a:ext cx="30480" cy="1814513"/>
          </a:xfrm>
          <a:prstGeom prst="rect">
            <a:avLst/>
          </a:prstGeom>
          <a:solidFill>
            <a:srgbClr val="1B5F39"/>
          </a:solidFill>
          <a:ln/>
        </p:spPr>
      </p:sp>
    </p:spTree>
    <p:extLst>
      <p:ext uri="{BB962C8B-B14F-4D97-AF65-F5344CB8AC3E}">
        <p14:creationId xmlns:p14="http://schemas.microsoft.com/office/powerpoint/2010/main" val="91202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365" y="321877"/>
            <a:ext cx="12707057" cy="6168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Текущий ремонт помещений дома культуры; </a:t>
            </a:r>
            <a:endParaRPr lang="en-US" sz="2400" dirty="0">
              <a:latin typeface="Lora" pitchFamily="2" charset="-5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Приобретение оборудования и технических средств</a:t>
            </a:r>
            <a:endParaRPr lang="en-US" sz="2400" dirty="0">
              <a:latin typeface="Lora" pitchFamily="2" charset="-5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Приобретение специализированного оборудования для работы с людьми с ограниченными возможностями здоровья </a:t>
            </a:r>
            <a:endParaRPr lang="en-US" sz="2400" dirty="0">
              <a:latin typeface="Lora" pitchFamily="2" charset="-5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Приобретение специального программного обеспечения для создания информационных и презентационных материалов, кино-, видео-, </a:t>
            </a:r>
            <a:r>
              <a:rPr lang="ru-RU" sz="2400" dirty="0" err="1">
                <a:latin typeface="Lora" pitchFamily="2" charset="-52"/>
              </a:rPr>
              <a:t>аудиои</a:t>
            </a:r>
            <a:r>
              <a:rPr lang="ru-RU" sz="2400" dirty="0">
                <a:latin typeface="Lora" pitchFamily="2" charset="-52"/>
              </a:rPr>
              <a:t> фотопродукции, а также мультимедийной продукции; </a:t>
            </a:r>
            <a:endParaRPr lang="en-US" sz="2400" dirty="0">
              <a:latin typeface="Lora" pitchFamily="2" charset="-5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Приобретение мебели </a:t>
            </a:r>
            <a:endParaRPr lang="en-US" sz="2400" dirty="0">
              <a:latin typeface="Lora" pitchFamily="2" charset="-52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ru-RU" sz="2400" dirty="0">
                <a:latin typeface="Lora" pitchFamily="2" charset="-52"/>
              </a:rPr>
              <a:t>● Обеспечение профессиональной переподготовки и повышения квалификации работников дома культуры. </a:t>
            </a:r>
            <a:endParaRPr lang="en-US" sz="2400" dirty="0">
              <a:latin typeface="Lor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43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3649" y="6514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5 тематических направлений практик  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23648" y="1906104"/>
            <a:ext cx="4593313" cy="1088708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1. Этнокультурное наследие</a:t>
            </a:r>
          </a:p>
        </p:txBody>
      </p:sp>
      <p:sp>
        <p:nvSpPr>
          <p:cNvPr id="5" name="Text 3"/>
          <p:cNvSpPr/>
          <p:nvPr/>
        </p:nvSpPr>
        <p:spPr>
          <a:xfrm>
            <a:off x="1020604" y="4419600"/>
            <a:ext cx="3079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6EA90D3A-4173-4B66-BD6E-30E0E1645263}"/>
              </a:ext>
            </a:extLst>
          </p:cNvPr>
          <p:cNvSpPr/>
          <p:nvPr/>
        </p:nvSpPr>
        <p:spPr>
          <a:xfrm>
            <a:off x="5446150" y="1842198"/>
            <a:ext cx="4321794" cy="1088707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2. Культурно-просветительские проекты</a:t>
            </a:r>
          </a:p>
        </p:txBody>
      </p:sp>
      <p:sp>
        <p:nvSpPr>
          <p:cNvPr id="17" name="Shape 1">
            <a:extLst>
              <a:ext uri="{FF2B5EF4-FFF2-40B4-BE49-F238E27FC236}">
                <a16:creationId xmlns:a16="http://schemas.microsoft.com/office/drawing/2014/main" id="{652FA9F6-010F-4382-B72B-5F0C113B9FBD}"/>
              </a:ext>
            </a:extLst>
          </p:cNvPr>
          <p:cNvSpPr/>
          <p:nvPr/>
        </p:nvSpPr>
        <p:spPr>
          <a:xfrm>
            <a:off x="9997132" y="1811238"/>
            <a:ext cx="4593313" cy="1088708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3. Социально значимые и инклюзивные проекты</a:t>
            </a:r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C90C62B3-A8F9-40F1-A56C-567873F374BB}"/>
              </a:ext>
            </a:extLst>
          </p:cNvPr>
          <p:cNvSpPr/>
          <p:nvPr/>
        </p:nvSpPr>
        <p:spPr>
          <a:xfrm>
            <a:off x="2560201" y="4596765"/>
            <a:ext cx="4593313" cy="1088708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4. Народное творчество</a:t>
            </a:r>
          </a:p>
        </p:txBody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9BB57870-AFED-4EBC-8362-78B5BEE3427E}"/>
              </a:ext>
            </a:extLst>
          </p:cNvPr>
          <p:cNvSpPr/>
          <p:nvPr/>
        </p:nvSpPr>
        <p:spPr>
          <a:xfrm>
            <a:off x="8424735" y="4596765"/>
            <a:ext cx="4593313" cy="1088708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5. Современные технологии и инновации</a:t>
            </a:r>
          </a:p>
        </p:txBody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DC46BB7E-BCAD-4CE4-9DE6-E47D29355EBB}"/>
              </a:ext>
            </a:extLst>
          </p:cNvPr>
          <p:cNvSpPr/>
          <p:nvPr/>
        </p:nvSpPr>
        <p:spPr>
          <a:xfrm>
            <a:off x="2196057" y="6565958"/>
            <a:ext cx="11089637" cy="1088708"/>
          </a:xfrm>
          <a:prstGeom prst="roundRect">
            <a:avLst>
              <a:gd name="adj" fmla="val 480029"/>
            </a:avLst>
          </a:prstGeom>
          <a:solidFill>
            <a:srgbClr val="F0EDE6"/>
          </a:solidFill>
          <a:ln/>
        </p:spPr>
        <p:txBody>
          <a:bodyPr/>
          <a:lstStyle/>
          <a:p>
            <a:pPr algn="ctr"/>
            <a:r>
              <a:rPr lang="ru-RU" sz="2000" b="1" dirty="0"/>
              <a:t>! </a:t>
            </a:r>
            <a:r>
              <a:rPr lang="ru-RU" sz="2400" b="1" i="1" dirty="0"/>
              <a:t>Практика реализована в срок не более 3 лет до даты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186833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624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217426"/>
            <a:ext cx="4196358" cy="3665815"/>
          </a:xfrm>
          <a:prstGeom prst="roundRect">
            <a:avLst>
              <a:gd name="adj" fmla="val 928"/>
            </a:avLst>
          </a:prstGeom>
          <a:solidFill>
            <a:srgbClr val="F0EDE6"/>
          </a:solidFill>
          <a:ln/>
        </p:spPr>
      </p:sp>
      <p:sp>
        <p:nvSpPr>
          <p:cNvPr id="4" name="Shape 2"/>
          <p:cNvSpPr/>
          <p:nvPr/>
        </p:nvSpPr>
        <p:spPr>
          <a:xfrm>
            <a:off x="1020604" y="344424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sp>
        <p:nvSpPr>
          <p:cNvPr id="5" name="Text 3"/>
          <p:cNvSpPr/>
          <p:nvPr/>
        </p:nvSpPr>
        <p:spPr>
          <a:xfrm>
            <a:off x="1020604" y="4351496"/>
            <a:ext cx="30459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4841915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latin typeface="Lora" pitchFamily="2" charset="-52"/>
              </a:rPr>
              <a:t>Культурно-просветительские проекты</a:t>
            </a:r>
            <a:endParaRPr lang="en-US" sz="2000" dirty="0">
              <a:latin typeface="Lora" pitchFamily="2" charset="-52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217426"/>
            <a:ext cx="4196358" cy="3665815"/>
          </a:xfrm>
          <a:prstGeom prst="roundRect">
            <a:avLst>
              <a:gd name="adj" fmla="val 928"/>
            </a:avLst>
          </a:prstGeom>
          <a:solidFill>
            <a:srgbClr val="F0EDE6"/>
          </a:solidFill>
          <a:ln/>
        </p:spPr>
      </p:sp>
      <p:sp>
        <p:nvSpPr>
          <p:cNvPr id="8" name="Shape 6"/>
          <p:cNvSpPr/>
          <p:nvPr/>
        </p:nvSpPr>
        <p:spPr>
          <a:xfrm>
            <a:off x="5443776" y="344424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sp>
        <p:nvSpPr>
          <p:cNvPr id="10" name="Text 8"/>
          <p:cNvSpPr/>
          <p:nvPr/>
        </p:nvSpPr>
        <p:spPr>
          <a:xfrm>
            <a:off x="5443776" y="4841915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solidFill>
                  <a:srgbClr val="2C2821"/>
                </a:solidFill>
                <a:latin typeface="Lora" pitchFamily="34" charset="0"/>
              </a:rPr>
              <a:t>Цель и задачи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solidFill>
                  <a:srgbClr val="2C2821"/>
                </a:solidFill>
                <a:latin typeface="Lora" pitchFamily="34" charset="0"/>
              </a:rPr>
              <a:t>ЦА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solidFill>
                  <a:srgbClr val="2C2821"/>
                </a:solidFill>
                <a:latin typeface="Lora" pitchFamily="34" charset="0"/>
              </a:rPr>
              <a:t>Сотрудники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solidFill>
                  <a:srgbClr val="2C2821"/>
                </a:solidFill>
                <a:latin typeface="Lora" pitchFamily="34" charset="0"/>
              </a:rPr>
              <a:t>Ресурсы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3217426"/>
            <a:ext cx="4196358" cy="3665815"/>
          </a:xfrm>
          <a:prstGeom prst="roundRect">
            <a:avLst>
              <a:gd name="adj" fmla="val 928"/>
            </a:avLst>
          </a:prstGeom>
          <a:solidFill>
            <a:srgbClr val="F0EDE6"/>
          </a:solidFill>
          <a:ln/>
        </p:spPr>
      </p:sp>
      <p:sp>
        <p:nvSpPr>
          <p:cNvPr id="12" name="Shape 10"/>
          <p:cNvSpPr/>
          <p:nvPr/>
        </p:nvSpPr>
        <p:spPr>
          <a:xfrm>
            <a:off x="9866948" y="344424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5F39"/>
          </a:solidFill>
          <a:ln/>
        </p:spPr>
      </p:sp>
      <p:sp>
        <p:nvSpPr>
          <p:cNvPr id="14" name="Text 12"/>
          <p:cNvSpPr/>
          <p:nvPr/>
        </p:nvSpPr>
        <p:spPr>
          <a:xfrm>
            <a:off x="9866948" y="4841915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b="1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Видеовизитка</a:t>
            </a:r>
            <a:endParaRPr lang="ru-RU" sz="2000" b="1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z="20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Награды </a:t>
            </a:r>
            <a:endParaRPr lang="en-US" sz="2000" b="1" dirty="0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4A87F2D4-15A3-4868-B760-CED4009C73F9}"/>
              </a:ext>
            </a:extLst>
          </p:cNvPr>
          <p:cNvSpPr/>
          <p:nvPr/>
        </p:nvSpPr>
        <p:spPr>
          <a:xfrm>
            <a:off x="623649" y="6514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/>
              <a:t>Северная гвоздика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4450" dirty="0"/>
              <a:t> </a:t>
            </a:r>
            <a:endParaRPr lang="en-US" sz="4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362" y="69509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3600" b="1" dirty="0">
                <a:latin typeface="Lora" pitchFamily="2" charset="-52"/>
              </a:rPr>
              <a:t>Актуальность</a:t>
            </a:r>
            <a:r>
              <a:rPr lang="ru-RU" sz="3600" dirty="0">
                <a:latin typeface="Lora" pitchFamily="2" charset="-52"/>
              </a:rPr>
              <a:t>, </a:t>
            </a:r>
            <a:r>
              <a:rPr lang="ru-RU" sz="3600" b="1" dirty="0">
                <a:latin typeface="Lora" pitchFamily="2" charset="-52"/>
              </a:rPr>
              <a:t>востребованность, соц. значимость</a:t>
            </a:r>
            <a:endParaRPr lang="en-US" sz="3600" b="1" dirty="0">
              <a:latin typeface="Lora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A852C2-C1B8-4BF0-B342-6B941660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6" t="10069" r="21177"/>
          <a:stretch/>
        </p:blipFill>
        <p:spPr>
          <a:xfrm>
            <a:off x="5099124" y="1403873"/>
            <a:ext cx="7961355" cy="65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362" y="69509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Уникальность и оригинальность практики работы</a:t>
            </a:r>
            <a:endParaRPr lang="en-US" sz="3600" b="1" dirty="0">
              <a:solidFill>
                <a:srgbClr val="000000"/>
              </a:solidFill>
              <a:effectLst/>
              <a:latin typeface="Lora" pitchFamily="2" charset="-52"/>
              <a:ea typeface="Times New Roman" panose="02020603050405020304" pitchFamily="18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Результативность практики работы</a:t>
            </a:r>
            <a:endParaRPr lang="en-US" sz="3600" b="1" dirty="0">
              <a:solidFill>
                <a:srgbClr val="000000"/>
              </a:solidFill>
              <a:effectLst/>
              <a:latin typeface="Lora" pitchFamily="2" charset="-52"/>
              <a:ea typeface="Times New Roman" panose="02020603050405020304" pitchFamily="18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effectLst/>
                <a:latin typeface="Lora" pitchFamily="2" charset="-52"/>
                <a:ea typeface="Times New Roman" panose="02020603050405020304" pitchFamily="18" charset="0"/>
              </a:rPr>
              <a:t>-</a:t>
            </a:r>
            <a:r>
              <a:rPr lang="ru-RU" sz="3600" b="1" dirty="0">
                <a:effectLst/>
                <a:latin typeface="Lora" pitchFamily="2" charset="-52"/>
                <a:ea typeface="Times New Roman" panose="02020603050405020304" pitchFamily="18" charset="0"/>
              </a:rPr>
              <a:t>Стратегия развития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деятельности дома культуры на последующие 5 лет, включая проектную деятельность, в виде презентации</a:t>
            </a:r>
            <a:endParaRPr lang="en-US" sz="3600" b="1" dirty="0">
              <a:solidFill>
                <a:srgbClr val="000000"/>
              </a:solidFill>
              <a:effectLst/>
              <a:latin typeface="Lora" pitchFamily="2" charset="-52"/>
              <a:ea typeface="Times New Roman" panose="02020603050405020304" pitchFamily="18" charset="0"/>
            </a:endParaRPr>
          </a:p>
          <a:p>
            <a:pPr>
              <a:lnSpc>
                <a:spcPts val="555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Подробное описание пл</a:t>
            </a:r>
            <a:r>
              <a:rPr lang="ru-RU" sz="3600" b="1" dirty="0">
                <a:effectLst/>
                <a:latin typeface="Lora" pitchFamily="2" charset="-52"/>
                <a:ea typeface="Times New Roman" panose="02020603050405020304" pitchFamily="18" charset="0"/>
              </a:rPr>
              <a:t>ана по развитию 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деятельности дома культуры, реализации которой будет способствовать субсидия, показатели </a:t>
            </a:r>
            <a:r>
              <a:rPr lang="ru-RU" sz="3600" b="1" dirty="0">
                <a:effectLst/>
                <a:latin typeface="Lora" pitchFamily="2" charset="-52"/>
                <a:ea typeface="Times New Roman" panose="02020603050405020304" pitchFamily="18" charset="0"/>
              </a:rPr>
              <a:t>эффективности</a:t>
            </a:r>
            <a:r>
              <a:rPr lang="ru-RU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деятельности.</a:t>
            </a:r>
            <a:r>
              <a:rPr lang="en-US" sz="3600" b="1" dirty="0">
                <a:solidFill>
                  <a:srgbClr val="000000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-</a:t>
            </a:r>
          </a:p>
          <a:p>
            <a:pPr>
              <a:lnSpc>
                <a:spcPts val="5550"/>
              </a:lnSpc>
            </a:pPr>
            <a:r>
              <a:rPr lang="en-US" sz="3600" b="1" dirty="0">
                <a:solidFill>
                  <a:srgbClr val="000000"/>
                </a:solidFill>
                <a:latin typeface="Lora" pitchFamily="2" charset="-52"/>
                <a:ea typeface="Calibri" panose="020F0502020204030204" pitchFamily="34" charset="0"/>
              </a:rPr>
              <a:t>-</a:t>
            </a:r>
            <a:r>
              <a:rPr lang="ru-RU" sz="3600" b="1" dirty="0">
                <a:solidFill>
                  <a:srgbClr val="000000"/>
                </a:solidFill>
                <a:latin typeface="Lora" pitchFamily="2" charset="-52"/>
                <a:ea typeface="Calibri" panose="020F0502020204030204" pitchFamily="34" charset="0"/>
              </a:rPr>
              <a:t>Дорожная карта </a:t>
            </a:r>
            <a:endParaRPr lang="ru-RU" sz="3600" b="1" dirty="0">
              <a:effectLst/>
              <a:latin typeface="Lora" pitchFamily="2" charset="-52"/>
              <a:ea typeface="Calibri" panose="020F0502020204030204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3600" b="1" dirty="0">
              <a:solidFill>
                <a:srgbClr val="000000"/>
              </a:solidFill>
              <a:effectLst/>
              <a:latin typeface="Lora" pitchFamily="2" charset="-52"/>
              <a:ea typeface="Times New Roman" panose="02020603050405020304" pitchFamily="18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3600" b="1" dirty="0">
              <a:latin typeface="Lor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576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C2F900-1221-4608-BFF0-068ACAFDD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53" t="10208" r="9926"/>
          <a:stretch/>
        </p:blipFill>
        <p:spPr>
          <a:xfrm>
            <a:off x="839096" y="129091"/>
            <a:ext cx="9818885" cy="77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288</Words>
  <Application>Microsoft Office PowerPoint</Application>
  <PresentationFormat>Произвольный</PresentationFormat>
  <Paragraphs>62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Lora</vt:lpstr>
      <vt:lpstr>Alice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Lena</dc:creator>
  <cp:lastModifiedBy>Lena</cp:lastModifiedBy>
  <cp:revision>12</cp:revision>
  <dcterms:created xsi:type="dcterms:W3CDTF">2025-12-05T05:55:42Z</dcterms:created>
  <dcterms:modified xsi:type="dcterms:W3CDTF">2025-12-05T07:46:19Z</dcterms:modified>
</cp:coreProperties>
</file>