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772400" cy="1470025"/>
          </a:xfrm>
        </p:spPr>
        <p:txBody>
          <a:bodyPr>
            <a:normAutofit/>
          </a:bodyPr>
          <a:lstStyle/>
          <a:p>
            <a:pPr lvl="0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defRPr/>
            </a:pPr>
            <a:r>
              <a:rPr lang="ru-RU" sz="1700" dirty="0" smtClean="0">
                <a:solidFill>
                  <a:srgbClr val="5B9BD5">
                    <a:lumMod val="50000"/>
                  </a:srgbClr>
                </a:solidFill>
                <a:latin typeface="Constantia" panose="02030602050306030303" pitchFamily="18" charset="0"/>
                <a:ea typeface="+mn-ea"/>
                <a:cs typeface="+mn-cs"/>
              </a:rPr>
              <a:t>Министерство культуры Республики Карелия</a:t>
            </a:r>
            <a:br>
              <a:rPr lang="ru-RU" sz="1700" dirty="0" smtClean="0">
                <a:solidFill>
                  <a:srgbClr val="5B9BD5">
                    <a:lumMod val="50000"/>
                  </a:srgbClr>
                </a:solidFill>
                <a:latin typeface="Constantia" panose="02030602050306030303" pitchFamily="18" charset="0"/>
                <a:ea typeface="+mn-ea"/>
                <a:cs typeface="+mn-cs"/>
              </a:rPr>
            </a:br>
            <a:r>
              <a:rPr lang="ru-RU" sz="1700" dirty="0" smtClean="0">
                <a:solidFill>
                  <a:srgbClr val="5B9BD5">
                    <a:lumMod val="50000"/>
                  </a:srgbClr>
                </a:solidFill>
                <a:latin typeface="Constantia" panose="02030602050306030303" pitchFamily="18" charset="0"/>
                <a:ea typeface="+mn-ea"/>
                <a:cs typeface="+mn-cs"/>
              </a:rPr>
              <a:t>Центр национальных культур и народного творчества Республики Карелия</a:t>
            </a:r>
            <a:br>
              <a:rPr lang="ru-RU" sz="1700" dirty="0" smtClean="0">
                <a:solidFill>
                  <a:srgbClr val="5B9BD5">
                    <a:lumMod val="50000"/>
                  </a:srgbClr>
                </a:solidFill>
                <a:latin typeface="Constantia" panose="02030602050306030303" pitchFamily="18" charset="0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1752600"/>
          </a:xfrm>
        </p:spPr>
        <p:txBody>
          <a:bodyPr/>
          <a:lstStyle/>
          <a:p>
            <a:r>
              <a:rPr lang="ru-RU" dirty="0" smtClean="0"/>
              <a:t>АИС «Статистическая отчётность отрасли»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03575" y="6237288"/>
            <a:ext cx="3240088" cy="323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Constantia" pitchFamily="18" charset="0"/>
              </a:rPr>
              <a:t>Петрозаводск,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Constantia" pitchFamily="18" charset="0"/>
              </a:rPr>
              <a:t>2019</a:t>
            </a:r>
            <a:endParaRPr lang="ru-RU" sz="1500" dirty="0">
              <a:solidFill>
                <a:schemeClr val="accent1">
                  <a:lumMod val="50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3200" dirty="0" smtClean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АИС «Статистическая отчётность отрасли»</a:t>
            </a:r>
            <a:br>
              <a:rPr lang="ru-RU" sz="3200" dirty="0" smtClean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Система </a:t>
            </a:r>
            <a:r>
              <a:rPr lang="ru-RU" dirty="0" smtClean="0"/>
              <a:t>сбора, обработки, хранения и анализа государственной и отраслевой статистической отчётности Министерства культуры Российской Федерации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Государственный заказчик – Министерство культуры РФ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/>
              <a:t>	Министерство культуры Республики Карелия определяет ответственные организации по сбору данных от учреждений культуры по формам федерального статистического наблюдения и обеспечивает контроль за процессом предоставления данных.                                                      </a:t>
            </a:r>
          </a:p>
          <a:p>
            <a:pPr>
              <a:buNone/>
            </a:pPr>
            <a:r>
              <a:rPr lang="ru-RU" sz="2400" dirty="0" smtClean="0"/>
              <a:t>	Ответственная организация  осуществляет регистрацию учреждений в системе АИС «Статистика», поддерживает в актуальном состоянии сведения об учреждении, обеспечивает внесение сведений по формам федерального статистического наблюдения в АИС.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Формы федерального статистического наблюдения</a:t>
            </a:r>
            <a:br>
              <a:rPr lang="ru-RU" sz="2800" dirty="0" smtClean="0"/>
            </a:br>
            <a:r>
              <a:rPr lang="ru-RU" sz="2800" dirty="0" smtClean="0"/>
              <a:t>по культурно - </a:t>
            </a:r>
            <a:r>
              <a:rPr lang="ru-RU" sz="2800" dirty="0" err="1" smtClean="0"/>
              <a:t>досуговым</a:t>
            </a:r>
            <a:r>
              <a:rPr lang="ru-RU" sz="2800" dirty="0" smtClean="0"/>
              <a:t> учреждениям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Форма № 7 – </a:t>
            </a:r>
            <a:r>
              <a:rPr lang="ru-RU" sz="2800" dirty="0" smtClean="0"/>
              <a:t>НК (Свод РК)</a:t>
            </a:r>
            <a:endParaRPr lang="ru-RU" sz="2800" dirty="0" smtClean="0"/>
          </a:p>
          <a:p>
            <a:r>
              <a:rPr lang="ru-RU" sz="2800" dirty="0" smtClean="0"/>
              <a:t>Форма № 7 – НК </a:t>
            </a:r>
            <a:r>
              <a:rPr lang="ru-RU" sz="2800" dirty="0" smtClean="0"/>
              <a:t>(Свод </a:t>
            </a:r>
            <a:r>
              <a:rPr lang="ru-RU" sz="2800" dirty="0" smtClean="0"/>
              <a:t>КДУ другие </a:t>
            </a:r>
            <a:r>
              <a:rPr lang="ru-RU" sz="2800" dirty="0" smtClean="0"/>
              <a:t>ведомства)</a:t>
            </a:r>
            <a:endParaRPr lang="ru-RU" sz="2800" dirty="0" smtClean="0"/>
          </a:p>
          <a:p>
            <a:r>
              <a:rPr lang="ru-RU" sz="2800" dirty="0" smtClean="0"/>
              <a:t>Форма № 7 – НК </a:t>
            </a:r>
            <a:r>
              <a:rPr lang="ru-RU" sz="2800" dirty="0" smtClean="0"/>
              <a:t>(Свод </a:t>
            </a:r>
            <a:r>
              <a:rPr lang="ru-RU" sz="2800" dirty="0" smtClean="0"/>
              <a:t>КДУ по Арктической </a:t>
            </a:r>
            <a:r>
              <a:rPr lang="ru-RU" sz="2800" dirty="0" smtClean="0"/>
              <a:t>зоне: Беломорский, </a:t>
            </a:r>
            <a:r>
              <a:rPr lang="ru-RU" sz="2800" dirty="0" err="1" smtClean="0"/>
              <a:t>Кемский</a:t>
            </a:r>
            <a:r>
              <a:rPr lang="ru-RU" sz="2800" dirty="0" smtClean="0"/>
              <a:t>, </a:t>
            </a:r>
            <a:r>
              <a:rPr lang="ru-RU" sz="2800" dirty="0" err="1" smtClean="0"/>
              <a:t>Лоухский</a:t>
            </a:r>
            <a:r>
              <a:rPr lang="ru-RU" sz="2800" dirty="0" smtClean="0"/>
              <a:t> районы)</a:t>
            </a:r>
            <a:endParaRPr lang="ru-RU" sz="2800" dirty="0" smtClean="0"/>
          </a:p>
          <a:p>
            <a:r>
              <a:rPr lang="ru-RU" sz="2800" dirty="0" smtClean="0"/>
              <a:t>Мониторинг национального проекта «Культура»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Показатели КДУ для мониторинга национального проекта «Культура» (форма 402)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/>
              <a:t>«Число посещений культурно-досуговых учреждений на платной основе» </a:t>
            </a:r>
          </a:p>
          <a:p>
            <a:r>
              <a:rPr lang="ru-RU" sz="2400" dirty="0" smtClean="0"/>
              <a:t>«Число посещений на мероприятиях с применением специализированных транспортных средств» </a:t>
            </a:r>
          </a:p>
          <a:p>
            <a:r>
              <a:rPr lang="ru-RU" sz="2400" dirty="0" smtClean="0"/>
              <a:t>«Число участников культурно-досуговых формирований»</a:t>
            </a:r>
          </a:p>
          <a:p>
            <a:r>
              <a:rPr lang="ru-RU" sz="2400" dirty="0" smtClean="0"/>
              <a:t>Форма мониторинга показателей национального проекта «Культура» заполняется </a:t>
            </a:r>
            <a:r>
              <a:rPr lang="ru-RU" sz="2400" b="1" dirty="0" smtClean="0"/>
              <a:t>строго за квартал</a:t>
            </a:r>
            <a:r>
              <a:rPr lang="ru-RU" sz="2400" dirty="0" smtClean="0"/>
              <a:t>. </a:t>
            </a:r>
          </a:p>
          <a:p>
            <a:r>
              <a:rPr lang="ru-RU" sz="2400" dirty="0" smtClean="0"/>
              <a:t>Расчёт нарастающего итога за период  производится </a:t>
            </a:r>
            <a:r>
              <a:rPr lang="ru-RU" sz="2400" b="1" dirty="0" smtClean="0"/>
              <a:t>автоматически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В случае если деятельность в доме культуры </a:t>
            </a:r>
            <a:r>
              <a:rPr lang="ru-RU" sz="2400" b="1" dirty="0" smtClean="0"/>
              <a:t>не ведется, </a:t>
            </a:r>
            <a:r>
              <a:rPr lang="ru-RU" sz="2400" dirty="0" smtClean="0"/>
              <a:t>оставляем </a:t>
            </a:r>
            <a:r>
              <a:rPr lang="ru-RU" sz="2400" b="1" dirty="0" smtClean="0"/>
              <a:t>нулевые показатели </a:t>
            </a:r>
            <a:r>
              <a:rPr lang="ru-RU" sz="2400" dirty="0" smtClean="0"/>
              <a:t>и руководитель учреждения пишет</a:t>
            </a:r>
            <a:r>
              <a:rPr lang="ru-RU" sz="2400" b="1" dirty="0" smtClean="0"/>
              <a:t> Пояснительную записку.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«Число посещений культурно-досуговых учреждений на платной основе» 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Заполняется, следуя указаниям по заполнению формы № 7НК: Раздел 3, графа 3, строка 7. </a:t>
            </a:r>
          </a:p>
          <a:p>
            <a:r>
              <a:rPr lang="ru-RU" sz="2400" b="1" dirty="0" smtClean="0"/>
              <a:t>Учитываются только платные посещения КДУ. </a:t>
            </a:r>
            <a:endParaRPr lang="ru-RU" sz="2400" dirty="0" smtClean="0"/>
          </a:p>
          <a:p>
            <a:r>
              <a:rPr lang="ru-RU" sz="2400" dirty="0" smtClean="0"/>
              <a:t>Число посещений платных мероприятий </a:t>
            </a:r>
            <a:r>
              <a:rPr lang="ru-RU" sz="2400" b="1" dirty="0" smtClean="0"/>
              <a:t>должно совпадать с количеством проданных билетов или приглашений. </a:t>
            </a:r>
            <a:endParaRPr lang="ru-RU" sz="2400" dirty="0" smtClean="0"/>
          </a:p>
          <a:p>
            <a:r>
              <a:rPr lang="ru-RU" sz="2400" dirty="0" smtClean="0"/>
              <a:t>Данные о посещаемости культурно-массовых мероприятий </a:t>
            </a:r>
            <a:r>
              <a:rPr lang="ru-RU" sz="2400" b="1" dirty="0" smtClean="0"/>
              <a:t>не должны учитывать публичную демонстрацию </a:t>
            </a:r>
            <a:r>
              <a:rPr lang="ru-RU" sz="2400" b="1" dirty="0" err="1" smtClean="0"/>
              <a:t>киновидеофильмов</a:t>
            </a:r>
            <a:r>
              <a:rPr lang="ru-RU" sz="2400" dirty="0" smtClean="0"/>
              <a:t>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«Число посещений на мероприятиях с применением специализированных транспортных средств» 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Заполняется, следуя указаниям по заполнению формы № 7-НК: Раздел 3, графа 13, строка 6. </a:t>
            </a:r>
          </a:p>
          <a:p>
            <a:r>
              <a:rPr lang="ru-RU" sz="2400" dirty="0" smtClean="0"/>
              <a:t>Заполняют только учреждения, имеющие </a:t>
            </a:r>
            <a:r>
              <a:rPr lang="ru-RU" sz="2400" b="1" dirty="0" smtClean="0"/>
              <a:t>собственный</a:t>
            </a:r>
            <a:r>
              <a:rPr lang="ru-RU" sz="2400" dirty="0" smtClean="0"/>
              <a:t> автотранспорт.</a:t>
            </a:r>
          </a:p>
          <a:p>
            <a:r>
              <a:rPr lang="ru-RU" sz="2400" dirty="0" smtClean="0"/>
              <a:t>Учитываются </a:t>
            </a:r>
            <a:r>
              <a:rPr lang="ru-RU" sz="2400" b="1" dirty="0" smtClean="0"/>
              <a:t>все посещения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Указываются данные о </a:t>
            </a:r>
            <a:r>
              <a:rPr lang="ru-RU" sz="2400" b="1" dirty="0" smtClean="0"/>
              <a:t>численности населения</a:t>
            </a:r>
            <a:r>
              <a:rPr lang="ru-RU" sz="2400" dirty="0" smtClean="0"/>
              <a:t>, которым были предоставлены услуги на мероприятиях, проведенных с применением специализированных транспортных средств: концертные и театрализованные выступления, праздники малых деревень, игровые развлекательные программы, в том числе для детей, молодежи и людей пожилого возраста и т.п.</a:t>
            </a:r>
          </a:p>
          <a:p>
            <a:pPr>
              <a:buNone/>
            </a:pP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«Число участников культурно-досуговых формирований»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Заполняется, следуя указаниям по заполнению формы № 7-НК, Раздел 2, графа 3, строка 3.</a:t>
            </a:r>
          </a:p>
          <a:p>
            <a:r>
              <a:rPr lang="ru-RU" sz="2400" dirty="0" smtClean="0"/>
              <a:t>Учитывается число участников </a:t>
            </a:r>
            <a:r>
              <a:rPr lang="ru-RU" sz="2400" b="1" dirty="0" smtClean="0"/>
              <a:t>на конец отчетного периода.</a:t>
            </a:r>
            <a:endParaRPr lang="ru-RU" sz="2400" dirty="0" smtClean="0"/>
          </a:p>
          <a:p>
            <a:r>
              <a:rPr lang="ru-RU" sz="2400" dirty="0" smtClean="0"/>
              <a:t>Показатель о численности участников </a:t>
            </a:r>
            <a:r>
              <a:rPr lang="ru-RU" sz="2400" b="1" dirty="0" smtClean="0"/>
              <a:t>по всем </a:t>
            </a:r>
            <a:r>
              <a:rPr lang="ru-RU" sz="2400" b="1" dirty="0" err="1" smtClean="0"/>
              <a:t>культурно-досуговым</a:t>
            </a:r>
            <a:r>
              <a:rPr lang="ru-RU" sz="2400" b="1" dirty="0" smtClean="0"/>
              <a:t> формированиям</a:t>
            </a:r>
            <a:r>
              <a:rPr lang="ru-RU" sz="2400" dirty="0" smtClean="0"/>
              <a:t>: кружкам, творческим коллективам, секциям, студиям любительского художественного, декоративно-прикладного, изобразительного и технического творчества </a:t>
            </a:r>
            <a:r>
              <a:rPr lang="ru-RU" sz="2400" b="1" dirty="0" smtClean="0"/>
              <a:t>как на платной, так и бесплатной основе.</a:t>
            </a: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Показатели КДУ для мониторинга национального проекта «Культура» (сводная форма)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Количество </a:t>
            </a:r>
            <a:r>
              <a:rPr lang="ru-RU" sz="2000" dirty="0" err="1" smtClean="0"/>
              <a:t>клубно-досуговых</a:t>
            </a:r>
            <a:r>
              <a:rPr lang="ru-RU" sz="2000" dirty="0" smtClean="0"/>
              <a:t> учреждений в сельской местности, построенных, реконструированных и отремонтированных</a:t>
            </a:r>
          </a:p>
          <a:p>
            <a:r>
              <a:rPr lang="ru-RU" sz="2000" dirty="0" smtClean="0"/>
              <a:t>Количество центров культурного развития (ЦКР), построенных, реконструированных и отремонтированных</a:t>
            </a:r>
          </a:p>
          <a:p>
            <a:r>
              <a:rPr lang="ru-RU" sz="2000" dirty="0" smtClean="0"/>
              <a:t>Количество организаций культуры, получивших специализированный автотранспорт</a:t>
            </a:r>
          </a:p>
          <a:p>
            <a:r>
              <a:rPr lang="ru-RU" sz="2000" dirty="0" smtClean="0"/>
              <a:t>Количество любительских творческих коллективов, получивших </a:t>
            </a:r>
            <a:r>
              <a:rPr lang="ru-RU" sz="2000" dirty="0" err="1" smtClean="0"/>
              <a:t>грантовую</a:t>
            </a:r>
            <a:r>
              <a:rPr lang="ru-RU" sz="2000" dirty="0" smtClean="0"/>
              <a:t> поддержку (гранты в рамках Фестивалей любительских творческих коллективов)</a:t>
            </a:r>
          </a:p>
          <a:p>
            <a:r>
              <a:rPr lang="ru-RU" sz="2000" dirty="0" smtClean="0"/>
              <a:t>КДУ, осуществляющим </a:t>
            </a:r>
            <a:r>
              <a:rPr lang="ru-RU" sz="2000" b="1" dirty="0" err="1" smtClean="0"/>
              <a:t>кинопоказ</a:t>
            </a:r>
            <a:r>
              <a:rPr lang="ru-RU" sz="2000" b="1" dirty="0" smtClean="0"/>
              <a:t>: </a:t>
            </a:r>
          </a:p>
          <a:p>
            <a:r>
              <a:rPr lang="ru-RU" sz="2000" dirty="0" smtClean="0"/>
              <a:t>количество зрителей на сеансах отечественных фильмов</a:t>
            </a:r>
          </a:p>
          <a:p>
            <a:r>
              <a:rPr lang="ru-RU" sz="2000" dirty="0" smtClean="0"/>
              <a:t>количество кинозалов, получивших современное оборудование (учитывается количество кинозалов, расположенных в населенных пунктах с численностью населения до 500 человек, получивших современное оборудование за отчетный период)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475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Министерство культуры Республики Карелия Центр национальных культур и народного творчества Республики Карелия </vt:lpstr>
      <vt:lpstr>АИС «Статистическая отчётность отрасли» </vt:lpstr>
      <vt:lpstr>Государственный заказчик – Министерство культуры РФ</vt:lpstr>
      <vt:lpstr>Формы федерального статистического наблюдения по культурно - досуговым учреждениям</vt:lpstr>
      <vt:lpstr>Показатели КДУ для мониторинга национального проекта «Культура» (форма 402) </vt:lpstr>
      <vt:lpstr>«Число посещений культурно-досуговых учреждений на платной основе»  </vt:lpstr>
      <vt:lpstr>«Число посещений на мероприятиях с применением специализированных транспортных средств»  </vt:lpstr>
      <vt:lpstr>«Число участников культурно-досуговых формирований» </vt:lpstr>
      <vt:lpstr>Показатели КДУ для мониторинга национального проекта «Культура» (сводная форма)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культуры Республики Карелия Центр национальных культур и народного творчества Республики Карелия </dc:title>
  <dc:creator>Anna</dc:creator>
  <cp:lastModifiedBy>Tanja</cp:lastModifiedBy>
  <cp:revision>29</cp:revision>
  <dcterms:created xsi:type="dcterms:W3CDTF">2019-04-04T06:38:20Z</dcterms:created>
  <dcterms:modified xsi:type="dcterms:W3CDTF">2019-04-10T08:23:20Z</dcterms:modified>
</cp:coreProperties>
</file>