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8" r:id="rId7"/>
    <p:sldId id="269" r:id="rId8"/>
    <p:sldId id="270" r:id="rId9"/>
    <p:sldId id="265" r:id="rId10"/>
    <p:sldId id="271" r:id="rId11"/>
    <p:sldId id="263" r:id="rId12"/>
    <p:sldId id="264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772400" cy="1470025"/>
          </a:xfrm>
        </p:spPr>
        <p:txBody>
          <a:bodyPr>
            <a:normAutofit/>
          </a:bodyPr>
          <a:lstStyle/>
          <a:p>
            <a:pPr lvl="0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defRPr/>
            </a:pPr>
            <a:r>
              <a:rPr lang="ru-RU" sz="1700" dirty="0" smtClean="0">
                <a:solidFill>
                  <a:srgbClr val="5B9BD5">
                    <a:lumMod val="50000"/>
                  </a:srgbClr>
                </a:solidFill>
                <a:latin typeface="Constantia" panose="02030602050306030303" pitchFamily="18" charset="0"/>
                <a:ea typeface="+mn-ea"/>
                <a:cs typeface="+mn-cs"/>
              </a:rPr>
              <a:t>Министерство культуры Республики Карелия</a:t>
            </a:r>
            <a:br>
              <a:rPr lang="ru-RU" sz="1700" dirty="0" smtClean="0">
                <a:solidFill>
                  <a:srgbClr val="5B9BD5">
                    <a:lumMod val="50000"/>
                  </a:srgbClr>
                </a:solidFill>
                <a:latin typeface="Constantia" panose="02030602050306030303" pitchFamily="18" charset="0"/>
                <a:ea typeface="+mn-ea"/>
                <a:cs typeface="+mn-cs"/>
              </a:rPr>
            </a:br>
            <a:r>
              <a:rPr lang="ru-RU" sz="1700" dirty="0" smtClean="0">
                <a:solidFill>
                  <a:srgbClr val="5B9BD5">
                    <a:lumMod val="50000"/>
                  </a:srgbClr>
                </a:solidFill>
                <a:latin typeface="Constantia" panose="02030602050306030303" pitchFamily="18" charset="0"/>
                <a:ea typeface="+mn-ea"/>
                <a:cs typeface="+mn-cs"/>
              </a:rPr>
              <a:t>Центр национальных культур и народного творчества Республики Карелия</a:t>
            </a:r>
            <a:br>
              <a:rPr lang="ru-RU" sz="1700" dirty="0" smtClean="0">
                <a:solidFill>
                  <a:srgbClr val="5B9BD5">
                    <a:lumMod val="50000"/>
                  </a:srgbClr>
                </a:solidFill>
                <a:latin typeface="Constantia" panose="02030602050306030303" pitchFamily="18" charset="0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Учёт культурно-массовых мероприятий. Электронный журнал учёта работы культурно-досугового учреждения.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03575" y="6237288"/>
            <a:ext cx="3240088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Constantia" pitchFamily="18" charset="0"/>
              </a:rPr>
              <a:t>Петрозаводск,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Constantia" pitchFamily="18" charset="0"/>
              </a:rPr>
              <a:t>2019</a:t>
            </a:r>
            <a:endParaRPr lang="ru-RU" sz="1500" dirty="0">
              <a:solidFill>
                <a:schemeClr val="accent1">
                  <a:lumMod val="50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20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440"/>
                <a:gridCol w="1440160"/>
                <a:gridCol w="2376264"/>
                <a:gridCol w="3538736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Дата проведения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Место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Мероприятие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09.05.19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Мемориал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Пост №1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09.05.2019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От школы до мемориала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Акция «Бессмертный полк»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09.05.2019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Мемориал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Торжественное мероприятие, посвященное 74-годовщине Великой Победы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09.05.2019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Территория возле ДК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«На привале Победной весны»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09.05.2019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Мемориал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Акция «Свеча памяти»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Типичные ошибки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Журнал учёта клубных формирований</a:t>
            </a:r>
            <a:endParaRPr lang="ru-RU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8388092" cy="47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Журнал учета культурно-массовых мероприятий</a:t>
            </a:r>
            <a:endParaRPr lang="ru-RU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8452123" cy="47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СПАСИБО ЗА ВНИМАНИЕ!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Культурно-массовое мероприятие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	это массовое мероприятие, направленное на удовлетворение духовных, эстетических, интеллектуальных и других потребностей населения в сфере культуры и досуга, способствующее приобщению граждан к культурным ценностям, проводимое в специально определенных для этого местах (в помещениях, на территориях, а также в зданиях, сооружениях, на прилегающих к ним территориях, предназначенных (в том числе временно) или подготовленных для проведения такого мероприятия)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Этапы подготовки культурно-массового мероприятия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 smtClean="0"/>
              <a:t> Цели и задачи;</a:t>
            </a:r>
          </a:p>
          <a:p>
            <a:r>
              <a:rPr lang="ru-RU" sz="2400" dirty="0" smtClean="0"/>
              <a:t>Тематика мероприятия;</a:t>
            </a:r>
          </a:p>
          <a:p>
            <a:r>
              <a:rPr lang="ru-RU" sz="2400" dirty="0" smtClean="0"/>
              <a:t> Форма проведения и содержание массового мероприятия;</a:t>
            </a:r>
          </a:p>
          <a:p>
            <a:r>
              <a:rPr lang="ru-RU" sz="2400" dirty="0" smtClean="0"/>
              <a:t>Название;</a:t>
            </a:r>
          </a:p>
          <a:p>
            <a:r>
              <a:rPr lang="ru-RU" sz="2400" dirty="0" smtClean="0"/>
              <a:t>Подготовка программы мероприятия и написание сценария. </a:t>
            </a:r>
          </a:p>
          <a:p>
            <a:r>
              <a:rPr lang="ru-RU" sz="2400" dirty="0" smtClean="0"/>
              <a:t> Разработка и распространение объявлений, афиш, рекламы, билетов, приглашений и т. п.;</a:t>
            </a:r>
          </a:p>
          <a:p>
            <a:r>
              <a:rPr lang="ru-RU" sz="2400" dirty="0" smtClean="0"/>
              <a:t>Подготовка и оформление согласно тематике места проведения мероприятия:</a:t>
            </a:r>
          </a:p>
          <a:p>
            <a:r>
              <a:rPr lang="ru-RU" sz="2400" dirty="0" smtClean="0"/>
              <a:t>- подготовка атрибутов, декораций;</a:t>
            </a:r>
          </a:p>
          <a:p>
            <a:r>
              <a:rPr lang="ru-RU" sz="2400" dirty="0" smtClean="0"/>
              <a:t>- подготовка места расположения участников, зрителей;</a:t>
            </a:r>
          </a:p>
          <a:p>
            <a:r>
              <a:rPr lang="ru-RU" sz="2400" dirty="0" smtClean="0"/>
              <a:t> Подготовка музыкального оформления (музыка, позывные, фанфары);</a:t>
            </a:r>
          </a:p>
          <a:p>
            <a:r>
              <a:rPr lang="ru-RU" sz="2400" dirty="0" smtClean="0"/>
              <a:t>Подготовка </a:t>
            </a:r>
            <a:r>
              <a:rPr lang="ru-RU" sz="2400" dirty="0" err="1" smtClean="0"/>
              <a:t>светово</a:t>
            </a:r>
            <a:r>
              <a:rPr lang="ru-RU" sz="2400" dirty="0" smtClean="0"/>
              <a:t> и технического обеспечения мероприятия (микрофоны, видеопроектор, видеокамеру и т.п.);</a:t>
            </a:r>
          </a:p>
          <a:p>
            <a:r>
              <a:rPr lang="ru-RU" sz="2400" dirty="0" smtClean="0"/>
              <a:t>Проведение репетиций (при необходимости).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Указания по заполнению формы федерального статистического наблюдения (форма 7-НК)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400" dirty="0" smtClean="0"/>
              <a:t>	3. Культурно-массовые мероприятия</a:t>
            </a:r>
          </a:p>
          <a:p>
            <a:pPr>
              <a:buNone/>
            </a:pPr>
            <a:r>
              <a:rPr lang="ru-RU" sz="2400" dirty="0" smtClean="0"/>
              <a:t>	Под культурно-массовыми мероприятиями понимаются </a:t>
            </a:r>
            <a:r>
              <a:rPr lang="ru-RU" sz="2400" u="sng" dirty="0" smtClean="0"/>
              <a:t>культурно-досуговые мероприятия</a:t>
            </a:r>
            <a:r>
              <a:rPr lang="ru-RU" sz="2400" dirty="0" smtClean="0"/>
              <a:t>, а также </a:t>
            </a:r>
            <a:r>
              <a:rPr lang="ru-RU" sz="2400" u="sng" dirty="0" smtClean="0"/>
              <a:t>информационно-просветительские мероприятия.</a:t>
            </a:r>
          </a:p>
          <a:p>
            <a:pPr>
              <a:buNone/>
            </a:pPr>
            <a:r>
              <a:rPr lang="ru-RU" sz="2400" dirty="0" smtClean="0"/>
              <a:t>	Классификация мероприятий </a:t>
            </a:r>
            <a:r>
              <a:rPr lang="ru-RU" sz="2400" b="1" dirty="0" smtClean="0"/>
              <a:t>должна соответствовать номенклатуре</a:t>
            </a:r>
            <a:r>
              <a:rPr lang="ru-RU" sz="2400" dirty="0" smtClean="0"/>
              <a:t> государственных и муниципальных услуг/работ, выполняемых организациями культурно-досугового типа Российской Федерации, которая определена </a:t>
            </a:r>
            <a:r>
              <a:rPr lang="ru-RU" sz="2400" b="1" dirty="0" smtClean="0"/>
              <a:t>распоряжением Минкультуры России от 18.09.2009 № Р-6.</a:t>
            </a:r>
          </a:p>
          <a:p>
            <a:pPr>
              <a:buNone/>
            </a:pPr>
            <a:endParaRPr lang="ru-RU" sz="2400" u="sng" dirty="0" smtClean="0"/>
          </a:p>
          <a:p>
            <a:pPr algn="ctr"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003232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32656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РАСПОРЯЖЕНИЕ МИНИСТЕРСТВА КУЛЬТУРЫ РОССИЙСКОЙ ФЕДЕРАЦИИ от 18 сентября 2009 года N Р-6 </a:t>
            </a:r>
            <a:endParaRPr lang="ru-RU" sz="24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744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Культурно-досуговые мероприятия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Информационно-просветительские мероприятия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134106">
                <a:tc>
                  <a:txBody>
                    <a:bodyPr/>
                    <a:lstStyle/>
                    <a:p>
                      <a:pPr algn="l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вечера (отдыха, чествования, кино-, выпускной танцевальный/дискотека и др.), балы,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праздники, игровые программы, шоу-программы, обряды и ритуалы в соответствии с местными обычаями и традициями, фестивали, концерты, конкурсы, смотры, викторины, выставки, ярмарки, лотереи, корпоративные мероприятия, карнавалы, шествия, аукционы, народные гуляния, спортивно-оздоровительные мероприятия, театрализованные представления, благотворительные акции, спектакли, демонстрация кинофильмов, видеопрограмм, протокольные мероприятия (торжественные приемы и др.)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литературно-музыкальные, видео- гостиные, встречи с деятелями культуры, науки, литературы, форумы, конференции, симпозиумы, съезды, круглые столы, семинары, мастер-классы, экспедиции, лекционные мероприятия, презентации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Учёт культурно-массовых мероприятий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Данные о культурно-массовых мероприятиях приводятся на основании </a:t>
            </a:r>
            <a:r>
              <a:rPr lang="ru-RU" sz="2000" b="1" dirty="0" smtClean="0"/>
              <a:t>содержания первичных учетных документов</a:t>
            </a:r>
            <a:r>
              <a:rPr lang="ru-RU" sz="2000" dirty="0" smtClean="0"/>
              <a:t> (журналов, отчетов).</a:t>
            </a:r>
          </a:p>
          <a:p>
            <a:r>
              <a:rPr lang="ru-RU" sz="2000" dirty="0" smtClean="0"/>
              <a:t>Число посещений культурно-массовых мероприятий учитывается </a:t>
            </a:r>
            <a:r>
              <a:rPr lang="ru-RU" sz="2000" b="1" dirty="0" smtClean="0"/>
              <a:t>по входным билетам или приглашениям</a:t>
            </a:r>
            <a:r>
              <a:rPr lang="ru-RU" sz="2000" dirty="0" smtClean="0"/>
              <a:t> (платным или бесплатным, также по листкам списка участников). </a:t>
            </a:r>
          </a:p>
          <a:p>
            <a:r>
              <a:rPr lang="ru-RU" sz="2000" dirty="0" smtClean="0"/>
              <a:t>Число посещений </a:t>
            </a:r>
            <a:r>
              <a:rPr lang="ru-RU" sz="2000" b="1" dirty="0" smtClean="0"/>
              <a:t>платных мероприятий</a:t>
            </a:r>
            <a:r>
              <a:rPr lang="ru-RU" sz="2000" dirty="0" smtClean="0"/>
              <a:t> должно совпадать с количеством </a:t>
            </a:r>
            <a:r>
              <a:rPr lang="ru-RU" sz="2000" b="1" dirty="0" smtClean="0"/>
              <a:t>проданных билетов или приглашений.</a:t>
            </a:r>
            <a:endParaRPr lang="ru-RU" sz="2000" dirty="0" smtClean="0"/>
          </a:p>
          <a:p>
            <a:r>
              <a:rPr lang="ru-RU" sz="2000" dirty="0" smtClean="0"/>
              <a:t>Данные о культурно-массовых мероприятиях </a:t>
            </a:r>
            <a:r>
              <a:rPr lang="ru-RU" sz="2000" b="1" dirty="0" smtClean="0"/>
              <a:t>НЕ должны учитывать публичную демонстрацию </a:t>
            </a:r>
            <a:r>
              <a:rPr lang="ru-RU" sz="2000" b="1" dirty="0" err="1" smtClean="0"/>
              <a:t>киновидеофильмов</a:t>
            </a:r>
            <a:r>
              <a:rPr lang="ru-RU" sz="2000" dirty="0" smtClean="0"/>
              <a:t>, сведения о билетах на которые передаются в единую федеральную автоматизированную информационную систему сведений о показе фильмов </a:t>
            </a:r>
            <a:r>
              <a:rPr lang="ru-RU" sz="2000" b="1" dirty="0" smtClean="0"/>
              <a:t>в кинозалах.</a:t>
            </a:r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>При подсчете посещений культурно-массовых мероприятий, проводимых за счет бюджетов всех уровней или пожертвований </a:t>
            </a:r>
            <a:r>
              <a:rPr lang="ru-RU" sz="2200" b="1" dirty="0" smtClean="0"/>
              <a:t>без взимания платы</a:t>
            </a:r>
            <a:r>
              <a:rPr lang="ru-RU" sz="2200" dirty="0" smtClean="0"/>
              <a:t> могут быть использованы следующие методики: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70000" lnSpcReduction="20000"/>
          </a:bodyPr>
          <a:lstStyle/>
          <a:p>
            <a:r>
              <a:rPr lang="ru-RU" sz="2300" b="1" dirty="0" smtClean="0"/>
              <a:t>для стационарных мероприятий в зале</a:t>
            </a:r>
            <a:r>
              <a:rPr lang="ru-RU" sz="2300" dirty="0" smtClean="0"/>
              <a:t>: </a:t>
            </a:r>
          </a:p>
          <a:p>
            <a:pPr>
              <a:buFont typeface="Wingdings" pitchFamily="2" charset="2"/>
              <a:buChar char="Ø"/>
            </a:pPr>
            <a:r>
              <a:rPr lang="ru-RU" sz="2300" dirty="0" smtClean="0"/>
              <a:t>прямой подсчет занятых посадочных мест; выдача билетов с нулевой стоимостью; </a:t>
            </a:r>
          </a:p>
          <a:p>
            <a:pPr>
              <a:buFont typeface="Wingdings" pitchFamily="2" charset="2"/>
              <a:buChar char="Ø"/>
            </a:pPr>
            <a:r>
              <a:rPr lang="ru-RU" sz="2300" dirty="0" smtClean="0"/>
              <a:t>на основе договора с организацией, заказавшей мероприятие, в котором отражено необходимое количество участников.</a:t>
            </a:r>
          </a:p>
          <a:p>
            <a:pPr marL="357188" indent="-357188"/>
            <a:r>
              <a:rPr lang="ru-RU" sz="2300" b="1" dirty="0" smtClean="0"/>
              <a:t>для статичных мероприятий на уличной площадке</a:t>
            </a:r>
            <a:r>
              <a:rPr lang="ru-RU" sz="2300" dirty="0" smtClean="0"/>
              <a:t>:</a:t>
            </a:r>
          </a:p>
          <a:p>
            <a:pPr marL="3579813" indent="-77788"/>
            <a:r>
              <a:rPr lang="ru-RU" sz="2300" dirty="0" smtClean="0"/>
              <a:t> использование отчётов органов внутренних дел, привлекаемых для  обеспечения безопасности при проведении массовых мероприятий;</a:t>
            </a:r>
          </a:p>
          <a:p>
            <a:pPr marL="3579813" indent="-77788"/>
            <a:r>
              <a:rPr lang="ru-RU" sz="2300" dirty="0" smtClean="0"/>
              <a:t> электронный подсчет при установленных средствах контроля доступа в виде пропускных ворот;</a:t>
            </a:r>
          </a:p>
          <a:p>
            <a:pPr marL="3579813" indent="-77788"/>
            <a:r>
              <a:rPr lang="ru-RU" sz="2300" dirty="0" smtClean="0"/>
              <a:t> использование результатов фото и видео фиксации; </a:t>
            </a:r>
          </a:p>
          <a:p>
            <a:pPr marL="3579813" indent="-77788"/>
            <a:r>
              <a:rPr lang="ru-RU" sz="2300" dirty="0" smtClean="0"/>
              <a:t>подсчет по формуле </a:t>
            </a:r>
            <a:r>
              <a:rPr lang="ru-RU" sz="2300" dirty="0" err="1" smtClean="0"/>
              <a:t>Джейкобса</a:t>
            </a:r>
            <a:r>
              <a:rPr lang="ru-RU" sz="2300" dirty="0" smtClean="0"/>
              <a:t>: 1 человек на квадратный метр (люди стоят на расстоянии вытянутой руки), 2,4 человека на «квадрат» (плотная толпа, но между людьми все же можно пройти) и 4,3 человека на квадратный метр (люди стоят плечом к плечу), соответственно.</a:t>
            </a:r>
          </a:p>
          <a:p>
            <a:endParaRPr lang="ru-RU" sz="2000" dirty="0"/>
          </a:p>
        </p:txBody>
      </p:sp>
      <p:pic>
        <p:nvPicPr>
          <p:cNvPr id="1026" name="Picture 2" descr="C:\Users\Tanja\Desktop\crowdcount_-_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924944"/>
            <a:ext cx="3624778" cy="23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ru-RU" sz="2000" dirty="0" smtClean="0"/>
              <a:t> </a:t>
            </a:r>
            <a:r>
              <a:rPr lang="ru-RU" sz="2000" b="1" dirty="0" smtClean="0"/>
              <a:t>для динамичных мероприятий </a:t>
            </a:r>
            <a:r>
              <a:rPr lang="ru-RU" sz="2000" dirty="0" smtClean="0"/>
              <a:t>(митинги, шествия, карнавалы, демонстрации): </a:t>
            </a:r>
          </a:p>
          <a:p>
            <a:pPr marL="263525" indent="-263525">
              <a:buFont typeface="Wingdings" pitchFamily="2" charset="2"/>
              <a:buChar char="Ø"/>
            </a:pPr>
            <a:r>
              <a:rPr lang="ru-RU" sz="2000" dirty="0" smtClean="0"/>
              <a:t>количество человек, проходящих через наблюдателя за единицу времени умноженное на время шествия. </a:t>
            </a:r>
          </a:p>
          <a:p>
            <a:pPr marL="2324100" indent="0">
              <a:buNone/>
            </a:pPr>
            <a:r>
              <a:rPr lang="ru-RU" sz="2000" dirty="0" smtClean="0"/>
              <a:t>	</a:t>
            </a:r>
            <a:r>
              <a:rPr lang="ru-RU" sz="2000" i="1" dirty="0" smtClean="0"/>
              <a:t>Например</a:t>
            </a:r>
            <a:r>
              <a:rPr lang="ru-RU" sz="2000" dirty="0" smtClean="0"/>
              <a:t>:</a:t>
            </a:r>
          </a:p>
          <a:p>
            <a:pPr marL="2324100" indent="0">
              <a:buNone/>
            </a:pPr>
            <a:r>
              <a:rPr lang="ru-RU" sz="2000" dirty="0" smtClean="0"/>
              <a:t>	Наблюдатель стоит у края тротуара и подсчитывает, что за минуту мимо него прошло 20 человек, а все шествие мимо него длилось 20 минут. Получается, что через наблюдателя прошло 400 человек. Лучше взять временной интервал побольше – скажем, 5 минут, а для точности наблюдений полезно поставить второго наблюдателя чуть поодаль и брать среднее их результатов, ведь в ходе шествия кто-то примыкает к толпе, а кто-то, наоборот, расходится.</a:t>
            </a:r>
          </a:p>
          <a:p>
            <a:pPr marL="2324100" indent="0">
              <a:buNone/>
            </a:pPr>
            <a:r>
              <a:rPr lang="ru-RU" sz="2000" dirty="0" smtClean="0"/>
              <a:t>	При этом наблюдать лучше не сбоку, а с какой-нибудь возвышенной точки: если смотреть просто "в борт" колонне, то кажется, что там уйма людей, а ведь между демонстрантами могут быть большие промежутки, которые заметны только сверху.</a:t>
            </a:r>
          </a:p>
          <a:p>
            <a:pPr marL="263525" indent="-263525">
              <a:buFont typeface="Wingdings" pitchFamily="2" charset="2"/>
              <a:buChar char="Ø"/>
            </a:pPr>
            <a:endParaRPr lang="ru-RU" sz="2000" dirty="0" smtClean="0"/>
          </a:p>
        </p:txBody>
      </p:sp>
      <p:pic>
        <p:nvPicPr>
          <p:cNvPr id="8" name="Picture 2" descr="C:\Users\Tanja\Desktop\crowdcount_-_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628800"/>
            <a:ext cx="1812485" cy="468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Типичные ошибки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Субботник (уборка территории общего пользования)</a:t>
            </a:r>
          </a:p>
          <a:p>
            <a:r>
              <a:rPr lang="ru-RU" sz="2000" dirty="0" smtClean="0"/>
              <a:t>Бессмертный полк (шествие Бессмертного полка, митинг, концерт)</a:t>
            </a:r>
          </a:p>
          <a:p>
            <a:r>
              <a:rPr lang="ru-RU" sz="2000" dirty="0" smtClean="0"/>
              <a:t>Возложение гирлянды на мемориал</a:t>
            </a:r>
          </a:p>
          <a:p>
            <a:r>
              <a:rPr lang="ru-RU" sz="2000" dirty="0" smtClean="0"/>
              <a:t>«Жди меня» (музыкально – поэтическая программа, гастроли Музыкального театра РК)</a:t>
            </a:r>
          </a:p>
          <a:p>
            <a:r>
              <a:rPr lang="ru-RU" sz="2000" dirty="0" smtClean="0"/>
              <a:t>Уточнение списков ВОВ, тружеников тыла, малолетних узников</a:t>
            </a:r>
          </a:p>
          <a:p>
            <a:r>
              <a:rPr lang="ru-RU" sz="2000" dirty="0" err="1" smtClean="0"/>
              <a:t>Флешмоб</a:t>
            </a:r>
            <a:r>
              <a:rPr lang="ru-RU" sz="2000" dirty="0" smtClean="0"/>
              <a:t> «Зажги свечу памяти»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2000" i="1" dirty="0" err="1" smtClean="0">
                <a:solidFill>
                  <a:schemeClr val="accent1">
                    <a:lumMod val="75000"/>
                  </a:schemeClr>
                </a:solidFill>
              </a:rPr>
              <a:t>флешмоб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 рассчитан на случайных зрителей, основные принципы </a:t>
            </a:r>
            <a:r>
              <a:rPr lang="ru-RU" sz="2000" i="1" dirty="0" err="1" smtClean="0">
                <a:solidFill>
                  <a:schemeClr val="accent1">
                    <a:lumMod val="75000"/>
                  </a:schemeClr>
                </a:solidFill>
              </a:rPr>
              <a:t>флешмоба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: спонтанность в широком смысле, отсутствие централизованного руководства, отсутствие каких-либо финансовых или рекламных целей…)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dirty="0" smtClean="0"/>
              <a:t>Торжественный реквием у Братской могилы (возложение венка на Братскую могилу, выступления местных жителей (стихи, песни и др.)) /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Реквием - заупокойная месса. Композиторский реквием — высокий жанр концертной духовной музыки, род траурной оратории.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dirty="0" smtClean="0"/>
              <a:t>Радиогазета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(одна из форм устной пропаганды; передача по местной радиосети материалов о каком-либо событии….)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739</Words>
  <Application>Microsoft Office PowerPoint</Application>
  <PresentationFormat>Экран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Министерство культуры Республики Карелия Центр национальных культур и народного творчества Республики Карелия </vt:lpstr>
      <vt:lpstr>Культурно-массовое мероприятие </vt:lpstr>
      <vt:lpstr>Этапы подготовки культурно-массового мероприятия</vt:lpstr>
      <vt:lpstr>Указания по заполнению формы федерального статистического наблюдения (форма 7-НК)</vt:lpstr>
      <vt:lpstr>  </vt:lpstr>
      <vt:lpstr>Учёт культурно-массовых мероприятий</vt:lpstr>
      <vt:lpstr>При подсчете посещений культурно-массовых мероприятий, проводимых за счет бюджетов всех уровней или пожертвований без взимания платы могут быть использованы следующие методики: </vt:lpstr>
      <vt:lpstr>Слайд 8</vt:lpstr>
      <vt:lpstr>Типичные ошибки</vt:lpstr>
      <vt:lpstr>Типичные ошибки</vt:lpstr>
      <vt:lpstr>Журнал учёта клубных формирований</vt:lpstr>
      <vt:lpstr>Журнал учета культурно-массовых мероприятий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культуры Республики Карелия Центр национальных культур и народного творчества Республики Карелия </dc:title>
  <dc:creator>Anna</dc:creator>
  <cp:lastModifiedBy>Tanja</cp:lastModifiedBy>
  <cp:revision>40</cp:revision>
  <dcterms:created xsi:type="dcterms:W3CDTF">2019-04-10T08:23:59Z</dcterms:created>
  <dcterms:modified xsi:type="dcterms:W3CDTF">2019-04-15T14:04:40Z</dcterms:modified>
</cp:coreProperties>
</file>