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8" r:id="rId4"/>
    <p:sldId id="261" r:id="rId5"/>
    <p:sldId id="259" r:id="rId6"/>
    <p:sldId id="262" r:id="rId7"/>
    <p:sldId id="263" r:id="rId8"/>
    <p:sldId id="264" r:id="rId9"/>
    <p:sldId id="265" r:id="rId10"/>
    <p:sldId id="268" r:id="rId11"/>
    <p:sldId id="267"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3F3F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397" autoAdjust="0"/>
    <p:restoredTop sz="94660"/>
  </p:normalViewPr>
  <p:slideViewPr>
    <p:cSldViewPr>
      <p:cViewPr varScale="1">
        <p:scale>
          <a:sx n="114" d="100"/>
          <a:sy n="114" d="100"/>
        </p:scale>
        <p:origin x="-978"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a:prstGeom prst="rect">
            <a:avLst/>
          </a:prstGeo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a:lstStyle/>
          <a:p>
            <a:fld id="{E91644BC-DBCF-4983-88FF-47F0ADF65E51}" type="datetimeFigureOut">
              <a:rPr lang="ru-RU" smtClean="0"/>
              <a:pPr/>
              <a:t>21.01.2021</a:t>
            </a:fld>
            <a:endParaRPr lang="ru-RU"/>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p>
            <a:endParaRPr lang="ru-RU"/>
          </a:p>
        </p:txBody>
      </p:sp>
      <p:sp>
        <p:nvSpPr>
          <p:cNvPr id="6" name="Номер слайда 5"/>
          <p:cNvSpPr>
            <a:spLocks noGrp="1"/>
          </p:cNvSpPr>
          <p:nvPr>
            <p:ph type="sldNum" sz="quarter" idx="12"/>
          </p:nvPr>
        </p:nvSpPr>
        <p:spPr>
          <a:xfrm>
            <a:off x="6553200" y="6356350"/>
            <a:ext cx="2133600" cy="365125"/>
          </a:xfrm>
          <a:prstGeom prst="rect">
            <a:avLst/>
          </a:prstGeom>
        </p:spPr>
        <p:txBody>
          <a:bodyPr/>
          <a:lstStyle/>
          <a:p>
            <a:fld id="{F238200F-F64E-49A6-957A-9D5ED7E7C008}" type="slidenum">
              <a:rPr lang="ru-RU" smtClean="0"/>
              <a:pPr/>
              <a:t>‹#›</a:t>
            </a:fld>
            <a:endParaRPr lang="ru-RU"/>
          </a:p>
        </p:txBody>
      </p:sp>
      <p:pic>
        <p:nvPicPr>
          <p:cNvPr id="7" name="Picture 14" descr="&amp;Bcy;&amp;lcy;&amp;ocy;&amp;gcy;.&amp;rcy;&amp;ucy; - gregorianisch"/>
          <p:cNvPicPr>
            <a:picLocks noChangeAspect="1" noChangeArrowheads="1"/>
          </p:cNvPicPr>
          <p:nvPr userDrawn="1"/>
        </p:nvPicPr>
        <p:blipFill>
          <a:blip r:embed="rId2" cstate="print"/>
          <a:srcRect/>
          <a:stretch>
            <a:fillRect/>
          </a:stretch>
        </p:blipFill>
        <p:spPr bwMode="auto">
          <a:xfrm>
            <a:off x="0" y="3500414"/>
            <a:ext cx="3357586" cy="3357586"/>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1600200"/>
            <a:ext cx="8229600" cy="4525963"/>
          </a:xfrm>
          <a:prstGeom prst="rect">
            <a:avLst/>
          </a:prstGeo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a:lstStyle/>
          <a:p>
            <a:fld id="{E91644BC-DBCF-4983-88FF-47F0ADF65E51}" type="datetimeFigureOut">
              <a:rPr lang="ru-RU" smtClean="0"/>
              <a:pPr/>
              <a:t>21.01.2021</a:t>
            </a:fld>
            <a:endParaRPr lang="ru-RU"/>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p>
            <a:endParaRPr lang="ru-RU"/>
          </a:p>
        </p:txBody>
      </p:sp>
      <p:sp>
        <p:nvSpPr>
          <p:cNvPr id="6" name="Номер слайда 5"/>
          <p:cNvSpPr>
            <a:spLocks noGrp="1"/>
          </p:cNvSpPr>
          <p:nvPr>
            <p:ph type="sldNum" sz="quarter" idx="12"/>
          </p:nvPr>
        </p:nvSpPr>
        <p:spPr>
          <a:xfrm>
            <a:off x="6553200" y="6356350"/>
            <a:ext cx="2133600" cy="365125"/>
          </a:xfrm>
          <a:prstGeom prst="rect">
            <a:avLst/>
          </a:prstGeom>
        </p:spPr>
        <p:txBody>
          <a:bodyPr/>
          <a:lstStyle/>
          <a:p>
            <a:fld id="{F238200F-F64E-49A6-957A-9D5ED7E7C00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a:prstGeom prst="rect">
            <a:avLst/>
          </a:prstGeo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a:prstGeom prst="rect">
            <a:avLst/>
          </a:prstGeo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a:lstStyle/>
          <a:p>
            <a:fld id="{E91644BC-DBCF-4983-88FF-47F0ADF65E51}" type="datetimeFigureOut">
              <a:rPr lang="ru-RU" smtClean="0"/>
              <a:pPr/>
              <a:t>21.01.2021</a:t>
            </a:fld>
            <a:endParaRPr lang="ru-RU"/>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p>
            <a:endParaRPr lang="ru-RU"/>
          </a:p>
        </p:txBody>
      </p:sp>
      <p:sp>
        <p:nvSpPr>
          <p:cNvPr id="6" name="Номер слайда 5"/>
          <p:cNvSpPr>
            <a:spLocks noGrp="1"/>
          </p:cNvSpPr>
          <p:nvPr>
            <p:ph type="sldNum" sz="quarter" idx="12"/>
          </p:nvPr>
        </p:nvSpPr>
        <p:spPr>
          <a:xfrm>
            <a:off x="6553200" y="6356350"/>
            <a:ext cx="2133600" cy="365125"/>
          </a:xfrm>
          <a:prstGeom prst="rect">
            <a:avLst/>
          </a:prstGeom>
        </p:spPr>
        <p:txBody>
          <a:bodyPr/>
          <a:lstStyle/>
          <a:p>
            <a:fld id="{F238200F-F64E-49A6-957A-9D5ED7E7C00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p>
            <a:r>
              <a:rPr lang="ru-RU" smtClean="0"/>
              <a:t>Образец заголовка</a:t>
            </a:r>
            <a:endParaRPr lang="ru-RU"/>
          </a:p>
        </p:txBody>
      </p:sp>
      <p:sp>
        <p:nvSpPr>
          <p:cNvPr id="3" name="Содержимое 2"/>
          <p:cNvSpPr>
            <a:spLocks noGrp="1"/>
          </p:cNvSpPr>
          <p:nvPr>
            <p:ph idx="1"/>
          </p:nvPr>
        </p:nvSpPr>
        <p:spPr>
          <a:xfrm>
            <a:off x="457200" y="1600200"/>
            <a:ext cx="8229600" cy="4525963"/>
          </a:xfrm>
          <a:prstGeom prst="rect">
            <a:avLst/>
          </a:prstGeo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a:lstStyle/>
          <a:p>
            <a:fld id="{E91644BC-DBCF-4983-88FF-47F0ADF65E51}" type="datetimeFigureOut">
              <a:rPr lang="ru-RU" smtClean="0"/>
              <a:pPr/>
              <a:t>21.01.2021</a:t>
            </a:fld>
            <a:endParaRPr lang="ru-RU"/>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p>
            <a:endParaRPr lang="ru-RU"/>
          </a:p>
        </p:txBody>
      </p:sp>
      <p:sp>
        <p:nvSpPr>
          <p:cNvPr id="6" name="Номер слайда 5"/>
          <p:cNvSpPr>
            <a:spLocks noGrp="1"/>
          </p:cNvSpPr>
          <p:nvPr>
            <p:ph type="sldNum" sz="quarter" idx="12"/>
          </p:nvPr>
        </p:nvSpPr>
        <p:spPr>
          <a:xfrm>
            <a:off x="6553200" y="6356350"/>
            <a:ext cx="2133600" cy="365125"/>
          </a:xfrm>
          <a:prstGeom prst="rect">
            <a:avLst/>
          </a:prstGeom>
        </p:spPr>
        <p:txBody>
          <a:bodyPr/>
          <a:lstStyle/>
          <a:p>
            <a:fld id="{F238200F-F64E-49A6-957A-9D5ED7E7C00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a:xfrm>
            <a:off x="457200" y="6356350"/>
            <a:ext cx="2133600" cy="365125"/>
          </a:xfrm>
          <a:prstGeom prst="rect">
            <a:avLst/>
          </a:prstGeom>
        </p:spPr>
        <p:txBody>
          <a:bodyPr/>
          <a:lstStyle/>
          <a:p>
            <a:fld id="{E91644BC-DBCF-4983-88FF-47F0ADF65E51}" type="datetimeFigureOut">
              <a:rPr lang="ru-RU" smtClean="0"/>
              <a:pPr/>
              <a:t>21.01.2021</a:t>
            </a:fld>
            <a:endParaRPr lang="ru-RU"/>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p>
            <a:endParaRPr lang="ru-RU"/>
          </a:p>
        </p:txBody>
      </p:sp>
      <p:sp>
        <p:nvSpPr>
          <p:cNvPr id="6" name="Номер слайда 5"/>
          <p:cNvSpPr>
            <a:spLocks noGrp="1"/>
          </p:cNvSpPr>
          <p:nvPr>
            <p:ph type="sldNum" sz="quarter" idx="12"/>
          </p:nvPr>
        </p:nvSpPr>
        <p:spPr>
          <a:xfrm>
            <a:off x="6553200" y="6356350"/>
            <a:ext cx="2133600" cy="365125"/>
          </a:xfrm>
          <a:prstGeom prst="rect">
            <a:avLst/>
          </a:prstGeom>
        </p:spPr>
        <p:txBody>
          <a:bodyPr/>
          <a:lstStyle/>
          <a:p>
            <a:fld id="{F238200F-F64E-49A6-957A-9D5ED7E7C00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356350"/>
            <a:ext cx="2133600" cy="365125"/>
          </a:xfrm>
          <a:prstGeom prst="rect">
            <a:avLst/>
          </a:prstGeom>
        </p:spPr>
        <p:txBody>
          <a:bodyPr/>
          <a:lstStyle/>
          <a:p>
            <a:fld id="{E91644BC-DBCF-4983-88FF-47F0ADF65E51}" type="datetimeFigureOut">
              <a:rPr lang="ru-RU" smtClean="0"/>
              <a:pPr/>
              <a:t>21.01.2021</a:t>
            </a:fld>
            <a:endParaRPr lang="ru-RU"/>
          </a:p>
        </p:txBody>
      </p:sp>
      <p:sp>
        <p:nvSpPr>
          <p:cNvPr id="6" name="Нижний колонтитул 5"/>
          <p:cNvSpPr>
            <a:spLocks noGrp="1"/>
          </p:cNvSpPr>
          <p:nvPr>
            <p:ph type="ftr" sz="quarter" idx="11"/>
          </p:nvPr>
        </p:nvSpPr>
        <p:spPr>
          <a:xfrm>
            <a:off x="3124200" y="6356350"/>
            <a:ext cx="2895600" cy="365125"/>
          </a:xfrm>
          <a:prstGeom prst="rect">
            <a:avLst/>
          </a:prstGeom>
        </p:spPr>
        <p:txBody>
          <a:bodyPr/>
          <a:lstStyle/>
          <a:p>
            <a:endParaRPr lang="ru-RU"/>
          </a:p>
        </p:txBody>
      </p:sp>
      <p:sp>
        <p:nvSpPr>
          <p:cNvPr id="7" name="Номер слайда 6"/>
          <p:cNvSpPr>
            <a:spLocks noGrp="1"/>
          </p:cNvSpPr>
          <p:nvPr>
            <p:ph type="sldNum" sz="quarter" idx="12"/>
          </p:nvPr>
        </p:nvSpPr>
        <p:spPr>
          <a:xfrm>
            <a:off x="6553200" y="6356350"/>
            <a:ext cx="2133600" cy="365125"/>
          </a:xfrm>
          <a:prstGeom prst="rect">
            <a:avLst/>
          </a:prstGeom>
        </p:spPr>
        <p:txBody>
          <a:bodyPr/>
          <a:lstStyle/>
          <a:p>
            <a:fld id="{F238200F-F64E-49A6-957A-9D5ED7E7C00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a:xfrm>
            <a:off x="457200" y="6356350"/>
            <a:ext cx="2133600" cy="365125"/>
          </a:xfrm>
          <a:prstGeom prst="rect">
            <a:avLst/>
          </a:prstGeom>
        </p:spPr>
        <p:txBody>
          <a:bodyPr/>
          <a:lstStyle/>
          <a:p>
            <a:fld id="{E91644BC-DBCF-4983-88FF-47F0ADF65E51}" type="datetimeFigureOut">
              <a:rPr lang="ru-RU" smtClean="0"/>
              <a:pPr/>
              <a:t>21.01.2021</a:t>
            </a:fld>
            <a:endParaRPr lang="ru-RU"/>
          </a:p>
        </p:txBody>
      </p:sp>
      <p:sp>
        <p:nvSpPr>
          <p:cNvPr id="8" name="Нижний колонтитул 7"/>
          <p:cNvSpPr>
            <a:spLocks noGrp="1"/>
          </p:cNvSpPr>
          <p:nvPr>
            <p:ph type="ftr" sz="quarter" idx="11"/>
          </p:nvPr>
        </p:nvSpPr>
        <p:spPr>
          <a:xfrm>
            <a:off x="3124200" y="6356350"/>
            <a:ext cx="2895600" cy="365125"/>
          </a:xfrm>
          <a:prstGeom prst="rect">
            <a:avLst/>
          </a:prstGeom>
        </p:spPr>
        <p:txBody>
          <a:bodyPr/>
          <a:lstStyle/>
          <a:p>
            <a:endParaRPr lang="ru-RU"/>
          </a:p>
        </p:txBody>
      </p:sp>
      <p:sp>
        <p:nvSpPr>
          <p:cNvPr id="9" name="Номер слайда 8"/>
          <p:cNvSpPr>
            <a:spLocks noGrp="1"/>
          </p:cNvSpPr>
          <p:nvPr>
            <p:ph type="sldNum" sz="quarter" idx="12"/>
          </p:nvPr>
        </p:nvSpPr>
        <p:spPr>
          <a:xfrm>
            <a:off x="6553200" y="6356350"/>
            <a:ext cx="2133600" cy="365125"/>
          </a:xfrm>
          <a:prstGeom prst="rect">
            <a:avLst/>
          </a:prstGeom>
        </p:spPr>
        <p:txBody>
          <a:bodyPr/>
          <a:lstStyle/>
          <a:p>
            <a:fld id="{F238200F-F64E-49A6-957A-9D5ED7E7C00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p>
            <a:r>
              <a:rPr lang="ru-RU" smtClean="0"/>
              <a:t>Образец заголовка</a:t>
            </a:r>
            <a:endParaRPr lang="ru-RU"/>
          </a:p>
        </p:txBody>
      </p:sp>
      <p:sp>
        <p:nvSpPr>
          <p:cNvPr id="3" name="Дата 2"/>
          <p:cNvSpPr>
            <a:spLocks noGrp="1"/>
          </p:cNvSpPr>
          <p:nvPr>
            <p:ph type="dt" sz="half" idx="10"/>
          </p:nvPr>
        </p:nvSpPr>
        <p:spPr>
          <a:xfrm>
            <a:off x="457200" y="6356350"/>
            <a:ext cx="2133600" cy="365125"/>
          </a:xfrm>
          <a:prstGeom prst="rect">
            <a:avLst/>
          </a:prstGeom>
        </p:spPr>
        <p:txBody>
          <a:bodyPr/>
          <a:lstStyle/>
          <a:p>
            <a:fld id="{E91644BC-DBCF-4983-88FF-47F0ADF65E51}" type="datetimeFigureOut">
              <a:rPr lang="ru-RU" smtClean="0"/>
              <a:pPr/>
              <a:t>21.01.2021</a:t>
            </a:fld>
            <a:endParaRPr lang="ru-RU"/>
          </a:p>
        </p:txBody>
      </p:sp>
      <p:sp>
        <p:nvSpPr>
          <p:cNvPr id="4" name="Нижний колонтитул 3"/>
          <p:cNvSpPr>
            <a:spLocks noGrp="1"/>
          </p:cNvSpPr>
          <p:nvPr>
            <p:ph type="ftr" sz="quarter" idx="11"/>
          </p:nvPr>
        </p:nvSpPr>
        <p:spPr>
          <a:xfrm>
            <a:off x="3124200" y="6356350"/>
            <a:ext cx="2895600" cy="365125"/>
          </a:xfrm>
          <a:prstGeom prst="rect">
            <a:avLst/>
          </a:prstGeom>
        </p:spPr>
        <p:txBody>
          <a:bodyPr/>
          <a:lstStyle/>
          <a:p>
            <a:endParaRPr lang="ru-RU"/>
          </a:p>
        </p:txBody>
      </p:sp>
      <p:sp>
        <p:nvSpPr>
          <p:cNvPr id="5" name="Номер слайда 4"/>
          <p:cNvSpPr>
            <a:spLocks noGrp="1"/>
          </p:cNvSpPr>
          <p:nvPr>
            <p:ph type="sldNum" sz="quarter" idx="12"/>
          </p:nvPr>
        </p:nvSpPr>
        <p:spPr>
          <a:xfrm>
            <a:off x="6553200" y="6356350"/>
            <a:ext cx="2133600" cy="365125"/>
          </a:xfrm>
          <a:prstGeom prst="rect">
            <a:avLst/>
          </a:prstGeom>
        </p:spPr>
        <p:txBody>
          <a:bodyPr/>
          <a:lstStyle/>
          <a:p>
            <a:fld id="{F238200F-F64E-49A6-957A-9D5ED7E7C00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457200" y="6356350"/>
            <a:ext cx="2133600" cy="365125"/>
          </a:xfrm>
          <a:prstGeom prst="rect">
            <a:avLst/>
          </a:prstGeom>
        </p:spPr>
        <p:txBody>
          <a:bodyPr/>
          <a:lstStyle/>
          <a:p>
            <a:fld id="{E91644BC-DBCF-4983-88FF-47F0ADF65E51}" type="datetimeFigureOut">
              <a:rPr lang="ru-RU" smtClean="0"/>
              <a:pPr/>
              <a:t>21.01.2021</a:t>
            </a:fld>
            <a:endParaRPr lang="ru-RU"/>
          </a:p>
        </p:txBody>
      </p:sp>
      <p:sp>
        <p:nvSpPr>
          <p:cNvPr id="3" name="Нижний колонтитул 2"/>
          <p:cNvSpPr>
            <a:spLocks noGrp="1"/>
          </p:cNvSpPr>
          <p:nvPr>
            <p:ph type="ftr" sz="quarter" idx="11"/>
          </p:nvPr>
        </p:nvSpPr>
        <p:spPr>
          <a:xfrm>
            <a:off x="3124200" y="6356350"/>
            <a:ext cx="2895600" cy="365125"/>
          </a:xfrm>
          <a:prstGeom prst="rect">
            <a:avLst/>
          </a:prstGeom>
        </p:spPr>
        <p:txBody>
          <a:bodyPr/>
          <a:lstStyle/>
          <a:p>
            <a:endParaRPr lang="ru-RU"/>
          </a:p>
        </p:txBody>
      </p:sp>
      <p:sp>
        <p:nvSpPr>
          <p:cNvPr id="4" name="Номер слайда 3"/>
          <p:cNvSpPr>
            <a:spLocks noGrp="1"/>
          </p:cNvSpPr>
          <p:nvPr>
            <p:ph type="sldNum" sz="quarter" idx="12"/>
          </p:nvPr>
        </p:nvSpPr>
        <p:spPr>
          <a:xfrm>
            <a:off x="6553200" y="6356350"/>
            <a:ext cx="2133600" cy="365125"/>
          </a:xfrm>
          <a:prstGeom prst="rect">
            <a:avLst/>
          </a:prstGeom>
        </p:spPr>
        <p:txBody>
          <a:bodyPr/>
          <a:lstStyle/>
          <a:p>
            <a:fld id="{F238200F-F64E-49A6-957A-9D5ED7E7C00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a:prstGeom prst="rect">
            <a:avLst/>
          </a:prstGeo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a:xfrm>
            <a:off x="457200" y="6356350"/>
            <a:ext cx="2133600" cy="365125"/>
          </a:xfrm>
          <a:prstGeom prst="rect">
            <a:avLst/>
          </a:prstGeom>
        </p:spPr>
        <p:txBody>
          <a:bodyPr/>
          <a:lstStyle/>
          <a:p>
            <a:fld id="{E91644BC-DBCF-4983-88FF-47F0ADF65E51}" type="datetimeFigureOut">
              <a:rPr lang="ru-RU" smtClean="0"/>
              <a:pPr/>
              <a:t>21.01.2021</a:t>
            </a:fld>
            <a:endParaRPr lang="ru-RU"/>
          </a:p>
        </p:txBody>
      </p:sp>
      <p:sp>
        <p:nvSpPr>
          <p:cNvPr id="6" name="Нижний колонтитул 5"/>
          <p:cNvSpPr>
            <a:spLocks noGrp="1"/>
          </p:cNvSpPr>
          <p:nvPr>
            <p:ph type="ftr" sz="quarter" idx="11"/>
          </p:nvPr>
        </p:nvSpPr>
        <p:spPr>
          <a:xfrm>
            <a:off x="3124200" y="6356350"/>
            <a:ext cx="2895600" cy="365125"/>
          </a:xfrm>
          <a:prstGeom prst="rect">
            <a:avLst/>
          </a:prstGeom>
        </p:spPr>
        <p:txBody>
          <a:bodyPr/>
          <a:lstStyle/>
          <a:p>
            <a:endParaRPr lang="ru-RU"/>
          </a:p>
        </p:txBody>
      </p:sp>
      <p:sp>
        <p:nvSpPr>
          <p:cNvPr id="7" name="Номер слайда 6"/>
          <p:cNvSpPr>
            <a:spLocks noGrp="1"/>
          </p:cNvSpPr>
          <p:nvPr>
            <p:ph type="sldNum" sz="quarter" idx="12"/>
          </p:nvPr>
        </p:nvSpPr>
        <p:spPr>
          <a:xfrm>
            <a:off x="6553200" y="6356350"/>
            <a:ext cx="2133600" cy="365125"/>
          </a:xfrm>
          <a:prstGeom prst="rect">
            <a:avLst/>
          </a:prstGeom>
        </p:spPr>
        <p:txBody>
          <a:bodyPr/>
          <a:lstStyle/>
          <a:p>
            <a:fld id="{F238200F-F64E-49A6-957A-9D5ED7E7C00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a:prstGeom prst="rect">
            <a:avLst/>
          </a:prstGeo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a:xfrm>
            <a:off x="457200" y="6356350"/>
            <a:ext cx="2133600" cy="365125"/>
          </a:xfrm>
          <a:prstGeom prst="rect">
            <a:avLst/>
          </a:prstGeom>
        </p:spPr>
        <p:txBody>
          <a:bodyPr/>
          <a:lstStyle/>
          <a:p>
            <a:fld id="{E91644BC-DBCF-4983-88FF-47F0ADF65E51}" type="datetimeFigureOut">
              <a:rPr lang="ru-RU" smtClean="0"/>
              <a:pPr/>
              <a:t>21.01.2021</a:t>
            </a:fld>
            <a:endParaRPr lang="ru-RU"/>
          </a:p>
        </p:txBody>
      </p:sp>
      <p:sp>
        <p:nvSpPr>
          <p:cNvPr id="6" name="Нижний колонтитул 5"/>
          <p:cNvSpPr>
            <a:spLocks noGrp="1"/>
          </p:cNvSpPr>
          <p:nvPr>
            <p:ph type="ftr" sz="quarter" idx="11"/>
          </p:nvPr>
        </p:nvSpPr>
        <p:spPr>
          <a:xfrm>
            <a:off x="3124200" y="6356350"/>
            <a:ext cx="2895600" cy="365125"/>
          </a:xfrm>
          <a:prstGeom prst="rect">
            <a:avLst/>
          </a:prstGeom>
        </p:spPr>
        <p:txBody>
          <a:bodyPr/>
          <a:lstStyle/>
          <a:p>
            <a:endParaRPr lang="ru-RU"/>
          </a:p>
        </p:txBody>
      </p:sp>
      <p:sp>
        <p:nvSpPr>
          <p:cNvPr id="7" name="Номер слайда 6"/>
          <p:cNvSpPr>
            <a:spLocks noGrp="1"/>
          </p:cNvSpPr>
          <p:nvPr>
            <p:ph type="sldNum" sz="quarter" idx="12"/>
          </p:nvPr>
        </p:nvSpPr>
        <p:spPr>
          <a:xfrm>
            <a:off x="6553200" y="6356350"/>
            <a:ext cx="2133600" cy="365125"/>
          </a:xfrm>
          <a:prstGeom prst="rect">
            <a:avLst/>
          </a:prstGeom>
        </p:spPr>
        <p:txBody>
          <a:bodyPr/>
          <a:lstStyle/>
          <a:p>
            <a:fld id="{F238200F-F64E-49A6-957A-9D5ED7E7C00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gif"/><Relationship Id="rId2" Type="http://schemas.openxmlformats.org/officeDocument/2006/relationships/slideLayout" Target="../slideLayouts/slideLayout2.xml"/><Relationship Id="rId16"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7" name="Picture 2" descr="&amp;Ncy;&amp;ocy;&amp;vcy;&amp;ycy;&amp;jcy; &amp;gcy;&amp;ocy;&amp;dcy; &amp;icy; &amp;Rcy;&amp;ocy;&amp;zhcy;&amp;dcy;&amp;iecy;&amp;scy;&amp;tcy;&amp;vcy;&amp;ocy; &amp;KHcy;&amp;rcy;&amp;icy;&amp;scy;&amp;tcy;&amp;ocy;&amp;vcy;&amp;ocy; &amp;vcy; &amp;vcy;&amp;iecy;&amp;kcy;&amp;tcy;&amp;ocy;&amp;rcy;&amp;iecy;"/>
          <p:cNvPicPr>
            <a:picLocks noChangeAspect="1" noChangeArrowheads="1"/>
          </p:cNvPicPr>
          <p:nvPr userDrawn="1"/>
        </p:nvPicPr>
        <p:blipFill>
          <a:blip r:embed="rId13" cstate="print"/>
          <a:srcRect/>
          <a:stretch>
            <a:fillRect/>
          </a:stretch>
        </p:blipFill>
        <p:spPr bwMode="auto">
          <a:xfrm>
            <a:off x="0" y="0"/>
            <a:ext cx="9144000" cy="6858000"/>
          </a:xfrm>
          <a:prstGeom prst="rect">
            <a:avLst/>
          </a:prstGeom>
          <a:noFill/>
        </p:spPr>
      </p:pic>
      <p:sp>
        <p:nvSpPr>
          <p:cNvPr id="18" name="Скругленный прямоугольник 17"/>
          <p:cNvSpPr/>
          <p:nvPr userDrawn="1"/>
        </p:nvSpPr>
        <p:spPr>
          <a:xfrm>
            <a:off x="214282" y="285728"/>
            <a:ext cx="8715436" cy="6357982"/>
          </a:xfrm>
          <a:prstGeom prst="roundRect">
            <a:avLst>
              <a:gd name="adj" fmla="val 8677"/>
            </a:avLst>
          </a:prstGeom>
          <a:solidFill>
            <a:srgbClr val="4657F8">
              <a:alpha val="2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9" name="Picture 10" descr="&amp;Rcy;&amp;acy;&amp;zcy;&amp;dcy;&amp;iecy;&amp;lcy;&amp;icy;&amp;tcy;&amp;iecy;&amp;lcy;&amp;icy;-1 &amp;chcy;&amp;acy;&amp;scy;&amp;tcy;&amp;softcy;(300 &amp;shcy;&amp;tcy;.) &amp;icy;&amp;zcy; &amp;bcy;&amp;lcy;&amp;ocy;&amp;gcy;&amp;acy; Natali / &amp;Bcy;&amp;lcy;&amp;ocy;&amp;gcy;&amp;icy; / &amp;Ncy;&amp;acy;&amp;tcy;&amp;acy;&amp;lcy;&amp;icy;&amp;yacy; &amp;Pcy;&amp;ocy;&amp;tcy;&amp;acy;&amp;lcy;&amp;ocy;&amp;vcy;&amp;acy; (&amp;Bcy;&amp;iecy;&amp;ncy;&amp;icy;) / &amp;vcy;&amp;Kcy;&amp;rcy;&amp;ucy;&amp;gcy;&amp;ucy;&amp;Dcy;&amp;rcy;&amp;ucy;&amp;zcy;&amp;iecy;&amp;jcy; - &amp;scy;&amp;ocy;&amp;tscy;&amp;icy;&amp;acy;&amp;lcy;&amp;softcy;&amp;ncy;&amp;acy;&amp;yacy; &amp;scy;&amp;iecy;&amp;tcy;&amp;softcy;"/>
          <p:cNvPicPr>
            <a:picLocks noChangeAspect="1" noChangeArrowheads="1"/>
          </p:cNvPicPr>
          <p:nvPr userDrawn="1"/>
        </p:nvPicPr>
        <p:blipFill>
          <a:blip r:embed="rId14" cstate="print"/>
          <a:srcRect/>
          <a:stretch>
            <a:fillRect/>
          </a:stretch>
        </p:blipFill>
        <p:spPr bwMode="auto">
          <a:xfrm rot="5400000">
            <a:off x="-2769415" y="3269457"/>
            <a:ext cx="6072230" cy="533400"/>
          </a:xfrm>
          <a:prstGeom prst="rect">
            <a:avLst/>
          </a:prstGeom>
          <a:noFill/>
        </p:spPr>
      </p:pic>
      <p:pic>
        <p:nvPicPr>
          <p:cNvPr id="20" name="Picture 10" descr="&amp;Rcy;&amp;acy;&amp;zcy;&amp;dcy;&amp;iecy;&amp;lcy;&amp;icy;&amp;tcy;&amp;iecy;&amp;lcy;&amp;icy;-1 &amp;chcy;&amp;acy;&amp;scy;&amp;tcy;&amp;softcy;(300 &amp;shcy;&amp;tcy;.) &amp;icy;&amp;zcy; &amp;bcy;&amp;lcy;&amp;ocy;&amp;gcy;&amp;acy; Natali / &amp;Bcy;&amp;lcy;&amp;ocy;&amp;gcy;&amp;icy; / &amp;Ncy;&amp;acy;&amp;tcy;&amp;acy;&amp;lcy;&amp;icy;&amp;yacy; &amp;Pcy;&amp;ocy;&amp;tcy;&amp;acy;&amp;lcy;&amp;ocy;&amp;vcy;&amp;acy; (&amp;Bcy;&amp;iecy;&amp;ncy;&amp;icy;) / &amp;vcy;&amp;Kcy;&amp;rcy;&amp;ucy;&amp;gcy;&amp;ucy;&amp;Dcy;&amp;rcy;&amp;ucy;&amp;zcy;&amp;iecy;&amp;jcy; - &amp;scy;&amp;ocy;&amp;tscy;&amp;icy;&amp;acy;&amp;lcy;&amp;softcy;&amp;ncy;&amp;acy;&amp;yacy; &amp;scy;&amp;iecy;&amp;tcy;&amp;softcy;"/>
          <p:cNvPicPr>
            <a:picLocks noChangeAspect="1" noChangeArrowheads="1"/>
          </p:cNvPicPr>
          <p:nvPr userDrawn="1"/>
        </p:nvPicPr>
        <p:blipFill>
          <a:blip r:embed="rId14" cstate="print"/>
          <a:srcRect/>
          <a:stretch>
            <a:fillRect/>
          </a:stretch>
        </p:blipFill>
        <p:spPr bwMode="auto">
          <a:xfrm rot="5400000">
            <a:off x="5912623" y="3198019"/>
            <a:ext cx="5929354" cy="533400"/>
          </a:xfrm>
          <a:prstGeom prst="rect">
            <a:avLst/>
          </a:prstGeom>
          <a:noFill/>
        </p:spPr>
      </p:pic>
      <p:pic>
        <p:nvPicPr>
          <p:cNvPr id="21" name="Picture 8" descr="&amp;rcy;&amp;acy;&amp;zcy;&amp;dcy;&amp;iecy;&amp;lcy;&amp;icy;&amp;tcy;&amp;iecy;&amp;lcy;&amp;icy; &amp;ncy;&amp;ocy;&amp;vcy;&amp;ocy;&amp;gcy;&amp;ocy;&amp;dcy;&amp;ncy;&amp;icy;&amp;iecy;. &amp;Ocy;&amp;bcy;&amp;scy;&amp;ucy;&amp;zhcy;&amp;dcy;&amp;iecy;&amp;ncy;&amp;icy;&amp;iecy; &amp;ncy;&amp;acy; LiveInternet - &amp;Rcy;&amp;ocy;&amp;scy;&amp;scy;&amp;icy;&amp;jcy;&amp;scy;&amp;kcy;&amp;icy;&amp;jcy; &amp;Scy;&amp;iecy;&amp;rcy;&amp;vcy;&amp;icy;&amp;scy; &amp;Ocy;&amp;ncy;&amp;lcy;&amp;acy;&amp;jcy;&amp;ncy;-&amp;Dcy;&amp;ncy;&amp;iecy;&amp;vcy;&amp;ncy;&amp;icy;&amp;kcy;&amp;ocy;&amp;vcy;"/>
          <p:cNvPicPr>
            <a:picLocks noChangeAspect="1" noChangeArrowheads="1"/>
          </p:cNvPicPr>
          <p:nvPr userDrawn="1"/>
        </p:nvPicPr>
        <p:blipFill>
          <a:blip r:embed="rId15" cstate="print"/>
          <a:srcRect/>
          <a:stretch>
            <a:fillRect/>
          </a:stretch>
        </p:blipFill>
        <p:spPr bwMode="auto">
          <a:xfrm>
            <a:off x="4572000" y="0"/>
            <a:ext cx="4572000" cy="1357298"/>
          </a:xfrm>
          <a:prstGeom prst="rect">
            <a:avLst/>
          </a:prstGeom>
          <a:noFill/>
        </p:spPr>
      </p:pic>
      <p:pic>
        <p:nvPicPr>
          <p:cNvPr id="22" name="Picture 18" descr="&amp;Icy;&amp;lcy;&amp;lcy;&amp;yucy;&amp;scy;&amp;tcy;&amp;rcy;&amp;acy;&amp;tscy;&amp;icy;&amp;yacy; &amp;icy; &amp;gcy;&amp;rcy;&amp;acy;&amp;fcy;&amp;icy;&amp;kcy;&amp;acy; &amp;Scy;&amp;ncy;&amp;iecy;&amp;gcy;&amp;icy;&amp;rcy;&amp;icy;.: Creative NN."/>
          <p:cNvPicPr>
            <a:picLocks noChangeAspect="1" noChangeArrowheads="1"/>
          </p:cNvPicPr>
          <p:nvPr userDrawn="1"/>
        </p:nvPicPr>
        <p:blipFill>
          <a:blip r:embed="rId16" cstate="print">
            <a:clrChange>
              <a:clrFrom>
                <a:srgbClr val="FBFBFD"/>
              </a:clrFrom>
              <a:clrTo>
                <a:srgbClr val="FBFBFD">
                  <a:alpha val="0"/>
                </a:srgbClr>
              </a:clrTo>
            </a:clrChange>
          </a:blip>
          <a:srcRect/>
          <a:stretch>
            <a:fillRect/>
          </a:stretch>
        </p:blipFill>
        <p:spPr bwMode="auto">
          <a:xfrm rot="21184582">
            <a:off x="6572264" y="642918"/>
            <a:ext cx="2571736" cy="1914061"/>
          </a:xfrm>
          <a:prstGeom prst="rect">
            <a:avLst/>
          </a:prstGeom>
          <a:noFill/>
        </p:spPr>
      </p:pic>
      <p:pic>
        <p:nvPicPr>
          <p:cNvPr id="23" name="Picture 8" descr="&amp;rcy;&amp;acy;&amp;zcy;&amp;dcy;&amp;iecy;&amp;lcy;&amp;icy;&amp;tcy;&amp;iecy;&amp;lcy;&amp;icy; &amp;ncy;&amp;ocy;&amp;vcy;&amp;ocy;&amp;gcy;&amp;ocy;&amp;dcy;&amp;ncy;&amp;icy;&amp;iecy;. &amp;Ocy;&amp;bcy;&amp;scy;&amp;ucy;&amp;zhcy;&amp;dcy;&amp;iecy;&amp;ncy;&amp;icy;&amp;iecy; &amp;ncy;&amp;acy; LiveInternet - &amp;Rcy;&amp;ocy;&amp;scy;&amp;scy;&amp;icy;&amp;jcy;&amp;scy;&amp;kcy;&amp;icy;&amp;jcy; &amp;Scy;&amp;iecy;&amp;rcy;&amp;vcy;&amp;icy;&amp;scy; &amp;Ocy;&amp;ncy;&amp;lcy;&amp;acy;&amp;jcy;&amp;ncy;-&amp;Dcy;&amp;ncy;&amp;iecy;&amp;vcy;&amp;ncy;&amp;icy;&amp;kcy;&amp;ocy;&amp;vcy;"/>
          <p:cNvPicPr>
            <a:picLocks noChangeAspect="1" noChangeArrowheads="1"/>
          </p:cNvPicPr>
          <p:nvPr userDrawn="1"/>
        </p:nvPicPr>
        <p:blipFill>
          <a:blip r:embed="rId15" cstate="print"/>
          <a:srcRect/>
          <a:stretch>
            <a:fillRect/>
          </a:stretch>
        </p:blipFill>
        <p:spPr bwMode="auto">
          <a:xfrm>
            <a:off x="0" y="0"/>
            <a:ext cx="4788450" cy="1357298"/>
          </a:xfrm>
          <a:prstGeom prst="rect">
            <a:avLst/>
          </a:prstGeom>
          <a:noFill/>
        </p:spPr>
      </p:pic>
      <p:pic>
        <p:nvPicPr>
          <p:cNvPr id="24" name="Picture 24" descr="&amp;Mcy;&amp;Ocy;&amp;Jcy; &amp;Mcy;&amp;Icy;&amp;Rcy; : LiveInternet - &amp;Rcy;&amp;ocy;&amp;scy;&amp;scy;&amp;icy;&amp;jcy;&amp;scy;&amp;kcy;&amp;icy;&amp;jcy; &amp;Scy;&amp;iecy;&amp;rcy;&amp;vcy;&amp;icy;&amp;scy; &amp;Ocy;&amp;ncy;&amp;lcy;&amp;acy;&amp;jcy;&amp;ncy;-&amp;Dcy;&amp;ncy;&amp;iecy;&amp;vcy;&amp;ncy;&amp;icy;&amp;kcy;&amp;ocy;&amp;vcy;"/>
          <p:cNvPicPr>
            <a:picLocks noChangeAspect="1" noChangeArrowheads="1"/>
          </p:cNvPicPr>
          <p:nvPr userDrawn="1"/>
        </p:nvPicPr>
        <p:blipFill>
          <a:blip r:embed="rId17" cstate="print"/>
          <a:srcRect/>
          <a:stretch>
            <a:fillRect/>
          </a:stretch>
        </p:blipFill>
        <p:spPr bwMode="auto">
          <a:xfrm>
            <a:off x="142844" y="6260287"/>
            <a:ext cx="6786578" cy="597713"/>
          </a:xfrm>
          <a:prstGeom prst="rect">
            <a:avLst/>
          </a:prstGeom>
          <a:noFill/>
        </p:spPr>
      </p:pic>
      <p:pic>
        <p:nvPicPr>
          <p:cNvPr id="25" name="Picture 24" descr="&amp;Mcy;&amp;Ocy;&amp;Jcy; &amp;Mcy;&amp;Icy;&amp;Rcy; : LiveInternet - &amp;Rcy;&amp;ocy;&amp;scy;&amp;scy;&amp;icy;&amp;jcy;&amp;scy;&amp;kcy;&amp;icy;&amp;jcy; &amp;Scy;&amp;iecy;&amp;rcy;&amp;vcy;&amp;icy;&amp;scy; &amp;Ocy;&amp;ncy;&amp;lcy;&amp;acy;&amp;jcy;&amp;ncy;-&amp;Dcy;&amp;ncy;&amp;iecy;&amp;vcy;&amp;ncy;&amp;icy;&amp;kcy;&amp;ocy;&amp;vcy;"/>
          <p:cNvPicPr>
            <a:picLocks noChangeAspect="1" noChangeArrowheads="1"/>
          </p:cNvPicPr>
          <p:nvPr userDrawn="1"/>
        </p:nvPicPr>
        <p:blipFill>
          <a:blip r:embed="rId17" cstate="print"/>
          <a:srcRect l="66316" t="-7563"/>
          <a:stretch>
            <a:fillRect/>
          </a:stretch>
        </p:blipFill>
        <p:spPr bwMode="auto">
          <a:xfrm>
            <a:off x="6858016" y="6215082"/>
            <a:ext cx="2285984" cy="642918"/>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980728"/>
            <a:ext cx="6552728" cy="1368152"/>
          </a:xfrm>
        </p:spPr>
        <p:txBody>
          <a:bodyPr/>
          <a:lstStyle/>
          <a:p>
            <a:r>
              <a:rPr lang="de-DE" sz="4000" dirty="0" smtClean="0">
                <a:latin typeface="Times New Roman" pitchFamily="18" charset="0"/>
                <a:cs typeface="Times New Roman" pitchFamily="18" charset="0"/>
              </a:rPr>
              <a:t>Kontrollarbeit</a:t>
            </a:r>
            <a:r>
              <a:rPr lang="ru-RU" sz="4000" dirty="0" smtClean="0">
                <a:latin typeface="Times New Roman" pitchFamily="18" charset="0"/>
                <a:cs typeface="Times New Roman" pitchFamily="18" charset="0"/>
              </a:rPr>
              <a:t/>
            </a:r>
            <a:br>
              <a:rPr lang="ru-RU" sz="4000" dirty="0" smtClean="0">
                <a:latin typeface="Times New Roman" pitchFamily="18" charset="0"/>
                <a:cs typeface="Times New Roman" pitchFamily="18" charset="0"/>
              </a:rPr>
            </a:br>
            <a:r>
              <a:rPr lang="de-AT" sz="4000" dirty="0" smtClean="0">
                <a:latin typeface="Times New Roman" pitchFamily="18" charset="0"/>
                <a:cs typeface="Times New Roman" pitchFamily="18" charset="0"/>
              </a:rPr>
              <a:t>4. Klasse.</a:t>
            </a:r>
            <a:r>
              <a:rPr lang="de-AT" sz="4000" dirty="0" smtClean="0"/>
              <a:t/>
            </a:r>
            <a:br>
              <a:rPr lang="de-AT" sz="4000" dirty="0" smtClean="0"/>
            </a:br>
            <a:r>
              <a:rPr lang="de-AT" sz="4000" dirty="0" smtClean="0"/>
              <a:t/>
            </a:r>
            <a:br>
              <a:rPr lang="de-AT" sz="4000" dirty="0" smtClean="0"/>
            </a:br>
            <a:r>
              <a:rPr lang="de-AT" sz="4000" b="1" dirty="0" smtClean="0">
                <a:latin typeface="Times New Roman" pitchFamily="18" charset="0"/>
                <a:cs typeface="Times New Roman" pitchFamily="18" charset="0"/>
              </a:rPr>
              <a:t>                           Das Lesen</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1628800"/>
            <a:ext cx="8229600" cy="4525963"/>
          </a:xfrm>
        </p:spPr>
        <p:txBody>
          <a:bodyPr/>
          <a:lstStyle/>
          <a:p>
            <a:pPr>
              <a:buNone/>
            </a:pPr>
            <a:r>
              <a:rPr lang="de-AT" dirty="0" smtClean="0">
                <a:latin typeface="Times New Roman" pitchFamily="18" charset="0"/>
                <a:cs typeface="Times New Roman" pitchFamily="18" charset="0"/>
              </a:rPr>
              <a:t>III </a:t>
            </a:r>
            <a:r>
              <a:rPr lang="ru-RU" dirty="0" smtClean="0">
                <a:latin typeface="Times New Roman" pitchFamily="18" charset="0"/>
                <a:cs typeface="Times New Roman" pitchFamily="18" charset="0"/>
              </a:rPr>
              <a:t> Что полезного узнал ты из рассказа? Выбери наиболее подходящий вариант ответа.</a:t>
            </a:r>
          </a:p>
          <a:p>
            <a:pPr>
              <a:buNone/>
            </a:pPr>
            <a:r>
              <a:rPr lang="de-AT"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А) Интересный способ помощи птицам зимой.</a:t>
            </a:r>
          </a:p>
          <a:p>
            <a:pPr>
              <a:buNone/>
            </a:pPr>
            <a:r>
              <a:rPr lang="de-AT" dirty="0" smtClean="0">
                <a:latin typeface="Times New Roman" pitchFamily="18" charset="0"/>
                <a:cs typeface="Times New Roman" pitchFamily="18" charset="0"/>
              </a:rPr>
              <a:t>    B</a:t>
            </a:r>
            <a:r>
              <a:rPr lang="ru-RU" dirty="0" smtClean="0">
                <a:latin typeface="Times New Roman" pitchFamily="18" charset="0"/>
                <a:cs typeface="Times New Roman" pitchFamily="18" charset="0"/>
              </a:rPr>
              <a:t>) Как важно быть находчивым.</a:t>
            </a:r>
          </a:p>
          <a:p>
            <a:pPr>
              <a:buNone/>
            </a:pPr>
            <a:r>
              <a:rPr lang="ru-RU" dirty="0" smtClean="0"/>
              <a:t> </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8"/>
          <p:cNvSpPr>
            <a:spLocks noGrp="1"/>
          </p:cNvSpPr>
          <p:nvPr>
            <p:ph type="title"/>
          </p:nvPr>
        </p:nvSpPr>
        <p:spPr>
          <a:xfrm>
            <a:off x="2267744" y="692696"/>
            <a:ext cx="6419056" cy="724942"/>
          </a:xfrm>
        </p:spPr>
        <p:txBody>
          <a:bodyPr/>
          <a:lstStyle/>
          <a:p>
            <a:r>
              <a:rPr lang="ru-RU" dirty="0" smtClean="0">
                <a:latin typeface="Times New Roman" pitchFamily="18" charset="0"/>
                <a:cs typeface="Times New Roman" pitchFamily="18" charset="0"/>
              </a:rPr>
              <a:t>ключи</a:t>
            </a:r>
            <a:endParaRPr lang="ru-RU" dirty="0">
              <a:latin typeface="Times New Roman" pitchFamily="18" charset="0"/>
              <a:cs typeface="Times New Roman" pitchFamily="18" charset="0"/>
            </a:endParaRPr>
          </a:p>
        </p:txBody>
      </p:sp>
      <p:pic>
        <p:nvPicPr>
          <p:cNvPr id="7" name="Picture 2" descr="C:\Users\Лена\Desktop\131217153224.jpg"/>
          <p:cNvPicPr>
            <a:picLocks noGrp="1" noChangeAspect="1" noChangeArrowheads="1"/>
          </p:cNvPicPr>
          <p:nvPr>
            <p:ph sz="half" idx="1"/>
          </p:nvPr>
        </p:nvPicPr>
        <p:blipFill>
          <a:blip r:embed="rId2" cstate="print"/>
          <a:srcRect b="7143"/>
          <a:stretch>
            <a:fillRect/>
          </a:stretch>
        </p:blipFill>
        <p:spPr bwMode="auto">
          <a:xfrm>
            <a:off x="511776" y="980728"/>
            <a:ext cx="3556168" cy="4692064"/>
          </a:xfrm>
          <a:prstGeom prst="rect">
            <a:avLst/>
          </a:prstGeom>
          <a:ln>
            <a:noFill/>
          </a:ln>
          <a:effectLst>
            <a:softEdge rad="112500"/>
          </a:effectLst>
        </p:spPr>
      </p:pic>
      <p:sp>
        <p:nvSpPr>
          <p:cNvPr id="10" name="Содержимое 9"/>
          <p:cNvSpPr>
            <a:spLocks noGrp="1"/>
          </p:cNvSpPr>
          <p:nvPr>
            <p:ph sz="half" idx="2"/>
          </p:nvPr>
        </p:nvSpPr>
        <p:spPr>
          <a:xfrm>
            <a:off x="4648200" y="2132856"/>
            <a:ext cx="4038600" cy="3993307"/>
          </a:xfrm>
        </p:spPr>
        <p:txBody>
          <a:bodyPr/>
          <a:lstStyle/>
          <a:p>
            <a:pPr>
              <a:buNone/>
            </a:pPr>
            <a:r>
              <a:rPr lang="ru-RU" dirty="0" smtClean="0">
                <a:latin typeface="Times New Roman" pitchFamily="18" charset="0"/>
                <a:cs typeface="Times New Roman" pitchFamily="18" charset="0"/>
              </a:rPr>
              <a:t>1 </a:t>
            </a:r>
            <a:r>
              <a:rPr lang="de-AT" dirty="0" smtClean="0">
                <a:latin typeface="Times New Roman" pitchFamily="18" charset="0"/>
                <a:cs typeface="Times New Roman" pitchFamily="18" charset="0"/>
              </a:rPr>
              <a:t> A) 3. </a:t>
            </a:r>
            <a:r>
              <a:rPr lang="ru-RU" dirty="0" smtClean="0">
                <a:latin typeface="Times New Roman" pitchFamily="18" charset="0"/>
                <a:cs typeface="Times New Roman" pitchFamily="18" charset="0"/>
              </a:rPr>
              <a:t>;</a:t>
            </a:r>
            <a:r>
              <a:rPr lang="de-AT" dirty="0" smtClean="0">
                <a:latin typeface="Times New Roman" pitchFamily="18" charset="0"/>
                <a:cs typeface="Times New Roman" pitchFamily="18" charset="0"/>
              </a:rPr>
              <a:t> B) </a:t>
            </a:r>
            <a:r>
              <a:rPr lang="ru-RU" dirty="0" smtClean="0">
                <a:latin typeface="Times New Roman" pitchFamily="18" charset="0"/>
                <a:cs typeface="Times New Roman" pitchFamily="18" charset="0"/>
              </a:rPr>
              <a:t>2. </a:t>
            </a:r>
            <a:r>
              <a:rPr lang="de-AT" dirty="0" smtClean="0">
                <a:latin typeface="Times New Roman" pitchFamily="18" charset="0"/>
                <a:cs typeface="Times New Roman" pitchFamily="18" charset="0"/>
              </a:rPr>
              <a:t>C) 1. D) 2.     E) 3. </a:t>
            </a:r>
          </a:p>
          <a:p>
            <a:pPr>
              <a:buNone/>
            </a:pPr>
            <a:r>
              <a:rPr lang="de-AT" dirty="0" smtClean="0">
                <a:latin typeface="Times New Roman" pitchFamily="18" charset="0"/>
                <a:cs typeface="Times New Roman" pitchFamily="18" charset="0"/>
              </a:rPr>
              <a:t>II B</a:t>
            </a:r>
            <a:r>
              <a:rPr lang="ru-RU" dirty="0" smtClean="0">
                <a:latin typeface="Times New Roman" pitchFamily="18" charset="0"/>
                <a:cs typeface="Times New Roman" pitchFamily="18" charset="0"/>
              </a:rPr>
              <a:t>) </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1484784"/>
            <a:ext cx="8229600" cy="4713387"/>
          </a:xfrm>
        </p:spPr>
        <p:txBody>
          <a:bodyPr/>
          <a:lstStyle/>
          <a:p>
            <a:pPr>
              <a:buNone/>
            </a:pPr>
            <a:r>
              <a:rPr lang="ru-RU" dirty="0" smtClean="0"/>
              <a:t>                                 </a:t>
            </a:r>
            <a:r>
              <a:rPr lang="de-AT" sz="3600" dirty="0" smtClean="0">
                <a:latin typeface="Times New Roman" pitchFamily="18" charset="0"/>
                <a:cs typeface="Times New Roman" pitchFamily="18" charset="0"/>
              </a:rPr>
              <a:t>Wer ist das?</a:t>
            </a:r>
            <a:endParaRPr lang="ru-RU" sz="3600" dirty="0" smtClean="0">
              <a:latin typeface="Times New Roman" pitchFamily="18" charset="0"/>
              <a:cs typeface="Times New Roman" pitchFamily="18" charset="0"/>
            </a:endParaRPr>
          </a:p>
          <a:p>
            <a:pPr>
              <a:buNone/>
            </a:pPr>
            <a:r>
              <a:rPr lang="ru-RU" sz="3600" dirty="0" smtClean="0">
                <a:latin typeface="Times New Roman" pitchFamily="18" charset="0"/>
                <a:cs typeface="Times New Roman" pitchFamily="18" charset="0"/>
              </a:rPr>
              <a:t>   </a:t>
            </a:r>
            <a:r>
              <a:rPr lang="de-AT" sz="3600" dirty="0" smtClean="0">
                <a:latin typeface="Times New Roman" pitchFamily="18" charset="0"/>
                <a:cs typeface="Times New Roman" pitchFamily="18" charset="0"/>
              </a:rPr>
              <a:t>Im Hof steht ein Mensch. Er ist weiß. Da kommt der Frühling. Die Sonne scheint. Der Mann weint. </a:t>
            </a:r>
            <a:r>
              <a:rPr lang="en-US" sz="3600" dirty="0" err="1" smtClean="0">
                <a:latin typeface="Times New Roman" pitchFamily="18" charset="0"/>
                <a:cs typeface="Times New Roman" pitchFamily="18" charset="0"/>
              </a:rPr>
              <a:t>Er</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wird</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jetzt</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immer</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kleiner</a:t>
            </a:r>
            <a:r>
              <a:rPr lang="en-US" sz="3600" dirty="0" smtClean="0">
                <a:latin typeface="Times New Roman" pitchFamily="18" charset="0"/>
                <a:cs typeface="Times New Roman" pitchFamily="18" charset="0"/>
              </a:rPr>
              <a:t> und </a:t>
            </a:r>
            <a:r>
              <a:rPr lang="en-US" sz="3600" dirty="0" err="1" smtClean="0">
                <a:latin typeface="Times New Roman" pitchFamily="18" charset="0"/>
                <a:cs typeface="Times New Roman" pitchFamily="18" charset="0"/>
              </a:rPr>
              <a:t>kleiner</a:t>
            </a:r>
            <a:r>
              <a:rPr lang="en-US" sz="3600" dirty="0" smtClean="0">
                <a:latin typeface="Times New Roman" pitchFamily="18" charset="0"/>
                <a:cs typeface="Times New Roman" pitchFamily="18" charset="0"/>
              </a:rPr>
              <a:t>.</a:t>
            </a:r>
            <a:endParaRPr lang="ru-RU" sz="36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692696"/>
            <a:ext cx="8435280" cy="5433467"/>
          </a:xfrm>
        </p:spPr>
        <p:txBody>
          <a:bodyPr/>
          <a:lstStyle/>
          <a:p>
            <a:pPr lvl="0">
              <a:buNone/>
            </a:pPr>
            <a:endParaRPr lang="en-US" dirty="0" smtClean="0"/>
          </a:p>
          <a:p>
            <a:pPr lvl="0">
              <a:buNone/>
            </a:pPr>
            <a:r>
              <a:rPr lang="en-US" sz="3600" b="1" dirty="0" smtClean="0">
                <a:latin typeface="Times New Roman" pitchFamily="18" charset="0"/>
                <a:cs typeface="Times New Roman" pitchFamily="18" charset="0"/>
              </a:rPr>
              <a:t> </a:t>
            </a:r>
            <a:r>
              <a:rPr lang="en-US" sz="3600" b="1" dirty="0" smtClean="0">
                <a:latin typeface="Times New Roman" pitchFamily="18" charset="0"/>
                <a:cs typeface="Times New Roman" pitchFamily="18" charset="0"/>
              </a:rPr>
              <a:t>                             </a:t>
            </a:r>
            <a:r>
              <a:rPr lang="en-US" sz="3600" b="1" dirty="0" smtClean="0">
                <a:latin typeface="Times New Roman" pitchFamily="18" charset="0"/>
                <a:cs typeface="Times New Roman" pitchFamily="18" charset="0"/>
              </a:rPr>
              <a:t>Die </a:t>
            </a:r>
            <a:r>
              <a:rPr lang="en-US" sz="3600" b="1" dirty="0" err="1" smtClean="0">
                <a:latin typeface="Times New Roman" pitchFamily="18" charset="0"/>
                <a:cs typeface="Times New Roman" pitchFamily="18" charset="0"/>
              </a:rPr>
              <a:t>neue</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Wörter</a:t>
            </a:r>
            <a:endParaRPr lang="ru-RU" sz="3600" b="1" dirty="0" smtClean="0">
              <a:latin typeface="Times New Roman" pitchFamily="18" charset="0"/>
              <a:cs typeface="Times New Roman" pitchFamily="18" charset="0"/>
            </a:endParaRPr>
          </a:p>
          <a:p>
            <a:pPr lvl="0">
              <a:buNone/>
            </a:pPr>
            <a:r>
              <a:rPr lang="en-US" dirty="0" smtClean="0"/>
              <a:t>                                </a:t>
            </a:r>
          </a:p>
          <a:p>
            <a:pPr lvl="0">
              <a:buNone/>
            </a:pPr>
            <a:endParaRPr lang="en-US" dirty="0" smtClean="0"/>
          </a:p>
          <a:p>
            <a:pPr lvl="0">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Wenn</a:t>
            </a:r>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когда;   </a:t>
            </a:r>
            <a:endParaRPr lang="de-AT" dirty="0" smtClean="0">
              <a:latin typeface="Times New Roman" pitchFamily="18" charset="0"/>
              <a:cs typeface="Times New Roman" pitchFamily="18" charset="0"/>
            </a:endParaRPr>
          </a:p>
          <a:p>
            <a:pPr lvl="0">
              <a:buNone/>
            </a:pPr>
            <a:r>
              <a:rPr lang="de-AT" dirty="0" smtClean="0">
                <a:latin typeface="Times New Roman" pitchFamily="18" charset="0"/>
                <a:cs typeface="Times New Roman" pitchFamily="18" charset="0"/>
              </a:rPr>
              <a:t>                                           </a:t>
            </a:r>
            <a:r>
              <a:rPr lang="de-AT" dirty="0" smtClean="0">
                <a:latin typeface="Times New Roman" pitchFamily="18" charset="0"/>
                <a:cs typeface="Times New Roman" pitchFamily="18" charset="0"/>
              </a:rPr>
              <a:t> </a:t>
            </a:r>
            <a:r>
              <a:rPr lang="de-AT"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traurig</a:t>
            </a:r>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грустный;</a:t>
            </a:r>
            <a:endParaRPr lang="de-AT" dirty="0" smtClean="0">
              <a:latin typeface="Times New Roman" pitchFamily="18" charset="0"/>
              <a:cs typeface="Times New Roman" pitchFamily="18" charset="0"/>
            </a:endParaRPr>
          </a:p>
          <a:p>
            <a:pPr lvl="0">
              <a:buNone/>
            </a:pPr>
            <a:r>
              <a:rPr lang="ru-RU" dirty="0" smtClean="0">
                <a:latin typeface="Times New Roman" pitchFamily="18" charset="0"/>
                <a:cs typeface="Times New Roman" pitchFamily="18" charset="0"/>
              </a:rPr>
              <a:t>   </a:t>
            </a:r>
            <a:r>
              <a:rPr lang="de-AT" dirty="0" smtClean="0">
                <a:latin typeface="Times New Roman" pitchFamily="18" charset="0"/>
                <a:cs typeface="Times New Roman" pitchFamily="18" charset="0"/>
              </a:rPr>
              <a:t>                                       </a:t>
            </a:r>
            <a:r>
              <a:rPr lang="de-AT"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das </a:t>
            </a:r>
            <a:r>
              <a:rPr lang="en-US" dirty="0" smtClean="0">
                <a:latin typeface="Times New Roman" pitchFamily="18" charset="0"/>
                <a:cs typeface="Times New Roman" pitchFamily="18" charset="0"/>
              </a:rPr>
              <a:t>Brett </a:t>
            </a:r>
            <a:r>
              <a:rPr lang="ru-RU" dirty="0" smtClean="0">
                <a:latin typeface="Times New Roman" pitchFamily="18" charset="0"/>
                <a:cs typeface="Times New Roman" pitchFamily="18" charset="0"/>
              </a:rPr>
              <a:t> – доска.</a:t>
            </a:r>
          </a:p>
          <a:p>
            <a:endParaRPr lang="ru-RU" dirty="0"/>
          </a:p>
        </p:txBody>
      </p:sp>
      <p:pic>
        <p:nvPicPr>
          <p:cNvPr id="4" name="Picture 2" descr="C:\Users\Лена\Desktop\131217154004.jpg"/>
          <p:cNvPicPr>
            <a:picLocks noChangeAspect="1" noChangeArrowheads="1"/>
          </p:cNvPicPr>
          <p:nvPr/>
        </p:nvPicPr>
        <p:blipFill>
          <a:blip r:embed="rId2" cstate="print"/>
          <a:srcRect/>
          <a:stretch>
            <a:fillRect/>
          </a:stretch>
        </p:blipFill>
        <p:spPr bwMode="auto">
          <a:xfrm>
            <a:off x="467544" y="2204864"/>
            <a:ext cx="3528392" cy="3960440"/>
          </a:xfrm>
          <a:prstGeom prst="rect">
            <a:avLst/>
          </a:prstGeom>
          <a:ln>
            <a:noFill/>
          </a:ln>
          <a:effectLst>
            <a:softEdge rad="112500"/>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340768"/>
            <a:ext cx="8229600" cy="4785395"/>
          </a:xfrm>
        </p:spPr>
        <p:txBody>
          <a:bodyPr/>
          <a:lstStyle/>
          <a:p>
            <a:pPr>
              <a:buNone/>
            </a:pPr>
            <a:r>
              <a:rPr lang="ru-RU" sz="3600" dirty="0" smtClean="0">
                <a:latin typeface="Times New Roman" pitchFamily="18" charset="0"/>
                <a:cs typeface="Times New Roman" pitchFamily="18" charset="0"/>
              </a:rPr>
              <a:t>    </a:t>
            </a:r>
            <a:r>
              <a:rPr lang="de-AT" sz="3600" dirty="0" smtClean="0">
                <a:latin typeface="Times New Roman" pitchFamily="18" charset="0"/>
                <a:cs typeface="Times New Roman" pitchFamily="18" charset="0"/>
              </a:rPr>
              <a:t>Es ist Winter. Die Kinder bauen</a:t>
            </a:r>
            <a:r>
              <a:rPr lang="ru-RU" sz="3600" dirty="0" smtClean="0">
                <a:latin typeface="Times New Roman" pitchFamily="18" charset="0"/>
                <a:cs typeface="Times New Roman" pitchFamily="18" charset="0"/>
              </a:rPr>
              <a:t>                        </a:t>
            </a:r>
            <a:r>
              <a:rPr lang="de-AT" sz="3600" dirty="0" smtClean="0">
                <a:latin typeface="Times New Roman" pitchFamily="18" charset="0"/>
                <a:cs typeface="Times New Roman" pitchFamily="18" charset="0"/>
              </a:rPr>
              <a:t> im Schulhof  einen Schneemann. </a:t>
            </a:r>
            <a:r>
              <a:rPr lang="ru-RU" sz="3600" dirty="0" smtClean="0">
                <a:latin typeface="Times New Roman" pitchFamily="18" charset="0"/>
                <a:cs typeface="Times New Roman" pitchFamily="18" charset="0"/>
              </a:rPr>
              <a:t>                     </a:t>
            </a:r>
            <a:r>
              <a:rPr lang="de-AT" sz="3600" dirty="0" smtClean="0">
                <a:latin typeface="Times New Roman" pitchFamily="18" charset="0"/>
                <a:cs typeface="Times New Roman" pitchFamily="18" charset="0"/>
              </a:rPr>
              <a:t>Er heißt </a:t>
            </a:r>
            <a:r>
              <a:rPr lang="de-AT" sz="3600" dirty="0" err="1" smtClean="0">
                <a:latin typeface="Times New Roman" pitchFamily="18" charset="0"/>
                <a:cs typeface="Times New Roman" pitchFamily="18" charset="0"/>
              </a:rPr>
              <a:t>Schneefranzel</a:t>
            </a:r>
            <a:r>
              <a:rPr lang="de-AT" sz="3600" dirty="0" smtClean="0">
                <a:latin typeface="Times New Roman" pitchFamily="18" charset="0"/>
                <a:cs typeface="Times New Roman" pitchFamily="18" charset="0"/>
              </a:rPr>
              <a:t>. Immer, wenn die Schüler in die Schule kommen, sagen sie ihm: “Guten Tag</a:t>
            </a:r>
            <a:r>
              <a:rPr lang="de-AT" sz="3600" dirty="0" smtClean="0">
                <a:latin typeface="Times New Roman" pitchFamily="18" charset="0"/>
                <a:cs typeface="Times New Roman" pitchFamily="18" charset="0"/>
              </a:rPr>
              <a:t>!”</a:t>
            </a:r>
          </a:p>
          <a:p>
            <a:pPr>
              <a:buNone/>
            </a:pPr>
            <a:r>
              <a:rPr lang="de-AT" sz="3600" dirty="0" smtClean="0">
                <a:latin typeface="Times New Roman" pitchFamily="18" charset="0"/>
                <a:cs typeface="Times New Roman" pitchFamily="18" charset="0"/>
              </a:rPr>
              <a:t>   Aber </a:t>
            </a:r>
            <a:r>
              <a:rPr lang="de-AT" sz="3600" dirty="0" err="1" smtClean="0">
                <a:latin typeface="Times New Roman" pitchFamily="18" charset="0"/>
                <a:cs typeface="Times New Roman" pitchFamily="18" charset="0"/>
              </a:rPr>
              <a:t>Schneefranzel</a:t>
            </a:r>
            <a:r>
              <a:rPr lang="de-AT" sz="3600" dirty="0" smtClean="0">
                <a:latin typeface="Times New Roman" pitchFamily="18" charset="0"/>
                <a:cs typeface="Times New Roman" pitchFamily="18" charset="0"/>
              </a:rPr>
              <a:t> kann nicht             sprechen.</a:t>
            </a:r>
            <a:endParaRPr lang="ru-RU" sz="3600" dirty="0" smtClean="0">
              <a:latin typeface="Times New Roman" pitchFamily="18" charset="0"/>
              <a:cs typeface="Times New Roman" pitchFamily="18" charset="0"/>
            </a:endParaRP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idx="1"/>
          </p:nvPr>
        </p:nvSpPr>
        <p:spPr>
          <a:xfrm>
            <a:off x="323528" y="1628800"/>
            <a:ext cx="8363272" cy="4497363"/>
          </a:xfrm>
        </p:spPr>
        <p:txBody>
          <a:bodyPr/>
          <a:lstStyle/>
          <a:p>
            <a:pPr>
              <a:buNone/>
            </a:pPr>
            <a:r>
              <a:rPr lang="de-AT" sz="3600" dirty="0" smtClean="0">
                <a:latin typeface="Times New Roman" pitchFamily="18" charset="0"/>
                <a:cs typeface="Times New Roman" pitchFamily="18" charset="0"/>
              </a:rPr>
              <a:t>   Doch </a:t>
            </a:r>
            <a:r>
              <a:rPr lang="de-AT" sz="3600" dirty="0" smtClean="0">
                <a:latin typeface="Times New Roman" pitchFamily="18" charset="0"/>
                <a:cs typeface="Times New Roman" pitchFamily="18" charset="0"/>
              </a:rPr>
              <a:t>er will den Kindern vieles sagen. Zum Beispiel:  “Alle Menschen  arbeiten. Jetzt hat jeder seine Arbeit. Die Kinder gehen in die Schule, um zu lernen. Die Arbeiter gehen in die Fabrik, um dort zu arbeiten. Nur ich stehe da und arbeite nicht…”</a:t>
            </a:r>
            <a:r>
              <a:rPr lang="de-AT" dirty="0" smtClean="0"/>
              <a:t> </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80728"/>
            <a:ext cx="8229600" cy="5145435"/>
          </a:xfrm>
        </p:spPr>
        <p:txBody>
          <a:bodyPr/>
          <a:lstStyle/>
          <a:p>
            <a:pPr>
              <a:buNone/>
            </a:pPr>
            <a:r>
              <a:rPr lang="de-AT" dirty="0" smtClean="0"/>
              <a:t>   </a:t>
            </a:r>
            <a:r>
              <a:rPr lang="ru-RU" dirty="0" smtClean="0"/>
              <a:t> </a:t>
            </a:r>
            <a:r>
              <a:rPr lang="de-AT" dirty="0" err="1" smtClean="0">
                <a:latin typeface="Times New Roman" pitchFamily="18" charset="0"/>
                <a:cs typeface="Times New Roman" pitchFamily="18" charset="0"/>
              </a:rPr>
              <a:t>Schneefranzel</a:t>
            </a:r>
            <a:r>
              <a:rPr lang="de-AT" dirty="0" smtClean="0">
                <a:latin typeface="Times New Roman" pitchFamily="18" charset="0"/>
                <a:cs typeface="Times New Roman" pitchFamily="18" charset="0"/>
              </a:rPr>
              <a:t> ist sehr traurig.                           Die Kinder sehen das und wollen dem Schneemann helfen. “</a:t>
            </a:r>
            <a:r>
              <a:rPr lang="de-AT" dirty="0" err="1" smtClean="0">
                <a:latin typeface="Times New Roman" pitchFamily="18" charset="0"/>
                <a:cs typeface="Times New Roman" pitchFamily="18" charset="0"/>
              </a:rPr>
              <a:t>Schneefranzel</a:t>
            </a:r>
            <a:r>
              <a:rPr lang="de-AT" dirty="0" smtClean="0">
                <a:latin typeface="Times New Roman" pitchFamily="18" charset="0"/>
                <a:cs typeface="Times New Roman" pitchFamily="18" charset="0"/>
              </a:rPr>
              <a:t>, jetzt bekommst du Arbeit!” – ruft Gerd. </a:t>
            </a:r>
            <a:endParaRPr lang="ru-RU" dirty="0" smtClean="0">
              <a:latin typeface="Times New Roman" pitchFamily="18" charset="0"/>
              <a:cs typeface="Times New Roman" pitchFamily="18" charset="0"/>
            </a:endParaRPr>
          </a:p>
          <a:p>
            <a:pPr>
              <a:buNone/>
            </a:pPr>
            <a:r>
              <a:rPr lang="de-AT"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de-AT" dirty="0" smtClean="0">
                <a:latin typeface="Times New Roman" pitchFamily="18" charset="0"/>
                <a:cs typeface="Times New Roman" pitchFamily="18" charset="0"/>
              </a:rPr>
              <a:t>Er läuft nach Hause und bringt ein Brett. Thomas gibt das Brett in die Hände. Die Mädchen bringen etwas Brot und legen es auf das Brett. Jetzt hat </a:t>
            </a:r>
            <a:r>
              <a:rPr lang="de-AT" dirty="0" err="1" smtClean="0">
                <a:latin typeface="Times New Roman" pitchFamily="18" charset="0"/>
                <a:cs typeface="Times New Roman" pitchFamily="18" charset="0"/>
              </a:rPr>
              <a:t>Schneefranzel</a:t>
            </a:r>
            <a:r>
              <a:rPr lang="de-AT" dirty="0" smtClean="0">
                <a:latin typeface="Times New Roman" pitchFamily="18" charset="0"/>
                <a:cs typeface="Times New Roman" pitchFamily="18" charset="0"/>
              </a:rPr>
              <a:t> eine gute Arbeit. Er arbeitet in der “Speisehalle” für die Vögel.</a:t>
            </a:r>
            <a:endParaRPr lang="ru-RU" dirty="0" smtClean="0">
              <a:latin typeface="Times New Roman" pitchFamily="18" charset="0"/>
              <a:cs typeface="Times New Roman" pitchFamily="18" charset="0"/>
            </a:endParaRPr>
          </a:p>
          <a:p>
            <a:endParaRPr lang="ru-RU" dirty="0" smtClean="0"/>
          </a:p>
          <a:p>
            <a:pPr>
              <a:buNone/>
            </a:pP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48680"/>
            <a:ext cx="6779096" cy="792088"/>
          </a:xfrm>
        </p:spPr>
        <p:txBody>
          <a:bodyPr/>
          <a:lstStyle/>
          <a:p>
            <a:pPr lvl="0"/>
            <a:r>
              <a:rPr lang="en-US" sz="4000" dirty="0" err="1" smtClean="0"/>
              <a:t>Kontrollaufgaben</a:t>
            </a:r>
            <a:endParaRPr lang="ru-RU" sz="4000" dirty="0"/>
          </a:p>
        </p:txBody>
      </p:sp>
      <p:sp>
        <p:nvSpPr>
          <p:cNvPr id="3" name="Содержимое 2"/>
          <p:cNvSpPr>
            <a:spLocks noGrp="1"/>
          </p:cNvSpPr>
          <p:nvPr>
            <p:ph idx="1"/>
          </p:nvPr>
        </p:nvSpPr>
        <p:spPr>
          <a:xfrm>
            <a:off x="457200" y="1124744"/>
            <a:ext cx="8229600" cy="5001419"/>
          </a:xfrm>
        </p:spPr>
        <p:txBody>
          <a:bodyPr/>
          <a:lstStyle/>
          <a:p>
            <a:pPr>
              <a:buNone/>
            </a:pPr>
            <a:r>
              <a:rPr lang="de-AT" dirty="0" smtClean="0"/>
              <a:t> </a:t>
            </a:r>
            <a:r>
              <a:rPr lang="de-AT" sz="3000" dirty="0" smtClean="0"/>
              <a:t>I </a:t>
            </a:r>
            <a:r>
              <a:rPr lang="ru-RU" sz="3000" dirty="0" smtClean="0"/>
              <a:t>Выбери ответ, соответствующий</a:t>
            </a:r>
            <a:r>
              <a:rPr lang="de-AT" sz="3000" dirty="0" smtClean="0"/>
              <a:t> </a:t>
            </a:r>
            <a:r>
              <a:rPr lang="ru-RU" sz="3000" dirty="0" smtClean="0"/>
              <a:t>содержанию рассказа.</a:t>
            </a:r>
          </a:p>
          <a:p>
            <a:pPr lvl="0">
              <a:buNone/>
            </a:pPr>
            <a:r>
              <a:rPr lang="de-AT" sz="3000" dirty="0" smtClean="0"/>
              <a:t>  A)  Wo bauen die Kinder einen Schneemann?</a:t>
            </a:r>
            <a:endParaRPr lang="ru-RU" sz="3000" dirty="0" smtClean="0"/>
          </a:p>
          <a:p>
            <a:pPr lvl="0">
              <a:buNone/>
            </a:pPr>
            <a:r>
              <a:rPr lang="de-AT" sz="3000" dirty="0" smtClean="0"/>
              <a:t>        1. Im Park  2. Im Garten  3. Im Schulhof </a:t>
            </a:r>
          </a:p>
          <a:p>
            <a:pPr lvl="0">
              <a:buNone/>
            </a:pPr>
            <a:r>
              <a:rPr lang="de-AT" sz="3000" dirty="0" smtClean="0"/>
              <a:t>  B)  Wie ist </a:t>
            </a:r>
            <a:r>
              <a:rPr lang="de-AT" sz="3000" dirty="0" err="1" smtClean="0"/>
              <a:t>Schneefranzel</a:t>
            </a:r>
            <a:r>
              <a:rPr lang="ru-RU" sz="3000" dirty="0" smtClean="0"/>
              <a:t>?</a:t>
            </a:r>
          </a:p>
          <a:p>
            <a:pPr lvl="0">
              <a:buNone/>
            </a:pPr>
            <a:r>
              <a:rPr lang="de-AT" sz="3000" dirty="0" smtClean="0"/>
              <a:t>        1. lustig</a:t>
            </a:r>
            <a:r>
              <a:rPr lang="ru-RU" sz="3000" dirty="0" smtClean="0"/>
              <a:t>    2.   </a:t>
            </a:r>
            <a:r>
              <a:rPr lang="de-AT" sz="3000" dirty="0" smtClean="0"/>
              <a:t>traurig   3. nicht gesund</a:t>
            </a:r>
            <a:endParaRPr lang="ru-RU" sz="3000" dirty="0" smtClean="0"/>
          </a:p>
          <a:p>
            <a:pPr lvl="0">
              <a:buNone/>
            </a:pPr>
            <a:r>
              <a:rPr lang="de-AT" sz="3000" dirty="0" smtClean="0"/>
              <a:t>C) Warum ist er  traurig?   </a:t>
            </a:r>
            <a:endParaRPr lang="ru-RU" sz="3000" dirty="0" smtClean="0"/>
          </a:p>
          <a:p>
            <a:pPr lvl="0">
              <a:buNone/>
            </a:pPr>
            <a:r>
              <a:rPr lang="de-AT" sz="3000" dirty="0" smtClean="0"/>
              <a:t>    1. Er hat keine Arbeit.   </a:t>
            </a:r>
            <a:r>
              <a:rPr lang="de-AT" sz="3000" dirty="0" smtClean="0"/>
              <a:t>2</a:t>
            </a:r>
            <a:r>
              <a:rPr lang="de-AT" sz="3000" dirty="0" smtClean="0"/>
              <a:t>. Das Wetter ist schlecht.       </a:t>
            </a:r>
            <a:r>
              <a:rPr lang="de-AT" sz="3000" dirty="0" smtClean="0"/>
              <a:t> </a:t>
            </a:r>
            <a:r>
              <a:rPr lang="de-AT" sz="3000" dirty="0" smtClean="0"/>
              <a:t>3. Er hat keine Freunde.</a:t>
            </a:r>
            <a:endParaRPr lang="ru-RU" sz="3000" dirty="0" smtClean="0"/>
          </a:p>
          <a:p>
            <a:pPr lvl="0">
              <a:buNone/>
            </a:pPr>
            <a:endParaRPr lang="ru-RU" dirty="0" smtClean="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268760"/>
            <a:ext cx="8229600" cy="4857403"/>
          </a:xfrm>
        </p:spPr>
        <p:txBody>
          <a:bodyPr/>
          <a:lstStyle/>
          <a:p>
            <a:pPr lvl="0">
              <a:buNone/>
            </a:pPr>
            <a:r>
              <a:rPr lang="de-AT" sz="3000" dirty="0" smtClean="0">
                <a:latin typeface="Times New Roman" pitchFamily="18" charset="0"/>
                <a:cs typeface="Times New Roman" pitchFamily="18" charset="0"/>
              </a:rPr>
              <a:t>D) Wie helfen ihm die Kinder</a:t>
            </a:r>
            <a:r>
              <a:rPr lang="ru-RU" sz="3000" dirty="0" smtClean="0">
                <a:latin typeface="Times New Roman" pitchFamily="18" charset="0"/>
                <a:cs typeface="Times New Roman" pitchFamily="18" charset="0"/>
              </a:rPr>
              <a:t>?</a:t>
            </a:r>
          </a:p>
          <a:p>
            <a:pPr lvl="0">
              <a:buNone/>
            </a:pPr>
            <a:r>
              <a:rPr lang="de-AT" sz="3000" dirty="0" smtClean="0">
                <a:latin typeface="Times New Roman" pitchFamily="18" charset="0"/>
                <a:cs typeface="Times New Roman" pitchFamily="18" charset="0"/>
              </a:rPr>
              <a:t>   1. Sie bauen noch einen Schneemann.                2. </a:t>
            </a:r>
            <a:r>
              <a:rPr lang="de-AT" sz="3000" dirty="0" smtClean="0">
                <a:latin typeface="Times New Roman" pitchFamily="18" charset="0"/>
                <a:cs typeface="Times New Roman" pitchFamily="18" charset="0"/>
              </a:rPr>
              <a:t>2.Sie </a:t>
            </a:r>
            <a:r>
              <a:rPr lang="de-AT" sz="3000" dirty="0" smtClean="0">
                <a:latin typeface="Times New Roman" pitchFamily="18" charset="0"/>
                <a:cs typeface="Times New Roman" pitchFamily="18" charset="0"/>
              </a:rPr>
              <a:t>suchen für ihn eine Arbeit.                        3. </a:t>
            </a:r>
            <a:r>
              <a:rPr lang="de-AT" sz="3000" dirty="0" smtClean="0">
                <a:latin typeface="Times New Roman" pitchFamily="18" charset="0"/>
                <a:cs typeface="Times New Roman" pitchFamily="18" charset="0"/>
              </a:rPr>
              <a:t>3.Sie </a:t>
            </a:r>
            <a:r>
              <a:rPr lang="de-AT" sz="3000" dirty="0" smtClean="0">
                <a:latin typeface="Times New Roman" pitchFamily="18" charset="0"/>
                <a:cs typeface="Times New Roman" pitchFamily="18" charset="0"/>
              </a:rPr>
              <a:t>schenken  ihm einen Ball.</a:t>
            </a:r>
            <a:endParaRPr lang="ru-RU" sz="3000" dirty="0" smtClean="0">
              <a:latin typeface="Times New Roman" pitchFamily="18" charset="0"/>
              <a:cs typeface="Times New Roman" pitchFamily="18" charset="0"/>
            </a:endParaRPr>
          </a:p>
          <a:p>
            <a:pPr lvl="0">
              <a:buNone/>
            </a:pPr>
            <a:r>
              <a:rPr lang="de-AT" sz="3000" dirty="0" smtClean="0">
                <a:latin typeface="Times New Roman" pitchFamily="18" charset="0"/>
                <a:cs typeface="Times New Roman" pitchFamily="18" charset="0"/>
              </a:rPr>
              <a:t>E) Wo arbeitet jetzt </a:t>
            </a:r>
            <a:r>
              <a:rPr lang="de-AT" sz="3000" dirty="0" err="1" smtClean="0">
                <a:latin typeface="Times New Roman" pitchFamily="18" charset="0"/>
                <a:cs typeface="Times New Roman" pitchFamily="18" charset="0"/>
              </a:rPr>
              <a:t>Schneefranzel</a:t>
            </a:r>
            <a:r>
              <a:rPr lang="ru-RU" sz="3000" dirty="0" smtClean="0">
                <a:latin typeface="Times New Roman" pitchFamily="18" charset="0"/>
                <a:cs typeface="Times New Roman" pitchFamily="18" charset="0"/>
              </a:rPr>
              <a:t>?</a:t>
            </a:r>
          </a:p>
          <a:p>
            <a:pPr lvl="0">
              <a:buNone/>
            </a:pPr>
            <a:r>
              <a:rPr lang="de-AT" sz="3000" dirty="0" smtClean="0">
                <a:latin typeface="Times New Roman" pitchFamily="18" charset="0"/>
                <a:cs typeface="Times New Roman" pitchFamily="18" charset="0"/>
              </a:rPr>
              <a:t>    1. auf der </a:t>
            </a:r>
            <a:r>
              <a:rPr lang="de-AT" sz="3000" dirty="0" smtClean="0">
                <a:latin typeface="Times New Roman" pitchFamily="18" charset="0"/>
                <a:cs typeface="Times New Roman" pitchFamily="18" charset="0"/>
              </a:rPr>
              <a:t>Eisbahn </a:t>
            </a:r>
          </a:p>
          <a:p>
            <a:pPr lvl="0">
              <a:buNone/>
            </a:pPr>
            <a:r>
              <a:rPr lang="de-AT" sz="3000" dirty="0" smtClean="0">
                <a:latin typeface="Times New Roman" pitchFamily="18" charset="0"/>
                <a:cs typeface="Times New Roman" pitchFamily="18" charset="0"/>
              </a:rPr>
              <a:t> </a:t>
            </a:r>
            <a:r>
              <a:rPr lang="de-AT" sz="3000" dirty="0" smtClean="0">
                <a:latin typeface="Times New Roman" pitchFamily="18" charset="0"/>
                <a:cs typeface="Times New Roman" pitchFamily="18" charset="0"/>
              </a:rPr>
              <a:t>   </a:t>
            </a:r>
            <a:r>
              <a:rPr lang="de-AT" sz="3000" dirty="0" smtClean="0">
                <a:latin typeface="Times New Roman" pitchFamily="18" charset="0"/>
                <a:cs typeface="Times New Roman" pitchFamily="18" charset="0"/>
              </a:rPr>
              <a:t>2. in der Fabrik</a:t>
            </a:r>
            <a:r>
              <a:rPr lang="de-AT" sz="3000" dirty="0" smtClean="0">
                <a:latin typeface="Times New Roman" pitchFamily="18" charset="0"/>
                <a:cs typeface="Times New Roman" pitchFamily="18" charset="0"/>
              </a:rPr>
              <a:t>,                     </a:t>
            </a:r>
          </a:p>
          <a:p>
            <a:pPr lvl="0">
              <a:buNone/>
            </a:pPr>
            <a:r>
              <a:rPr lang="de-AT" sz="3000" dirty="0" smtClean="0">
                <a:latin typeface="Times New Roman" pitchFamily="18" charset="0"/>
                <a:cs typeface="Times New Roman" pitchFamily="18" charset="0"/>
              </a:rPr>
              <a:t> </a:t>
            </a:r>
            <a:r>
              <a:rPr lang="de-AT" sz="3000" dirty="0" smtClean="0">
                <a:latin typeface="Times New Roman" pitchFamily="18" charset="0"/>
                <a:cs typeface="Times New Roman" pitchFamily="18" charset="0"/>
              </a:rPr>
              <a:t>   3</a:t>
            </a:r>
            <a:r>
              <a:rPr lang="de-AT" sz="3000" dirty="0" smtClean="0">
                <a:latin typeface="Times New Roman" pitchFamily="18" charset="0"/>
                <a:cs typeface="Times New Roman" pitchFamily="18" charset="0"/>
              </a:rPr>
              <a:t>. in der “Speisehalle” für die </a:t>
            </a:r>
            <a:r>
              <a:rPr lang="de-AT" sz="3000" dirty="0" smtClean="0">
                <a:latin typeface="Times New Roman" pitchFamily="18" charset="0"/>
                <a:cs typeface="Times New Roman" pitchFamily="18" charset="0"/>
              </a:rPr>
              <a:t>Vögel</a:t>
            </a:r>
            <a:endParaRPr lang="ru-RU" sz="30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124744"/>
            <a:ext cx="8229600" cy="5001419"/>
          </a:xfrm>
        </p:spPr>
        <p:txBody>
          <a:bodyPr/>
          <a:lstStyle/>
          <a:p>
            <a:pPr>
              <a:buNone/>
            </a:pPr>
            <a:r>
              <a:rPr lang="de-AT" dirty="0" smtClean="0">
                <a:latin typeface="Times New Roman" pitchFamily="18" charset="0"/>
                <a:cs typeface="Times New Roman" pitchFamily="18" charset="0"/>
              </a:rPr>
              <a:t>II </a:t>
            </a:r>
            <a:r>
              <a:rPr lang="ru-RU" dirty="0" smtClean="0">
                <a:latin typeface="Times New Roman" pitchFamily="18" charset="0"/>
                <a:cs typeface="Times New Roman" pitchFamily="18" charset="0"/>
              </a:rPr>
              <a:t>  В каком из предложений лучше всего выражена основная мысль текста? </a:t>
            </a:r>
          </a:p>
          <a:p>
            <a:pPr>
              <a:buNone/>
            </a:pPr>
            <a:r>
              <a:rPr lang="de-AT"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А) Зимой всегда холодно.</a:t>
            </a:r>
          </a:p>
          <a:p>
            <a:pPr>
              <a:buNone/>
            </a:pPr>
            <a:r>
              <a:rPr lang="de-AT"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Б) У снеговика теперь хорошая работа.</a:t>
            </a:r>
          </a:p>
          <a:p>
            <a:pPr>
              <a:buNone/>
            </a:pPr>
            <a:r>
              <a:rPr lang="de-AT"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В) Скучно жить без настоящей работы.</a:t>
            </a:r>
          </a:p>
          <a:p>
            <a:pPr lvl="0">
              <a:buNone/>
            </a:pP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TotalTime>
  <Words>470</Words>
  <Application>Microsoft Office PowerPoint</Application>
  <PresentationFormat>Экран (4:3)</PresentationFormat>
  <Paragraphs>40</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Kontrollarbeit 4. Klasse.                             Das Lesen </vt:lpstr>
      <vt:lpstr>Слайд 2</vt:lpstr>
      <vt:lpstr>Слайд 3</vt:lpstr>
      <vt:lpstr>Слайд 4</vt:lpstr>
      <vt:lpstr>Слайд 5</vt:lpstr>
      <vt:lpstr>Слайд 6</vt:lpstr>
      <vt:lpstr>Kontrollaufgaben</vt:lpstr>
      <vt:lpstr>Слайд 8</vt:lpstr>
      <vt:lpstr>Слайд 9</vt:lpstr>
      <vt:lpstr>Слайд 10</vt:lpstr>
      <vt:lpstr>ключи</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HP</dc:creator>
  <cp:lastModifiedBy>user</cp:lastModifiedBy>
  <cp:revision>26</cp:revision>
  <dcterms:created xsi:type="dcterms:W3CDTF">2014-11-11T19:27:02Z</dcterms:created>
  <dcterms:modified xsi:type="dcterms:W3CDTF">2021-01-21T19:21:10Z</dcterms:modified>
</cp:coreProperties>
</file>