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9" r:id="rId4"/>
    <p:sldId id="261" r:id="rId5"/>
    <p:sldId id="262" r:id="rId6"/>
    <p:sldId id="271" r:id="rId7"/>
    <p:sldId id="268" r:id="rId8"/>
    <p:sldId id="263" r:id="rId9"/>
    <p:sldId id="265" r:id="rId10"/>
    <p:sldId id="272" r:id="rId11"/>
    <p:sldId id="274" r:id="rId12"/>
    <p:sldId id="276" r:id="rId13"/>
    <p:sldId id="275" r:id="rId14"/>
    <p:sldId id="273" r:id="rId15"/>
    <p:sldId id="25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gif"/><Relationship Id="rId4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img1.liveinternet.ru/images/attach/c/10/109/662/109662963_5307782_2ramkazol_1_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1628"/>
            <a:ext cx="9180512" cy="68615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659485"/>
            <a:ext cx="689856" cy="153891"/>
          </a:xfrm>
          <a:prstGeom prst="rect">
            <a:avLst/>
          </a:prstGeom>
        </p:spPr>
      </p:pic>
      <p:pic>
        <p:nvPicPr>
          <p:cNvPr id="2052" name="Picture 4" descr="http://www.1papacaio.com.br/modules/Cliparts/gallery/cliparts_cartoons/cliparts_disney/bambi/amigos_familia/coruja.gi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410" y="15340"/>
            <a:ext cx="2252590" cy="29816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15" y="6542935"/>
            <a:ext cx="1044933" cy="233100"/>
          </a:xfrm>
          <a:prstGeom prst="rect">
            <a:avLst/>
          </a:prstGeom>
        </p:spPr>
      </p:pic>
      <p:pic>
        <p:nvPicPr>
          <p:cNvPr id="12" name="Picture 2" descr="https://fs00.infourok.ru/images/doc/173/198531/hello_html_m7252cbfc.png"/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111702"/>
            <a:ext cx="3126568" cy="2609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img1.liveinternet.ru/images/attach/c/10/109/662/109662963_5307782_2ramkazol_1_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" y="0"/>
            <a:ext cx="9150736" cy="68615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1papacaio.com.br/modules/Cliparts/gallery/cliparts_cartoons/cliparts_disney/bambi/amigos_familia/coruja.gi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746" y="116632"/>
            <a:ext cx="1795254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fs00.infourok.ru/images/doc/173/198531/hello_html_m7252cbfc.pn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4" y="4725144"/>
            <a:ext cx="2391638" cy="199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15" y="6542935"/>
            <a:ext cx="1044933" cy="2331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6162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img1.liveinternet.ru/images/attach/c/10/109/662/109662963_5307782_2ramkazol_1_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" y="0"/>
            <a:ext cx="9150736" cy="68615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6659485"/>
            <a:ext cx="689856" cy="153891"/>
          </a:xfrm>
          <a:prstGeom prst="rect">
            <a:avLst/>
          </a:prstGeom>
        </p:spPr>
      </p:pic>
      <p:pic>
        <p:nvPicPr>
          <p:cNvPr id="11" name="Picture 4" descr="http://www.1papacaio.com.br/modules/Cliparts/gallery/cliparts_cartoons/cliparts_disney/bambi/amigos_familia/coruja.gif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746" y="116632"/>
            <a:ext cx="1795254" cy="2376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fs00.infourok.ru/images/doc/173/198531/hello_html_m7252cbfc.png"/>
          <p:cNvPicPr>
            <a:picLocks noChangeAspect="1" noChangeArrowheads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4" y="4725144"/>
            <a:ext cx="2391638" cy="1996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15" y="6542935"/>
            <a:ext cx="1044933" cy="2331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pesochnizza.ru/wp-content/uploads/2012/05/matematika2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1"/>
            <a:ext cx="7556376" cy="2664296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Ouverture script" pitchFamily="66" charset="0"/>
              </a:rPr>
              <a:t>МОУ «</a:t>
            </a:r>
            <a:r>
              <a:rPr lang="ru-RU" sz="3100" b="1" smtClean="0">
                <a:latin typeface="Ouverture script" pitchFamily="66" charset="0"/>
              </a:rPr>
              <a:t>Поедугинская </a:t>
            </a:r>
            <a:r>
              <a:rPr lang="ru-RU" sz="3100" b="1" smtClean="0">
                <a:latin typeface="Ouverture script" pitchFamily="66" charset="0"/>
              </a:rPr>
              <a:t>ООШ-ДС»</a:t>
            </a:r>
            <a:r>
              <a:rPr lang="ru-RU" sz="3100" b="1" dirty="0" smtClean="0">
                <a:latin typeface="Ouverture script" pitchFamily="66" charset="0"/>
              </a:rPr>
              <a:t/>
            </a:r>
            <a:br>
              <a:rPr lang="ru-RU" sz="3100" b="1" dirty="0" smtClean="0">
                <a:latin typeface="Ouverture script" pitchFamily="66" charset="0"/>
              </a:rPr>
            </a:br>
            <a:r>
              <a:rPr lang="ru-RU" sz="3100" b="1" dirty="0" smtClean="0">
                <a:latin typeface="Ouverture script" pitchFamily="66" charset="0"/>
              </a:rPr>
              <a:t/>
            </a:r>
            <a:br>
              <a:rPr lang="ru-RU" sz="3100" b="1" dirty="0" smtClean="0">
                <a:latin typeface="Ouverture script" pitchFamily="66" charset="0"/>
              </a:rPr>
            </a:br>
            <a:r>
              <a:rPr lang="ru-RU" sz="3100" b="1" dirty="0">
                <a:latin typeface="Ouverture script" pitchFamily="66" charset="0"/>
              </a:rPr>
              <a:t/>
            </a:r>
            <a:br>
              <a:rPr lang="ru-RU" sz="3100" b="1" dirty="0">
                <a:latin typeface="Ouverture script" pitchFamily="66" charset="0"/>
              </a:rPr>
            </a:br>
            <a:r>
              <a:rPr lang="ru-RU" sz="7200" b="1" dirty="0" smtClean="0">
                <a:latin typeface="Ouverture script" pitchFamily="66" charset="0"/>
              </a:rPr>
              <a:t>Развитие логических УУД</a:t>
            </a:r>
            <a:endParaRPr lang="ru-RU" sz="7200" b="1" dirty="0">
              <a:latin typeface="Ouverture script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38400" y="5572140"/>
            <a:ext cx="6768752" cy="12858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uverture script" pitchFamily="66" charset="0"/>
              </a:rPr>
              <a:t>             </a:t>
            </a:r>
            <a:r>
              <a:rPr lang="ru-RU" sz="2800" b="1" dirty="0" smtClean="0">
                <a:solidFill>
                  <a:schemeClr val="tx1"/>
                </a:solidFill>
                <a:latin typeface="Ouverture script" pitchFamily="66" charset="0"/>
              </a:rPr>
              <a:t>Бахматова </a:t>
            </a:r>
            <a:r>
              <a:rPr lang="ru-RU" sz="2800" b="1" dirty="0">
                <a:solidFill>
                  <a:schemeClr val="tx1"/>
                </a:solidFill>
                <a:latin typeface="Ouverture script" pitchFamily="66" charset="0"/>
              </a:rPr>
              <a:t>В.П.</a:t>
            </a:r>
          </a:p>
          <a:p>
            <a:r>
              <a:rPr lang="ru-RU" sz="2800" b="1" dirty="0" smtClean="0">
                <a:solidFill>
                  <a:schemeClr val="tx1"/>
                </a:solidFill>
                <a:latin typeface="Ouverture script" pitchFamily="66" charset="0"/>
              </a:rPr>
              <a:t>                  учитель математики</a:t>
            </a:r>
            <a:endParaRPr lang="ru-RU" sz="2800" b="1" dirty="0">
              <a:solidFill>
                <a:schemeClr val="tx1"/>
              </a:solidFill>
              <a:latin typeface="Ouverture script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686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Многоугольники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98046162"/>
              </p:ext>
            </p:extLst>
          </p:nvPr>
        </p:nvGraphicFramePr>
        <p:xfrm>
          <a:off x="785786" y="1428736"/>
          <a:ext cx="7929618" cy="5282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/>
                <a:gridCol w="4293214"/>
              </a:tblGrid>
              <a:tr h="576064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треугольники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Четырёхугольники</a:t>
                      </a:r>
                      <a:endParaRPr lang="ru-RU" sz="3600" dirty="0"/>
                    </a:p>
                  </a:txBody>
                  <a:tcPr/>
                </a:tc>
              </a:tr>
              <a:tr h="1808192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4  треугольник</a:t>
                      </a:r>
                    </a:p>
                    <a:p>
                      <a:r>
                        <a:rPr lang="ru-RU" sz="3600" dirty="0" smtClean="0"/>
                        <a:t>10 треугольник</a:t>
                      </a:r>
                    </a:p>
                    <a:p>
                      <a:r>
                        <a:rPr lang="ru-RU" sz="3600" dirty="0" smtClean="0"/>
                        <a:t>11 треугольник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1 прямоугольник</a:t>
                      </a:r>
                    </a:p>
                    <a:p>
                      <a:r>
                        <a:rPr lang="ru-RU" sz="3600" dirty="0" smtClean="0"/>
                        <a:t>2 параллелограмм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dirty="0" smtClean="0"/>
                        <a:t>3 прямоугольник</a:t>
                      </a:r>
                    </a:p>
                  </a:txBody>
                  <a:tcPr/>
                </a:tc>
              </a:tr>
              <a:tr h="1079694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5  параллелограмм</a:t>
                      </a:r>
                    </a:p>
                    <a:p>
                      <a:r>
                        <a:rPr lang="ru-RU" sz="3600" dirty="0" smtClean="0"/>
                        <a:t>6 квадрат</a:t>
                      </a:r>
                    </a:p>
                    <a:p>
                      <a:r>
                        <a:rPr lang="ru-RU" sz="3600" dirty="0" smtClean="0"/>
                        <a:t>7 ромб</a:t>
                      </a:r>
                    </a:p>
                    <a:p>
                      <a:r>
                        <a:rPr lang="ru-RU" sz="3600" smtClean="0"/>
                        <a:t>8 квадрат</a:t>
                      </a:r>
                      <a:endParaRPr lang="ru-RU" sz="3600" dirty="0" smtClean="0"/>
                    </a:p>
                    <a:p>
                      <a:r>
                        <a:rPr lang="ru-RU" sz="3600" dirty="0" smtClean="0"/>
                        <a:t>9  трапеция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6428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Я вспомнил, что…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5300" b="1" dirty="0" smtClean="0"/>
              <a:t>Я посоветую…</a:t>
            </a:r>
            <a:r>
              <a:rPr lang="ru-RU" sz="5300" dirty="0" smtClean="0"/>
              <a:t/>
            </a:r>
            <a:br>
              <a:rPr lang="ru-RU" sz="5300" dirty="0" smtClean="0"/>
            </a:br>
            <a:endParaRPr lang="ru-RU" sz="5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2928958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Мне было </a:t>
            </a:r>
            <a:br>
              <a:rPr lang="ru-RU" sz="4800" b="1" dirty="0" smtClean="0"/>
            </a:br>
            <a:r>
              <a:rPr lang="ru-RU" sz="4800" b="1" dirty="0" smtClean="0"/>
              <a:t>не интересно,</a:t>
            </a:r>
            <a:br>
              <a:rPr lang="ru-RU" sz="4800" b="1" dirty="0" smtClean="0"/>
            </a:br>
            <a:r>
              <a:rPr lang="ru-RU" sz="4800" b="1" dirty="0" smtClean="0"/>
              <a:t> потому что…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3816424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Спасибо за работу</a:t>
            </a:r>
            <a:endParaRPr lang="ru-RU" sz="8000" dirty="0"/>
          </a:p>
        </p:txBody>
      </p:sp>
    </p:spTree>
    <p:extLst>
      <p:ext uri="{BB962C8B-B14F-4D97-AF65-F5344CB8AC3E}">
        <p14:creationId xmlns="" xmlns:p14="http://schemas.microsoft.com/office/powerpoint/2010/main" val="13699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1"/>
            <a:ext cx="65722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Чтобы научить детей мыслить, надо мыслить самому учителю. А учиться этому нужно из умных книг, от своих коллег и от самих детей.</a:t>
            </a:r>
            <a:endParaRPr lang="ru-RU" sz="4800" dirty="0"/>
          </a:p>
        </p:txBody>
      </p:sp>
    </p:spTree>
    <p:extLst>
      <p:ext uri="{BB962C8B-B14F-4D97-AF65-F5344CB8AC3E}">
        <p14:creationId xmlns="" xmlns:p14="http://schemas.microsoft.com/office/powerpoint/2010/main" val="37840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531460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Умение классифицировать объекты и явления, самостоятельно выбирая одно основание для группировки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857232"/>
            <a:ext cx="7901014" cy="3786214"/>
          </a:xfrm>
        </p:spPr>
        <p:txBody>
          <a:bodyPr>
            <a:normAutofit/>
          </a:bodyPr>
          <a:lstStyle/>
          <a:p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dirty="0"/>
          </a:p>
        </p:txBody>
      </p:sp>
      <p:pic>
        <p:nvPicPr>
          <p:cNvPr id="3" name="Рисунок 2" descr="ребус по математике с ответами">
            <a:hlinkClick r:id="rId2" tgtFrame="&quot;_blank&quot;" tooltip="&quot;ребусы математические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071546"/>
            <a:ext cx="571504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4702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6952286" cy="4297370"/>
          </a:xfrm>
        </p:spPr>
        <p:txBody>
          <a:bodyPr>
            <a:normAutofit/>
          </a:bodyPr>
          <a:lstStyle/>
          <a:p>
            <a:r>
              <a:rPr lang="ru-RU" dirty="0" smtClean="0"/>
              <a:t>Игра</a:t>
            </a:r>
            <a:br>
              <a:rPr lang="ru-RU" dirty="0" smtClean="0"/>
            </a:br>
            <a:r>
              <a:rPr lang="ru-RU" sz="6600" dirty="0" smtClean="0"/>
              <a:t>«Назови геометрические фигуры»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427168" cy="518457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Правила игры</a:t>
            </a:r>
            <a:br>
              <a:rPr lang="ru-RU" b="1" dirty="0" smtClean="0"/>
            </a:br>
            <a:r>
              <a:rPr lang="ru-RU" dirty="0" smtClean="0"/>
              <a:t>-ученик объясняет</a:t>
            </a:r>
            <a:r>
              <a:rPr lang="ru-RU" b="1" dirty="0" smtClean="0"/>
              <a:t> (не называя фигуру)</a:t>
            </a:r>
            <a:r>
              <a:rPr lang="ru-RU" dirty="0" smtClean="0"/>
              <a:t>, что изображено на карточке </a:t>
            </a:r>
            <a:br>
              <a:rPr lang="ru-RU" dirty="0" smtClean="0"/>
            </a:br>
            <a:r>
              <a:rPr lang="ru-RU" dirty="0" smtClean="0"/>
              <a:t>-первый  -   отвечает, </a:t>
            </a:r>
            <a:br>
              <a:rPr lang="ru-RU" dirty="0" smtClean="0"/>
            </a:br>
            <a:r>
              <a:rPr lang="ru-RU" dirty="0" smtClean="0"/>
              <a:t>- второй - при ответе на второе объяснение, </a:t>
            </a:r>
            <a:br>
              <a:rPr lang="ru-RU" dirty="0" smtClean="0"/>
            </a:br>
            <a:r>
              <a:rPr lang="ru-RU" dirty="0" smtClean="0"/>
              <a:t>повторяет и первый ответ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3178175" y="-95250"/>
            <a:ext cx="2787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/>
            <a:endParaRPr lang="ru-RU" sz="1600" b="1" dirty="0">
              <a:cs typeface="Times New Roman" pitchFamily="18" charset="0"/>
            </a:endParaRPr>
          </a:p>
          <a:p>
            <a:pPr algn="ctr" eaLnBrk="0" hangingPunct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8313" y="549275"/>
          <a:ext cx="8351837" cy="5212080"/>
        </p:xfrm>
        <a:graphic>
          <a:graphicData uri="http://schemas.openxmlformats.org/drawingml/2006/table">
            <a:tbl>
              <a:tblPr/>
              <a:tblGrid>
                <a:gridCol w="647700"/>
                <a:gridCol w="2303462"/>
                <a:gridCol w="4608513"/>
                <a:gridCol w="792162"/>
              </a:tblGrid>
              <a:tr h="274303">
                <a:tc>
                  <a:txBody>
                    <a:bodyPr/>
                    <a:lstStyle/>
                    <a:p>
                      <a:pPr marL="0" marR="0" lvl="0" indent="88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критерии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баллы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Выбор основания для группировки объектов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не выделено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Выделено какое – либо основание (второстепенная характеристика)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Выделено нужное основание для группировки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Выделение признака  (названия групп) для объединения объектов в одну группу.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Отличительный признак не выделен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Отличительный признак выделен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Наличие продукта работы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Таблица не заполнена, в какой-либо группе отсутствует более 1 объекта, явления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Таблица заполнена не полностью, в группе отсутствует 1 объект, явление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Таблица заполнена полностью, перечислены все объекты, явления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Время, затраченное на выполнение работы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Работа  выполнена за отведенное время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Затрачено больше отведённого времени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0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Максимальное количество баллов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1199" marR="511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83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Название таблицы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5448503"/>
              </p:ext>
            </p:extLst>
          </p:nvPr>
        </p:nvGraphicFramePr>
        <p:xfrm>
          <a:off x="899592" y="1397000"/>
          <a:ext cx="7272808" cy="3400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6404"/>
                <a:gridCol w="3636404"/>
              </a:tblGrid>
              <a:tr h="1160229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Название группы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Название группы</a:t>
                      </a:r>
                      <a:endParaRPr lang="ru-RU" sz="3600" dirty="0"/>
                    </a:p>
                  </a:txBody>
                  <a:tcPr/>
                </a:tc>
              </a:tr>
              <a:tr h="1160229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пример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пример</a:t>
                      </a:r>
                      <a:endParaRPr lang="ru-RU" sz="3600" dirty="0"/>
                    </a:p>
                  </a:txBody>
                  <a:tcPr/>
                </a:tc>
              </a:tr>
              <a:tr h="1079694"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пример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/>
                        <a:t>пример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792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4440246"/>
          </a:xfrm>
        </p:spPr>
        <p:txBody>
          <a:bodyPr/>
          <a:lstStyle/>
          <a:p>
            <a:r>
              <a:rPr lang="ru-RU" dirty="0" smtClean="0"/>
              <a:t>Классификация </a:t>
            </a:r>
            <a:br>
              <a:rPr lang="ru-RU" dirty="0" smtClean="0"/>
            </a:br>
            <a:r>
              <a:rPr lang="ru-RU" dirty="0" smtClean="0"/>
              <a:t>геометрических объектов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6715" y="571480"/>
            <a:ext cx="2000264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1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араллелограмм 3"/>
          <p:cNvSpPr/>
          <p:nvPr/>
        </p:nvSpPr>
        <p:spPr>
          <a:xfrm>
            <a:off x="3709095" y="500042"/>
            <a:ext cx="2071702" cy="1143008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2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726714" y="2071678"/>
            <a:ext cx="1108981" cy="107157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4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444208" y="4429132"/>
            <a:ext cx="2131741" cy="121444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11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2369789" y="1923640"/>
            <a:ext cx="714380" cy="123783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5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Ромб 7"/>
          <p:cNvSpPr/>
          <p:nvPr/>
        </p:nvSpPr>
        <p:spPr>
          <a:xfrm>
            <a:off x="3921192" y="1923640"/>
            <a:ext cx="1287763" cy="128588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6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964381" y="3357562"/>
            <a:ext cx="2357454" cy="142876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7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65072" y="3444278"/>
            <a:ext cx="1447087" cy="13982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8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Трапеция 10"/>
          <p:cNvSpPr/>
          <p:nvPr/>
        </p:nvSpPr>
        <p:spPr>
          <a:xfrm>
            <a:off x="6444208" y="3128961"/>
            <a:ext cx="1914006" cy="1000131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9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0" name="Прямоугольный треугольник 19"/>
          <p:cNvSpPr/>
          <p:nvPr/>
        </p:nvSpPr>
        <p:spPr>
          <a:xfrm>
            <a:off x="3214678" y="4714884"/>
            <a:ext cx="1785950" cy="92869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10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22231" y="500042"/>
            <a:ext cx="986073" cy="1785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3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220</Words>
  <Application>Microsoft Office PowerPoint</Application>
  <PresentationFormat>Экран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МОУ «Поедугинская ООШ-ДС»   Развитие логических УУД</vt:lpstr>
      <vt:lpstr>   Умение классифицировать объекты и явления, самостоятельно выбирая одно основание для группировки  </vt:lpstr>
      <vt:lpstr>  </vt:lpstr>
      <vt:lpstr>Игра «Назови геометрические фигуры»</vt:lpstr>
      <vt:lpstr>Правила игры -ученик объясняет (не называя фигуру), что изображено на карточке  -первый  -   отвечает,  - второй - при ответе на второе объяснение,  повторяет и первый ответ</vt:lpstr>
      <vt:lpstr>Слайд 6</vt:lpstr>
      <vt:lpstr>Название таблицы</vt:lpstr>
      <vt:lpstr>Классификация  геометрических объектов</vt:lpstr>
      <vt:lpstr>Слайд 9</vt:lpstr>
      <vt:lpstr>Многоугольники</vt:lpstr>
      <vt:lpstr>Я вспомнил, что… </vt:lpstr>
      <vt:lpstr>        Я посоветую… </vt:lpstr>
      <vt:lpstr>Мне было  не интересно,  потому что…</vt:lpstr>
      <vt:lpstr>Спасибо за работу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user</dc:creator>
  <cp:lastModifiedBy>Валентина</cp:lastModifiedBy>
  <cp:revision>52</cp:revision>
  <dcterms:created xsi:type="dcterms:W3CDTF">2016-12-04T15:05:58Z</dcterms:created>
  <dcterms:modified xsi:type="dcterms:W3CDTF">2023-11-14T11:24:43Z</dcterms:modified>
</cp:coreProperties>
</file>