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87" r:id="rId3"/>
    <p:sldId id="284" r:id="rId4"/>
    <p:sldId id="282" r:id="rId5"/>
    <p:sldId id="285" r:id="rId6"/>
    <p:sldId id="283" r:id="rId7"/>
    <p:sldId id="288" r:id="rId8"/>
    <p:sldId id="286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99FF"/>
    <a:srgbClr val="006666"/>
    <a:srgbClr val="FF0066"/>
    <a:srgbClr val="990033"/>
    <a:srgbClr val="FFFF00"/>
    <a:srgbClr val="003366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7097" autoAdjust="0"/>
  </p:normalViewPr>
  <p:slideViewPr>
    <p:cSldViewPr>
      <p:cViewPr varScale="1">
        <p:scale>
          <a:sx n="74" d="100"/>
          <a:sy n="74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4942A-4550-44A5-9E42-E50C33854805}" type="datetimeFigureOut">
              <a:rPr lang="ru-RU" smtClean="0"/>
              <a:pPr/>
              <a:t>09.12.2022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E60E25-AE31-40C1-A495-98BAF11A8E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597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4319A-B766-4975-B16B-1B4B480676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3BDE4-0E6E-42C1-9A8E-A1E7F6DE6C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B91F8-AFAB-492C-84FF-88F3E88BFD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2A177-AF65-40CC-B935-D5E73F2089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C31F9-C838-472D-903E-C1A2F6E6F7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5A159-751D-4274-A9C5-31C7CD27FC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6B5EB-3389-4831-A58A-723E48FC90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38A9-7C79-4766-86C9-1CEE944DF6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080E7-8D73-478E-8AB6-F44495C769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DBF07-723C-4CBD-B1BB-015C0C78DD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B4D1F8-5F96-4E33-8F28-0722ED960B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17B4EEB-DA7B-4F24-8144-6FFFDFF2F36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&#1055;&#1086;&#1083;&#1091;&#1095;&#1077;&#1085;&#1080;&#1077;%20&#1082;&#1080;&#1089;&#1083;&#1086;&#1088;&#1086;&#1076;&#1072;.mp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214818"/>
            <a:ext cx="8892480" cy="1928826"/>
          </a:xfrm>
          <a:prstGeom prst="roundRect">
            <a:avLst/>
          </a:prstGeom>
        </p:spPr>
        <p:txBody>
          <a:bodyPr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Практическая работа</a:t>
            </a: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№5.</a:t>
            </a:r>
            <a:r>
              <a:rPr lang="ru-RU" sz="4800" b="1" spc="150" dirty="0">
                <a:ln w="11430"/>
                <a:solidFill>
                  <a:srgbClr val="C0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ru-RU" sz="4800" b="1" spc="150" dirty="0">
                <a:ln w="11430"/>
                <a:solidFill>
                  <a:srgbClr val="C0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ru-RU" sz="4800" b="1" spc="150" dirty="0" smtClean="0">
                <a:ln w="11430"/>
                <a:solidFill>
                  <a:srgbClr val="C0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ru-RU" sz="4800" b="1" spc="150" dirty="0" smtClean="0">
                <a:ln w="11430"/>
                <a:solidFill>
                  <a:srgbClr val="C0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ru-RU" sz="4800" b="1" i="1" spc="150" dirty="0" smtClean="0">
                <a:ln w="11430"/>
                <a:solidFill>
                  <a:srgbClr val="00206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«</a:t>
            </a:r>
            <a:r>
              <a:rPr lang="ru-RU" sz="4800" i="1" spc="150" dirty="0" smtClean="0">
                <a:ln w="11430"/>
                <a:solidFill>
                  <a:srgbClr val="00206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Получение, собирание и распознавание водорода</a:t>
            </a:r>
            <a:br>
              <a:rPr lang="ru-RU" sz="4800" i="1" spc="150" dirty="0" smtClean="0">
                <a:ln w="11430"/>
                <a:solidFill>
                  <a:srgbClr val="00206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ru-RU" sz="4800" i="1" spc="150" dirty="0" smtClean="0">
                <a:ln w="11430"/>
                <a:solidFill>
                  <a:srgbClr val="00206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ru-RU" sz="4800" i="1" spc="150" dirty="0" smtClean="0">
                <a:ln w="11430"/>
                <a:solidFill>
                  <a:srgbClr val="00206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ru-RU" sz="4800" i="1" spc="150" dirty="0" smtClean="0">
                <a:ln w="11430"/>
                <a:solidFill>
                  <a:srgbClr val="00206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ru-RU" sz="4800" i="1" spc="150" dirty="0" smtClean="0">
                <a:ln w="11430"/>
                <a:solidFill>
                  <a:srgbClr val="00206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endParaRPr lang="ru-RU" sz="4800" b="1" i="1" spc="150" dirty="0">
              <a:ln w="11430"/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539552" y="1052736"/>
            <a:ext cx="6119813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endParaRPr lang="ru-RU" sz="320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00FF"/>
                </a:solidFill>
                <a:latin typeface="Segoe Print" pitchFamily="2" charset="0"/>
              </a:rPr>
              <a:t>Собирание водорода</a:t>
            </a:r>
            <a:endParaRPr lang="ru-RU" dirty="0">
              <a:solidFill>
                <a:srgbClr val="0000FF"/>
              </a:solidFill>
            </a:endParaRPr>
          </a:p>
        </p:txBody>
      </p:sp>
      <p:pic>
        <p:nvPicPr>
          <p:cNvPr id="26632" name="Picture 8" descr="http://lib.convdocs.org/pars_docs/refs/281/280770/280770_html_4df34aa3.png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/>
          <a:srcRect l="4436" r="36554"/>
          <a:stretch>
            <a:fillRect/>
          </a:stretch>
        </p:blipFill>
        <p:spPr bwMode="auto">
          <a:xfrm>
            <a:off x="214283" y="2143116"/>
            <a:ext cx="4214842" cy="252210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0" y="5072074"/>
            <a:ext cx="47525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Segoe Print" pitchFamily="2" charset="0"/>
              </a:rPr>
              <a:t>Метод вытеснения 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Segoe Print" pitchFamily="2" charset="0"/>
              </a:rPr>
              <a:t>воды</a:t>
            </a:r>
            <a:endParaRPr lang="ru-RU" sz="2800" b="1" dirty="0">
              <a:solidFill>
                <a:srgbClr val="C00000"/>
              </a:solidFill>
              <a:latin typeface="Segoe Print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35488" y="5000636"/>
            <a:ext cx="4608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Segoe Print" pitchFamily="2" charset="0"/>
              </a:rPr>
              <a:t>Метод вытеснения воздуха</a:t>
            </a:r>
            <a:endParaRPr lang="ru-RU" sz="2800" b="1" dirty="0">
              <a:solidFill>
                <a:srgbClr val="C00000"/>
              </a:solidFill>
              <a:latin typeface="Segoe Print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868" y="2643182"/>
            <a:ext cx="428628" cy="30777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dirty="0" smtClean="0"/>
              <a:t>Н</a:t>
            </a:r>
            <a:r>
              <a:rPr lang="ru-RU" sz="1050" dirty="0" smtClean="0"/>
              <a:t>2</a:t>
            </a:r>
            <a:endParaRPr lang="ru-RU" sz="1400" dirty="0"/>
          </a:p>
        </p:txBody>
      </p:sp>
      <p:pic>
        <p:nvPicPr>
          <p:cNvPr id="7" name="Picture 2" descr="https://cloud.prezentacii.org/19/03/130180/images/screen14.jpg"/>
          <p:cNvPicPr>
            <a:picLocks noChangeAspect="1" noChangeArrowheads="1"/>
          </p:cNvPicPr>
          <p:nvPr/>
        </p:nvPicPr>
        <p:blipFill>
          <a:blip r:embed="rId4"/>
          <a:srcRect l="10101" t="52525" r="17172" b="1684"/>
          <a:stretch>
            <a:fillRect/>
          </a:stretch>
        </p:blipFill>
        <p:spPr bwMode="auto">
          <a:xfrm>
            <a:off x="4714876" y="2428868"/>
            <a:ext cx="4235853" cy="20002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7215206" y="2786058"/>
            <a:ext cx="428628" cy="30777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dirty="0" smtClean="0"/>
              <a:t>Н</a:t>
            </a:r>
            <a:r>
              <a:rPr lang="ru-RU" sz="1050" dirty="0" smtClean="0"/>
              <a:t>2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forumsmile.ru/u/4/0/8/4081393fe8977ce3f95805aad10d9f36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642918"/>
            <a:ext cx="2587672" cy="1429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2285992"/>
            <a:ext cx="8286808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Записи в тетради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07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.1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.2022г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Практическая работа №5.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Получение, собирание и распознавание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водорода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Инструктаж по Т.Б.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РОСПИСЬ!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ru-RU" sz="3600" b="1" i="1" u="sng" dirty="0">
                <a:solidFill>
                  <a:srgbClr val="C00000"/>
                </a:solidFill>
              </a:rPr>
              <a:t>Правила техники безопасности.</a:t>
            </a:r>
            <a:endParaRPr lang="ru-RU" sz="3600" dirty="0">
              <a:solidFill>
                <a:srgbClr val="C00000"/>
              </a:solidFill>
            </a:endParaRPr>
          </a:p>
        </p:txBody>
      </p:sp>
      <p:pic>
        <p:nvPicPr>
          <p:cNvPr id="4" name="Объект 3" descr="Тушите спиртовку только колпачком (а). Запрещается зажигать одну спиртовку с помощью другой (б). Запрещается передавать спиртовку в зажженном виде (в). Запрещается пробовать вещество на вкус (г). Работу проводить только над столом (д)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27584" y="1556792"/>
            <a:ext cx="7848872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286000" y="3933056"/>
            <a:ext cx="480628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latin typeface="Times New Roman"/>
                <a:ea typeface="Times New Roman"/>
              </a:rPr>
              <a:t>Тушите спиртовку только колпачком (а).</a:t>
            </a:r>
            <a:br>
              <a:rPr lang="ru-RU" b="1" i="1" dirty="0">
                <a:latin typeface="Times New Roman"/>
                <a:ea typeface="Times New Roman"/>
              </a:rPr>
            </a:br>
            <a:r>
              <a:rPr lang="ru-RU" b="1" i="1" dirty="0">
                <a:latin typeface="Times New Roman"/>
                <a:ea typeface="Times New Roman"/>
              </a:rPr>
              <a:t>Запрещается зажигать одну спиртовку с помощью другой (б).</a:t>
            </a:r>
            <a:br>
              <a:rPr lang="ru-RU" b="1" i="1" dirty="0">
                <a:latin typeface="Times New Roman"/>
                <a:ea typeface="Times New Roman"/>
              </a:rPr>
            </a:br>
            <a:r>
              <a:rPr lang="ru-RU" b="1" i="1" dirty="0">
                <a:latin typeface="Times New Roman"/>
                <a:ea typeface="Times New Roman"/>
              </a:rPr>
              <a:t>Запрещается передавать спиртовку в зажженном виде (в).</a:t>
            </a:r>
            <a:br>
              <a:rPr lang="ru-RU" b="1" i="1" dirty="0">
                <a:latin typeface="Times New Roman"/>
                <a:ea typeface="Times New Roman"/>
              </a:rPr>
            </a:br>
            <a:r>
              <a:rPr lang="ru-RU" b="1" i="1" dirty="0">
                <a:latin typeface="Times New Roman"/>
                <a:ea typeface="Times New Roman"/>
              </a:rPr>
              <a:t>Запрещается пробовать вещество на </a:t>
            </a:r>
            <a:r>
              <a:rPr lang="ru-RU" b="1" i="1" dirty="0" smtClean="0">
                <a:latin typeface="Times New Roman"/>
                <a:ea typeface="Times New Roman"/>
              </a:rPr>
              <a:t>вкус(г</a:t>
            </a:r>
            <a:r>
              <a:rPr lang="ru-RU" b="1" i="1" dirty="0">
                <a:latin typeface="Times New Roman"/>
                <a:ea typeface="Times New Roman"/>
              </a:rPr>
              <a:t>).</a:t>
            </a:r>
            <a:br>
              <a:rPr lang="ru-RU" b="1" i="1" dirty="0">
                <a:latin typeface="Times New Roman"/>
                <a:ea typeface="Times New Roman"/>
              </a:rPr>
            </a:br>
            <a:r>
              <a:rPr lang="ru-RU" b="1" i="1" dirty="0">
                <a:latin typeface="Times New Roman"/>
                <a:ea typeface="Times New Roman"/>
              </a:rPr>
              <a:t>Работу проводить только над столом (д)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191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forumsmile.ru/u/4/0/8/4081393fe8977ce3f95805aad10d9f36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642918"/>
            <a:ext cx="2587672" cy="1429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2101326"/>
            <a:ext cx="850112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u="sng" dirty="0" smtClean="0">
                <a:solidFill>
                  <a:srgbClr val="002060"/>
                </a:solidFill>
                <a:latin typeface="Segoe Print" pitchFamily="2" charset="0"/>
              </a:rPr>
              <a:t>Цель работы: </a:t>
            </a:r>
            <a:r>
              <a:rPr lang="ru-RU" sz="2400" dirty="0" smtClean="0">
                <a:latin typeface="Segoe Print" pitchFamily="2" charset="0"/>
              </a:rPr>
              <a:t>научиться использовать лабораторное оборудование и посуду для получения, собирания и доказательства наличия водорода, соблюдать правила техники безопасности.</a:t>
            </a:r>
          </a:p>
          <a:p>
            <a:r>
              <a:rPr lang="ru-RU" sz="2400" b="1" u="sng" dirty="0" smtClean="0">
                <a:solidFill>
                  <a:srgbClr val="002060"/>
                </a:solidFill>
                <a:latin typeface="Segoe Print" pitchFamily="2" charset="0"/>
              </a:rPr>
              <a:t>Оборудование: </a:t>
            </a:r>
            <a:r>
              <a:rPr lang="ru-RU" sz="2400" dirty="0" smtClean="0">
                <a:latin typeface="Segoe Print" pitchFamily="2" charset="0"/>
              </a:rPr>
              <a:t>лабораторный ш</a:t>
            </a:r>
            <a:r>
              <a:rPr lang="ru-RU" sz="2400" dirty="0" smtClean="0">
                <a:latin typeface="Segoe Print" pitchFamily="2" charset="0"/>
              </a:rPr>
              <a:t>татив, пробирка с газоотводной трубкой, пробирка-приемник,</a:t>
            </a:r>
            <a:r>
              <a:rPr lang="ru-RU" sz="2400" dirty="0">
                <a:latin typeface="Segoe Print" pitchFamily="2" charset="0"/>
              </a:rPr>
              <a:t> </a:t>
            </a:r>
            <a:r>
              <a:rPr lang="ru-RU" sz="2400" dirty="0" smtClean="0">
                <a:latin typeface="Segoe Print" pitchFamily="2" charset="0"/>
              </a:rPr>
              <a:t>спиртовка.</a:t>
            </a:r>
            <a:endParaRPr lang="ru-RU" sz="2400" dirty="0" smtClean="0">
              <a:latin typeface="Segoe Print" pitchFamily="2" charset="0"/>
            </a:endParaRPr>
          </a:p>
          <a:p>
            <a:r>
              <a:rPr lang="ru-RU" sz="2400" b="1" u="sng" dirty="0" smtClean="0">
                <a:solidFill>
                  <a:srgbClr val="002060"/>
                </a:solidFill>
                <a:latin typeface="Segoe Print" pitchFamily="2" charset="0"/>
              </a:rPr>
              <a:t>Реактивы: </a:t>
            </a:r>
            <a:r>
              <a:rPr lang="ru-RU" sz="2400" dirty="0" smtClean="0">
                <a:latin typeface="Segoe Print" pitchFamily="2" charset="0"/>
              </a:rPr>
              <a:t>гранулы цинка </a:t>
            </a:r>
            <a:r>
              <a:rPr lang="en-US" sz="2400" dirty="0" smtClean="0">
                <a:latin typeface="Segoe Print" pitchFamily="2" charset="0"/>
              </a:rPr>
              <a:t>Zn</a:t>
            </a:r>
            <a:r>
              <a:rPr lang="ru-RU" sz="2400" dirty="0" smtClean="0">
                <a:latin typeface="Segoe Print" pitchFamily="2" charset="0"/>
              </a:rPr>
              <a:t>, соляная кислота </a:t>
            </a:r>
            <a:r>
              <a:rPr lang="en-US" sz="2400" dirty="0" err="1" smtClean="0">
                <a:latin typeface="Segoe Print" pitchFamily="2" charset="0"/>
              </a:rPr>
              <a:t>HCl</a:t>
            </a:r>
            <a:r>
              <a:rPr lang="ru-RU" sz="2400" dirty="0" smtClean="0">
                <a:latin typeface="Segoe Print" pitchFamily="2" charset="0"/>
              </a:rPr>
              <a:t> </a:t>
            </a:r>
            <a:endParaRPr kumimoji="0" lang="ru-RU" sz="2400" strike="noStrike" cap="none" normalizeH="0" baseline="0" dirty="0" smtClean="0">
              <a:ln>
                <a:noFill/>
              </a:ln>
              <a:effectLst/>
              <a:latin typeface="Segoe Print" pitchFamily="2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</a:rPr>
              <a:t>Ход </a:t>
            </a:r>
            <a:r>
              <a:rPr lang="ru-RU" sz="3600" b="1" dirty="0" smtClean="0">
                <a:solidFill>
                  <a:srgbClr val="002060"/>
                </a:solidFill>
              </a:rPr>
              <a:t>работы</a:t>
            </a:r>
            <a:endParaRPr lang="ru-RU" sz="3600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7318222"/>
              </p:ext>
            </p:extLst>
          </p:nvPr>
        </p:nvGraphicFramePr>
        <p:xfrm>
          <a:off x="285720" y="714356"/>
          <a:ext cx="8429653" cy="5615014"/>
        </p:xfrm>
        <a:graphic>
          <a:graphicData uri="http://schemas.openxmlformats.org/drawingml/2006/table">
            <a:tbl>
              <a:tblPr firstRow="1" firstCol="1" bandRow="1"/>
              <a:tblGrid>
                <a:gridCol w="27860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088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347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759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Что 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делали?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Что</a:t>
                      </a:r>
                      <a:r>
                        <a:rPr lang="ru-RU" sz="1600" b="1" baseline="0" dirty="0" smtClean="0">
                          <a:effectLst/>
                          <a:latin typeface="Times New Roman"/>
                          <a:ea typeface="Times New Roman"/>
                        </a:rPr>
                        <a:t> н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аблюдали?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Выводы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734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 dirty="0" smtClean="0">
                          <a:effectLst/>
                          <a:latin typeface="Times New Roman"/>
                          <a:ea typeface="Times New Roman"/>
                        </a:rPr>
                        <a:t>1.Соберем прибор для получения Н</a:t>
                      </a:r>
                      <a:r>
                        <a:rPr lang="ru-RU" sz="1200" i="1" dirty="0" smtClean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2000" i="1" dirty="0" smtClean="0">
                          <a:effectLst/>
                          <a:latin typeface="Times New Roman"/>
                          <a:ea typeface="Times New Roman"/>
                        </a:rPr>
                        <a:t> и проверим его на герметичность.</a:t>
                      </a:r>
                      <a:endParaRPr lang="ru-RU" sz="2000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Arial CYR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Метод получения водорода???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368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Times New Roman"/>
                        </a:rPr>
                        <a:t>2. </a:t>
                      </a:r>
                      <a:r>
                        <a:rPr lang="ru-RU" sz="2000" i="1" dirty="0" smtClean="0">
                          <a:effectLst/>
                          <a:latin typeface="Times New Roman"/>
                          <a:ea typeface="Times New Roman"/>
                        </a:rPr>
                        <a:t>В пробирку поместили</a:t>
                      </a:r>
                      <a:r>
                        <a:rPr lang="ru-RU" sz="2000" i="1" baseline="0" dirty="0" smtClean="0">
                          <a:effectLst/>
                          <a:latin typeface="Times New Roman"/>
                          <a:ea typeface="Times New Roman"/>
                        </a:rPr>
                        <a:t> 2-3 гранулы </a:t>
                      </a:r>
                      <a:r>
                        <a:rPr lang="en-US" sz="2000" i="1" baseline="0" dirty="0" smtClean="0">
                          <a:effectLst/>
                          <a:latin typeface="Times New Roman"/>
                          <a:ea typeface="Times New Roman"/>
                        </a:rPr>
                        <a:t>Zn</a:t>
                      </a:r>
                      <a:r>
                        <a:rPr lang="ru-RU" sz="2000" i="1" baseline="0" dirty="0" smtClean="0">
                          <a:effectLst/>
                          <a:latin typeface="Times New Roman"/>
                          <a:ea typeface="Times New Roman"/>
                        </a:rPr>
                        <a:t> и добавили </a:t>
                      </a:r>
                      <a:r>
                        <a:rPr lang="en-US" sz="2000" i="1" baseline="0" dirty="0" err="1" smtClean="0">
                          <a:effectLst/>
                          <a:latin typeface="Times New Roman"/>
                          <a:ea typeface="Times New Roman"/>
                        </a:rPr>
                        <a:t>HCl</a:t>
                      </a:r>
                      <a:r>
                        <a:rPr lang="ru-RU" sz="2000" i="1" baseline="0" dirty="0" smtClean="0">
                          <a:effectLst/>
                          <a:latin typeface="Times New Roman"/>
                          <a:ea typeface="Times New Roman"/>
                        </a:rPr>
                        <a:t>. Закрыли пробирку пробкой с газоотводной трубкой.</a:t>
                      </a:r>
                      <a:endParaRPr lang="ru-RU" sz="2000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i="1" baseline="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baseline="0" dirty="0" smtClean="0">
                          <a:effectLst/>
                          <a:latin typeface="Times New Roman"/>
                          <a:ea typeface="Times New Roman"/>
                        </a:rPr>
                        <a:t>Zn</a:t>
                      </a:r>
                      <a:r>
                        <a:rPr lang="ru-RU" sz="2800" b="1" i="1" baseline="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2800" b="1" dirty="0" smtClean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  <a:r>
                        <a:rPr lang="ru-RU" sz="2800" b="1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2800" i="1" baseline="0" dirty="0" err="1" smtClean="0">
                          <a:effectLst/>
                          <a:latin typeface="Times New Roman"/>
                          <a:ea typeface="Times New Roman"/>
                        </a:rPr>
                        <a:t>HCl</a:t>
                      </a:r>
                      <a:r>
                        <a:rPr lang="ru-RU" sz="2800" i="1" baseline="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800" b="1" dirty="0" smtClean="0">
                          <a:effectLst/>
                          <a:latin typeface="Times New Roman"/>
                          <a:ea typeface="Times New Roman"/>
                        </a:rPr>
                        <a:t>        ….</a:t>
                      </a:r>
                      <a:endParaRPr lang="ru-RU" sz="28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Укажите тип реакции?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Что выделяется???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734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 dirty="0" smtClean="0">
                          <a:effectLst/>
                          <a:latin typeface="Times New Roman"/>
                          <a:ea typeface="Times New Roman"/>
                        </a:rPr>
                        <a:t>3.</a:t>
                      </a:r>
                      <a:r>
                        <a:rPr lang="ru-RU" sz="2000" i="1" baseline="0" dirty="0" smtClean="0">
                          <a:effectLst/>
                          <a:latin typeface="Times New Roman"/>
                          <a:ea typeface="Times New Roman"/>
                        </a:rPr>
                        <a:t> Соберем выделяющийся Н</a:t>
                      </a:r>
                      <a:r>
                        <a:rPr lang="ru-RU" sz="1400" i="1" baseline="0" dirty="0" smtClean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2000" i="1" baseline="0" dirty="0" smtClean="0">
                          <a:effectLst/>
                          <a:latin typeface="Times New Roman"/>
                          <a:ea typeface="Times New Roman"/>
                        </a:rPr>
                        <a:t> в пробирку - приемник.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 baseline="0" dirty="0" smtClean="0">
                          <a:effectLst/>
                          <a:latin typeface="Times New Roman"/>
                          <a:ea typeface="Times New Roman"/>
                        </a:rPr>
                        <a:t>Проверим Н</a:t>
                      </a:r>
                      <a:r>
                        <a:rPr lang="ru-RU" sz="1200" i="1" baseline="0" dirty="0" smtClean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2000" i="1" baseline="0" dirty="0" smtClean="0">
                          <a:effectLst/>
                          <a:latin typeface="Times New Roman"/>
                          <a:ea typeface="Times New Roman"/>
                        </a:rPr>
                        <a:t> на чистоту.</a:t>
                      </a:r>
                      <a:endParaRPr lang="ru-RU" sz="2000" i="1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Что</a:t>
                      </a:r>
                      <a:r>
                        <a:rPr lang="ru-RU" sz="1800" baseline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 наблюдаете</a:t>
                      </a:r>
                      <a:r>
                        <a:rPr lang="ru-RU" sz="180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? 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Какой звук?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Arial CYR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Чистый</a:t>
                      </a:r>
                      <a:r>
                        <a:rPr lang="ru-RU" sz="1600" b="1" baseline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 или в смеси с воздухом получен Н</a:t>
                      </a:r>
                      <a:r>
                        <a:rPr lang="ru-RU" sz="1200" b="1" baseline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??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>
            <a:off x="5072066" y="3143248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https://cloud.prezentacii.org/19/03/130180/images/screen14.jpg"/>
          <p:cNvPicPr>
            <a:picLocks noChangeAspect="1" noChangeArrowheads="1"/>
          </p:cNvPicPr>
          <p:nvPr/>
        </p:nvPicPr>
        <p:blipFill>
          <a:blip r:embed="rId2"/>
          <a:srcRect l="10101" t="52525" r="17172" b="1684"/>
          <a:stretch>
            <a:fillRect/>
          </a:stretch>
        </p:blipFill>
        <p:spPr bwMode="auto">
          <a:xfrm>
            <a:off x="3357554" y="1071546"/>
            <a:ext cx="3000396" cy="14168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Выгнутая вверх стрелка 9"/>
          <p:cNvSpPr/>
          <p:nvPr/>
        </p:nvSpPr>
        <p:spPr>
          <a:xfrm>
            <a:off x="3786182" y="2714620"/>
            <a:ext cx="714380" cy="142876"/>
          </a:xfrm>
          <a:prstGeom prst="curvedDownArrow">
            <a:avLst/>
          </a:prstGeom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1" name="Picture 2" descr="https://gdz-online.com/img/11-klass-gabrielyan/pr-1-z-1.png"/>
          <p:cNvPicPr>
            <a:picLocks noChangeAspect="1" noChangeArrowheads="1"/>
          </p:cNvPicPr>
          <p:nvPr/>
        </p:nvPicPr>
        <p:blipFill>
          <a:blip r:embed="rId3"/>
          <a:srcRect l="12957" t="53012" r="65988" b="18073"/>
          <a:stretch>
            <a:fillRect/>
          </a:stretch>
        </p:blipFill>
        <p:spPr bwMode="auto">
          <a:xfrm>
            <a:off x="3428992" y="4572008"/>
            <a:ext cx="851303" cy="15716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8043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28596" y="1357298"/>
            <a:ext cx="850112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u="sng" dirty="0" smtClean="0">
                <a:solidFill>
                  <a:srgbClr val="C00000"/>
                </a:solidFill>
                <a:latin typeface="Segoe Print" pitchFamily="2" charset="0"/>
              </a:rPr>
              <a:t>Проверим водород Н</a:t>
            </a:r>
            <a:r>
              <a:rPr lang="ru-RU" b="1" u="sng" dirty="0" smtClean="0">
                <a:solidFill>
                  <a:srgbClr val="C00000"/>
                </a:solidFill>
                <a:latin typeface="Segoe Print" pitchFamily="2" charset="0"/>
              </a:rPr>
              <a:t>2</a:t>
            </a:r>
            <a:r>
              <a:rPr lang="ru-RU" sz="2400" b="1" u="sng" dirty="0" smtClean="0">
                <a:solidFill>
                  <a:srgbClr val="C00000"/>
                </a:solidFill>
                <a:latin typeface="Segoe Print" pitchFamily="2" charset="0"/>
              </a:rPr>
              <a:t> на чистоту:</a:t>
            </a:r>
          </a:p>
          <a:p>
            <a:endParaRPr lang="ru-RU" sz="2400" b="1" u="sng" dirty="0" smtClean="0">
              <a:solidFill>
                <a:srgbClr val="002060"/>
              </a:solidFill>
              <a:latin typeface="Segoe Print" pitchFamily="2" charset="0"/>
            </a:endParaRP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rgbClr val="002060"/>
                </a:solidFill>
                <a:latin typeface="Segoe Print" pitchFamily="2" charset="0"/>
              </a:rPr>
              <a:t>если Н</a:t>
            </a:r>
            <a:r>
              <a:rPr lang="ru-RU" b="1" dirty="0" smtClean="0">
                <a:solidFill>
                  <a:srgbClr val="002060"/>
                </a:solidFill>
                <a:latin typeface="Segoe Print" pitchFamily="2" charset="0"/>
              </a:rPr>
              <a:t>2</a:t>
            </a:r>
            <a:r>
              <a:rPr lang="ru-RU" sz="2400" b="1" dirty="0" smtClean="0">
                <a:solidFill>
                  <a:srgbClr val="002060"/>
                </a:solidFill>
                <a:latin typeface="Segoe Print" pitchFamily="2" charset="0"/>
              </a:rPr>
              <a:t> смешан с воздухом, хлопок –»лающий»</a:t>
            </a: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rgbClr val="002060"/>
                </a:solidFill>
                <a:latin typeface="Segoe Print" pitchFamily="2" charset="0"/>
              </a:rPr>
              <a:t>если Н</a:t>
            </a:r>
            <a:r>
              <a:rPr lang="ru-RU" b="1" dirty="0" smtClean="0">
                <a:solidFill>
                  <a:srgbClr val="002060"/>
                </a:solidFill>
                <a:latin typeface="Segoe Print" pitchFamily="2" charset="0"/>
              </a:rPr>
              <a:t>2</a:t>
            </a:r>
            <a:r>
              <a:rPr lang="ru-RU" sz="2400" b="1" dirty="0" smtClean="0">
                <a:solidFill>
                  <a:srgbClr val="002060"/>
                </a:solidFill>
                <a:latin typeface="Segoe Print" pitchFamily="2" charset="0"/>
              </a:rPr>
              <a:t> чистый, хлопок – глухой. </a:t>
            </a:r>
            <a:endParaRPr kumimoji="0" lang="ru-RU" sz="2400" strike="noStrike" cap="none" normalizeH="0" baseline="0" dirty="0" smtClean="0">
              <a:ln>
                <a:noFill/>
              </a:ln>
              <a:effectLst/>
              <a:latin typeface="Segoe Print" pitchFamily="2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857232"/>
            <a:ext cx="6643734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Вывод: </a:t>
            </a:r>
            <a:r>
              <a:rPr lang="ru-RU" sz="3200" i="1" dirty="0" smtClean="0">
                <a:solidFill>
                  <a:srgbClr val="C00000"/>
                </a:solidFill>
              </a:rPr>
              <a:t>формулируем из цели!!! </a:t>
            </a:r>
            <a:endParaRPr lang="ru-RU" sz="3200" i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57422" y="600076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https://www.youtube.com/watch?v=1W8jiFDG3TY&amp;feature=emb_logo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438</TotalTime>
  <Words>213</Words>
  <Application>Microsoft Office PowerPoint</Application>
  <PresentationFormat>Экран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Практическая работа №5.  «Получение, собирание и распознавание водорода   </vt:lpstr>
      <vt:lpstr>Собирание водорода</vt:lpstr>
      <vt:lpstr>Презентация PowerPoint</vt:lpstr>
      <vt:lpstr>Правила техники безопасности.</vt:lpstr>
      <vt:lpstr>Презентация PowerPoint</vt:lpstr>
      <vt:lpstr>Ход работы</vt:lpstr>
      <vt:lpstr>Презентация PowerPoint</vt:lpstr>
      <vt:lpstr>Вывод: формулируем из цели!!! </vt:lpstr>
    </vt:vector>
  </TitlesOfParts>
  <Company>Pirated Aliance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 КИСЛОРОД</dc:title>
  <dc:creator>admin</dc:creator>
  <cp:lastModifiedBy>1</cp:lastModifiedBy>
  <cp:revision>60</cp:revision>
  <dcterms:created xsi:type="dcterms:W3CDTF">2012-11-01T10:46:23Z</dcterms:created>
  <dcterms:modified xsi:type="dcterms:W3CDTF">2022-12-09T07:05:58Z</dcterms:modified>
</cp:coreProperties>
</file>