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48" r:id="rId2"/>
    <p:sldMasterId id="2147483661" r:id="rId3"/>
  </p:sldMasterIdLst>
  <p:sldIdLst>
    <p:sldId id="284" r:id="rId4"/>
    <p:sldId id="309" r:id="rId5"/>
    <p:sldId id="374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1" r:id="rId20"/>
    <p:sldId id="392" r:id="rId21"/>
    <p:sldId id="295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286" r:id="rId30"/>
    <p:sldId id="393" r:id="rId31"/>
    <p:sldId id="394" r:id="rId32"/>
    <p:sldId id="395" r:id="rId33"/>
    <p:sldId id="396" r:id="rId34"/>
    <p:sldId id="397" r:id="rId35"/>
    <p:sldId id="36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CE3BC-C408-40DD-804D-D2489CF93DE6}" v="122" dt="2020-10-07T10:15:45.500"/>
    <p1510:client id="{42B28C87-803B-4F26-9B39-D47D2C7CA3E7}" v="2" dt="2020-09-25T12:06:03.773"/>
    <p1510:client id="{4506ED07-CB74-44A0-8BE3-C6C6758DF83C}" v="166" dt="2020-09-24T10:55:44.352"/>
    <p1510:client id="{50BD06C9-99D4-4C52-80DA-5D5D8758D984}" v="20" dt="2020-10-06T08:59:49.263"/>
    <p1510:client id="{6510C262-E970-4A00-A6A8-CD624C175FC1}" v="6" dt="2020-10-06T10:13:36.379"/>
    <p1510:client id="{964CC25C-36BF-4681-8AA5-538C3D54A4C5}" v="397" dt="2020-10-06T10:05:53.585"/>
    <p1510:client id="{9B8D8B01-0EEE-4010-85EB-19EB51937427}" v="19" dt="2020-09-26T10:53:03.013"/>
    <p1510:client id="{C75F8D08-AA03-4672-8EFB-3EB723ED2B73}" v="36" dt="2020-10-21T12:45:00.284"/>
    <p1510:client id="{CA7DABE6-DABD-4923-B573-D230AAF7DBFB}" v="1" dt="2020-09-24T10:03:2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салова татьяна" userId="2855051cf2222677" providerId="Windows Live" clId="Web-{315CE3BC-C408-40DD-804D-D2489CF93DE6}"/>
    <pc:docChg chg="addSld delSld modSld sldOrd">
      <pc:chgData name="масалова татьяна" userId="2855051cf2222677" providerId="Windows Live" clId="Web-{315CE3BC-C408-40DD-804D-D2489CF93DE6}" dt="2020-10-07T10:15:45.500" v="119" actId="1076"/>
      <pc:docMkLst>
        <pc:docMk/>
      </pc:docMkLst>
      <pc:sldChg chg="delSp modSp">
        <pc:chgData name="масалова татьяна" userId="2855051cf2222677" providerId="Windows Live" clId="Web-{315CE3BC-C408-40DD-804D-D2489CF93DE6}" dt="2020-10-07T10:11:26.199" v="91" actId="20577"/>
        <pc:sldMkLst>
          <pc:docMk/>
          <pc:sldMk cId="0" sldId="263"/>
        </pc:sldMkLst>
        <pc:spChg chg="mod">
          <ac:chgData name="масалова татьяна" userId="2855051cf2222677" providerId="Windows Live" clId="Web-{315CE3BC-C408-40DD-804D-D2489CF93DE6}" dt="2020-10-07T10:11:26.199" v="91" actId="20577"/>
          <ac:spMkLst>
            <pc:docMk/>
            <pc:sldMk cId="0" sldId="263"/>
            <ac:spMk id="9223" creationId="{DA8874BD-0BC3-4588-9D58-5422DEBE081A}"/>
          </ac:spMkLst>
        </pc:spChg>
        <pc:picChg chg="del">
          <ac:chgData name="масалова татьяна" userId="2855051cf2222677" providerId="Windows Live" clId="Web-{315CE3BC-C408-40DD-804D-D2489CF93DE6}" dt="2020-10-07T10:11:22.058" v="90"/>
          <ac:picMkLst>
            <pc:docMk/>
            <pc:sldMk cId="0" sldId="263"/>
            <ac:picMk id="57348" creationId="{C678B156-AA7D-42DE-BF3E-CAFD86FC7C74}"/>
          </ac:picMkLst>
        </pc:picChg>
      </pc:sldChg>
      <pc:sldChg chg="delSp modSp">
        <pc:chgData name="масалова татьяна" userId="2855051cf2222677" providerId="Windows Live" clId="Web-{315CE3BC-C408-40DD-804D-D2489CF93DE6}" dt="2020-10-07T09:27:15.647" v="40"/>
        <pc:sldMkLst>
          <pc:docMk/>
          <pc:sldMk cId="0" sldId="283"/>
        </pc:sldMkLst>
        <pc:spChg chg="del mod">
          <ac:chgData name="масалова татьяна" userId="2855051cf2222677" providerId="Windows Live" clId="Web-{315CE3BC-C408-40DD-804D-D2489CF93DE6}" dt="2020-10-07T09:27:15.647" v="40"/>
          <ac:spMkLst>
            <pc:docMk/>
            <pc:sldMk cId="0" sldId="283"/>
            <ac:spMk id="40970" creationId="{797DDCC3-659D-4940-A148-CC7BFFDDD763}"/>
          </ac:spMkLst>
        </pc:spChg>
      </pc:sldChg>
      <pc:sldChg chg="delSp modSp">
        <pc:chgData name="масалова татьяна" userId="2855051cf2222677" providerId="Windows Live" clId="Web-{315CE3BC-C408-40DD-804D-D2489CF93DE6}" dt="2020-10-07T09:26:34.724" v="35" actId="14100"/>
        <pc:sldMkLst>
          <pc:docMk/>
          <pc:sldMk cId="0" sldId="286"/>
        </pc:sldMkLst>
        <pc:spChg chg="del">
          <ac:chgData name="масалова татьяна" userId="2855051cf2222677" providerId="Windows Live" clId="Web-{315CE3BC-C408-40DD-804D-D2489CF93DE6}" dt="2020-10-07T09:25:31.879" v="25"/>
          <ac:spMkLst>
            <pc:docMk/>
            <pc:sldMk cId="0" sldId="286"/>
            <ac:spMk id="3" creationId="{B167C8F1-9A90-49D4-9C83-C648F50CA8E0}"/>
          </ac:spMkLst>
        </pc:spChg>
        <pc:spChg chg="mod">
          <ac:chgData name="масалова татьяна" userId="2855051cf2222677" providerId="Windows Live" clId="Web-{315CE3BC-C408-40DD-804D-D2489CF93DE6}" dt="2020-10-07T09:26:34.724" v="35" actId="14100"/>
          <ac:spMkLst>
            <pc:docMk/>
            <pc:sldMk cId="0" sldId="286"/>
            <ac:spMk id="4103" creationId="{B28FC086-EEDB-48A0-8E13-9BC002860560}"/>
          </ac:spMkLst>
        </pc:spChg>
        <pc:spChg chg="del mod">
          <ac:chgData name="масалова татьяна" userId="2855051cf2222677" providerId="Windows Live" clId="Web-{315CE3BC-C408-40DD-804D-D2489CF93DE6}" dt="2020-10-07T09:25:22.441" v="21"/>
          <ac:spMkLst>
            <pc:docMk/>
            <pc:sldMk cId="0" sldId="286"/>
            <ac:spMk id="48138" creationId="{C52B4A9E-906F-4D95-B84A-FE63D1A406F7}"/>
          </ac:spMkLst>
        </pc:spChg>
        <pc:grpChg chg="del">
          <ac:chgData name="масалова татьяна" userId="2855051cf2222677" providerId="Windows Live" clId="Web-{315CE3BC-C408-40DD-804D-D2489CF93DE6}" dt="2020-10-07T09:25:23.925" v="23"/>
          <ac:grpSpMkLst>
            <pc:docMk/>
            <pc:sldMk cId="0" sldId="286"/>
            <ac:grpSpMk id="48133" creationId="{DC4878E9-D7FC-4E60-A1E3-2709AD59B880}"/>
          </ac:grpSpMkLst>
        </pc:grpChg>
        <pc:picChg chg="mod">
          <ac:chgData name="масалова татьяна" userId="2855051cf2222677" providerId="Windows Live" clId="Web-{315CE3BC-C408-40DD-804D-D2489CF93DE6}" dt="2020-10-07T09:25:29.051" v="24" actId="1076"/>
          <ac:picMkLst>
            <pc:docMk/>
            <pc:sldMk cId="0" sldId="286"/>
            <ac:picMk id="48130" creationId="{5D5714B1-40FC-4D4E-81B4-60FF3C4831F3}"/>
          </ac:picMkLst>
        </pc:picChg>
        <pc:picChg chg="del">
          <ac:chgData name="масалова татьяна" userId="2855051cf2222677" providerId="Windows Live" clId="Web-{315CE3BC-C408-40DD-804D-D2489CF93DE6}" dt="2020-10-07T09:15:57.209" v="9"/>
          <ac:picMkLst>
            <pc:docMk/>
            <pc:sldMk cId="0" sldId="286"/>
            <ac:picMk id="48132" creationId="{A8DAF2A3-87B3-4A1B-9B82-58DB803CD773}"/>
          </ac:picMkLst>
        </pc:picChg>
      </pc:sldChg>
      <pc:sldChg chg="del">
        <pc:chgData name="масалова татьяна" userId="2855051cf2222677" providerId="Windows Live" clId="Web-{315CE3BC-C408-40DD-804D-D2489CF93DE6}" dt="2020-10-07T10:01:55.266" v="79"/>
        <pc:sldMkLst>
          <pc:docMk/>
          <pc:sldMk cId="0" sldId="294"/>
        </pc:sldMkLst>
      </pc:sldChg>
      <pc:sldChg chg="delSp ord">
        <pc:chgData name="масалова татьяна" userId="2855051cf2222677" providerId="Windows Live" clId="Web-{315CE3BC-C408-40DD-804D-D2489CF93DE6}" dt="2020-10-07T10:11:16.667" v="89"/>
        <pc:sldMkLst>
          <pc:docMk/>
          <pc:sldMk cId="0" sldId="319"/>
        </pc:sldMkLst>
        <pc:picChg chg="del">
          <ac:chgData name="масалова татьяна" userId="2855051cf2222677" providerId="Windows Live" clId="Web-{315CE3BC-C408-40DD-804D-D2489CF93DE6}" dt="2020-10-07T10:11:16.667" v="89"/>
          <ac:picMkLst>
            <pc:docMk/>
            <pc:sldMk cId="0" sldId="319"/>
            <ac:picMk id="61444" creationId="{D3FEA8BA-74A1-49D6-BB6D-63F65A2C717E}"/>
          </ac:picMkLst>
        </pc:picChg>
      </pc:sldChg>
      <pc:sldChg chg="ord">
        <pc:chgData name="масалова татьяна" userId="2855051cf2222677" providerId="Windows Live" clId="Web-{315CE3BC-C408-40DD-804D-D2489CF93DE6}" dt="2020-10-07T10:11:09.464" v="88"/>
        <pc:sldMkLst>
          <pc:docMk/>
          <pc:sldMk cId="0" sldId="320"/>
        </pc:sldMkLst>
      </pc:sldChg>
      <pc:sldChg chg="modSp">
        <pc:chgData name="масалова татьяна" userId="2855051cf2222677" providerId="Windows Live" clId="Web-{315CE3BC-C408-40DD-804D-D2489CF93DE6}" dt="2020-10-07T09:30:04.948" v="42" actId="20577"/>
        <pc:sldMkLst>
          <pc:docMk/>
          <pc:sldMk cId="0" sldId="321"/>
        </pc:sldMkLst>
        <pc:spChg chg="mod">
          <ac:chgData name="масалова татьяна" userId="2855051cf2222677" providerId="Windows Live" clId="Web-{315CE3BC-C408-40DD-804D-D2489CF93DE6}" dt="2020-10-07T09:30:04.948" v="42" actId="20577"/>
          <ac:spMkLst>
            <pc:docMk/>
            <pc:sldMk cId="0" sldId="321"/>
            <ac:spMk id="47111" creationId="{EA00EBBF-1292-4F4F-95CE-F553DB2B3E28}"/>
          </ac:spMkLst>
        </pc:spChg>
      </pc:sldChg>
      <pc:sldChg chg="delSp modSp add replId">
        <pc:chgData name="масалова татьяна" userId="2855051cf2222677" providerId="Windows Live" clId="Web-{315CE3BC-C408-40DD-804D-D2489CF93DE6}" dt="2020-10-07T09:33:24.812" v="52" actId="20577"/>
        <pc:sldMkLst>
          <pc:docMk/>
          <pc:sldMk cId="448680067" sldId="393"/>
        </pc:sldMkLst>
        <pc:spChg chg="mod">
          <ac:chgData name="масалова татьяна" userId="2855051cf2222677" providerId="Windows Live" clId="Web-{315CE3BC-C408-40DD-804D-D2489CF93DE6}" dt="2020-10-07T09:33:24.812" v="52" actId="20577"/>
          <ac:spMkLst>
            <pc:docMk/>
            <pc:sldMk cId="448680067" sldId="393"/>
            <ac:spMk id="15367" creationId="{60A1BE2A-07AD-4129-9473-02F888006911}"/>
          </ac:spMkLst>
        </pc:spChg>
        <pc:picChg chg="del">
          <ac:chgData name="масалова татьяна" userId="2855051cf2222677" providerId="Windows Live" clId="Web-{315CE3BC-C408-40DD-804D-D2489CF93DE6}" dt="2020-10-07T09:33:13.577" v="50"/>
          <ac:picMkLst>
            <pc:docMk/>
            <pc:sldMk cId="448680067" sldId="393"/>
            <ac:picMk id="52228" creationId="{1F2FB078-B287-402A-B11D-9AF2E65C34B5}"/>
          </ac:picMkLst>
        </pc:picChg>
      </pc:sldChg>
      <pc:sldChg chg="delSp modSp add replId">
        <pc:chgData name="масалова татьяна" userId="2855051cf2222677" providerId="Windows Live" clId="Web-{315CE3BC-C408-40DD-804D-D2489CF93DE6}" dt="2020-10-07T09:35:32.689" v="71" actId="14100"/>
        <pc:sldMkLst>
          <pc:docMk/>
          <pc:sldMk cId="2445853033" sldId="394"/>
        </pc:sldMkLst>
        <pc:spChg chg="del topLvl">
          <ac:chgData name="масалова татьяна" userId="2855051cf2222677" providerId="Windows Live" clId="Web-{315CE3BC-C408-40DD-804D-D2489CF93DE6}" dt="2020-10-07T09:34:55.314" v="64"/>
          <ac:spMkLst>
            <pc:docMk/>
            <pc:sldMk cId="2445853033" sldId="394"/>
            <ac:spMk id="7" creationId="{71FFE052-F4A1-45A1-B028-8F46C50F4B0B}"/>
          </ac:spMkLst>
        </pc:spChg>
        <pc:spChg chg="mod">
          <ac:chgData name="масалова татьяна" userId="2855051cf2222677" providerId="Windows Live" clId="Web-{315CE3BC-C408-40DD-804D-D2489CF93DE6}" dt="2020-10-07T09:35:32.689" v="71" actId="14100"/>
          <ac:spMkLst>
            <pc:docMk/>
            <pc:sldMk cId="2445853033" sldId="394"/>
            <ac:spMk id="15367" creationId="{60A1BE2A-07AD-4129-9473-02F888006911}"/>
          </ac:spMkLst>
        </pc:spChg>
        <pc:spChg chg="del mod">
          <ac:chgData name="масалова татьяна" userId="2855051cf2222677" providerId="Windows Live" clId="Web-{315CE3BC-C408-40DD-804D-D2489CF93DE6}" dt="2020-10-07T09:34:46.376" v="62"/>
          <ac:spMkLst>
            <pc:docMk/>
            <pc:sldMk cId="2445853033" sldId="394"/>
            <ac:spMk id="52233" creationId="{5B842D53-0503-481D-962E-8900AD2959E0}"/>
          </ac:spMkLst>
        </pc:spChg>
        <pc:spChg chg="del topLvl">
          <ac:chgData name="масалова татьяна" userId="2855051cf2222677" providerId="Windows Live" clId="Web-{315CE3BC-C408-40DD-804D-D2489CF93DE6}" dt="2020-10-07T09:34:51.485" v="63"/>
          <ac:spMkLst>
            <pc:docMk/>
            <pc:sldMk cId="2445853033" sldId="394"/>
            <ac:spMk id="52234" creationId="{78123599-869F-47F3-8E1D-7F4C50EB6574}"/>
          </ac:spMkLst>
        </pc:spChg>
        <pc:grpChg chg="del">
          <ac:chgData name="масалова татьяна" userId="2855051cf2222677" providerId="Windows Live" clId="Web-{315CE3BC-C408-40DD-804D-D2489CF93DE6}" dt="2020-10-07T09:34:51.485" v="63"/>
          <ac:grpSpMkLst>
            <pc:docMk/>
            <pc:sldMk cId="2445853033" sldId="394"/>
            <ac:grpSpMk id="52229" creationId="{4F34CABD-FB4B-452A-95ED-69FBA73D2F11}"/>
          </ac:grpSpMkLst>
        </pc:grpChg>
      </pc:sldChg>
      <pc:sldChg chg="modSp add replId">
        <pc:chgData name="масалова татьяна" userId="2855051cf2222677" providerId="Windows Live" clId="Web-{315CE3BC-C408-40DD-804D-D2489CF93DE6}" dt="2020-10-07T09:36:55.988" v="78" actId="20577"/>
        <pc:sldMkLst>
          <pc:docMk/>
          <pc:sldMk cId="1907276151" sldId="395"/>
        </pc:sldMkLst>
        <pc:spChg chg="mod">
          <ac:chgData name="масалова татьяна" userId="2855051cf2222677" providerId="Windows Live" clId="Web-{315CE3BC-C408-40DD-804D-D2489CF93DE6}" dt="2020-10-07T09:36:55.988" v="78" actId="20577"/>
          <ac:spMkLst>
            <pc:docMk/>
            <pc:sldMk cId="1907276151" sldId="395"/>
            <ac:spMk id="15367" creationId="{60A1BE2A-07AD-4129-9473-02F888006911}"/>
          </ac:spMkLst>
        </pc:spChg>
      </pc:sldChg>
      <pc:sldChg chg="modSp add replId">
        <pc:chgData name="масалова татьяна" userId="2855051cf2222677" providerId="Windows Live" clId="Web-{315CE3BC-C408-40DD-804D-D2489CF93DE6}" dt="2020-10-07T10:10:25.323" v="84" actId="20577"/>
        <pc:sldMkLst>
          <pc:docMk/>
          <pc:sldMk cId="1191416026" sldId="396"/>
        </pc:sldMkLst>
        <pc:spChg chg="mod">
          <ac:chgData name="масалова татьяна" userId="2855051cf2222677" providerId="Windows Live" clId="Web-{315CE3BC-C408-40DD-804D-D2489CF93DE6}" dt="2020-10-07T10:10:25.323" v="84" actId="20577"/>
          <ac:spMkLst>
            <pc:docMk/>
            <pc:sldMk cId="1191416026" sldId="396"/>
            <ac:spMk id="15367" creationId="{60A1BE2A-07AD-4129-9473-02F888006911}"/>
          </ac:spMkLst>
        </pc:spChg>
      </pc:sldChg>
      <pc:sldChg chg="modSp add replId">
        <pc:chgData name="масалова татьяна" userId="2855051cf2222677" providerId="Windows Live" clId="Web-{315CE3BC-C408-40DD-804D-D2489CF93DE6}" dt="2020-10-07T10:15:45.500" v="119" actId="1076"/>
        <pc:sldMkLst>
          <pc:docMk/>
          <pc:sldMk cId="3803331202" sldId="397"/>
        </pc:sldMkLst>
        <pc:spChg chg="mod">
          <ac:chgData name="масалова татьяна" userId="2855051cf2222677" providerId="Windows Live" clId="Web-{315CE3BC-C408-40DD-804D-D2489CF93DE6}" dt="2020-10-07T10:15:45.500" v="119" actId="1076"/>
          <ac:spMkLst>
            <pc:docMk/>
            <pc:sldMk cId="3803331202" sldId="397"/>
            <ac:spMk id="15367" creationId="{60A1BE2A-07AD-4129-9473-02F888006911}"/>
          </ac:spMkLst>
        </pc:spChg>
      </pc:sldChg>
    </pc:docChg>
  </pc:docChgLst>
  <pc:docChgLst>
    <pc:chgData name="масалова татьяна" userId="2855051cf2222677" providerId="Windows Live" clId="Web-{6510C262-E970-4A00-A6A8-CD624C175FC1}"/>
    <pc:docChg chg="addSld modSld">
      <pc:chgData name="масалова татьяна" userId="2855051cf2222677" providerId="Windows Live" clId="Web-{6510C262-E970-4A00-A6A8-CD624C175FC1}" dt="2020-10-06T10:13:36.379" v="5"/>
      <pc:docMkLst>
        <pc:docMk/>
      </pc:docMkLst>
      <pc:sldChg chg="modSp add replId">
        <pc:chgData name="масалова татьяна" userId="2855051cf2222677" providerId="Windows Live" clId="Web-{6510C262-E970-4A00-A6A8-CD624C175FC1}" dt="2020-10-06T10:13:24.957" v="4" actId="20577"/>
        <pc:sldMkLst>
          <pc:docMk/>
          <pc:sldMk cId="1150775877" sldId="391"/>
        </pc:sldMkLst>
        <pc:spChg chg="mod">
          <ac:chgData name="масалова татьяна" userId="2855051cf2222677" providerId="Windows Live" clId="Web-{6510C262-E970-4A00-A6A8-CD624C175FC1}" dt="2020-10-06T10:13:24.957" v="4" actId="20577"/>
          <ac:spMkLst>
            <pc:docMk/>
            <pc:sldMk cId="1150775877" sldId="391"/>
            <ac:spMk id="7" creationId="{18B633F9-9266-46DF-B756-1AABD9A4264D}"/>
          </ac:spMkLst>
        </pc:spChg>
      </pc:sldChg>
      <pc:sldChg chg="add replId">
        <pc:chgData name="масалова татьяна" userId="2855051cf2222677" providerId="Windows Live" clId="Web-{6510C262-E970-4A00-A6A8-CD624C175FC1}" dt="2020-10-06T10:13:36.379" v="5"/>
        <pc:sldMkLst>
          <pc:docMk/>
          <pc:sldMk cId="1951243385" sldId="392"/>
        </pc:sldMkLst>
      </pc:sldChg>
    </pc:docChg>
  </pc:docChgLst>
  <pc:docChgLst>
    <pc:chgData name="масалова татьяна" userId="2855051cf2222677" providerId="Windows Live" clId="Web-{C75F8D08-AA03-4672-8EFB-3EB723ED2B73}"/>
    <pc:docChg chg="delSld modSld">
      <pc:chgData name="масалова татьяна" userId="2855051cf2222677" providerId="Windows Live" clId="Web-{C75F8D08-AA03-4672-8EFB-3EB723ED2B73}" dt="2020-10-21T12:45:00.284" v="35" actId="1076"/>
      <pc:docMkLst>
        <pc:docMk/>
      </pc:docMkLst>
      <pc:sldChg chg="del">
        <pc:chgData name="масалова татьяна" userId="2855051cf2222677" providerId="Windows Live" clId="Web-{C75F8D08-AA03-4672-8EFB-3EB723ED2B73}" dt="2020-10-21T10:39:35.355" v="34"/>
        <pc:sldMkLst>
          <pc:docMk/>
          <pc:sldMk cId="0" sldId="258"/>
        </pc:sldMkLst>
      </pc:sldChg>
      <pc:sldChg chg="del">
        <pc:chgData name="масалова татьяна" userId="2855051cf2222677" providerId="Windows Live" clId="Web-{C75F8D08-AA03-4672-8EFB-3EB723ED2B73}" dt="2020-10-21T10:39:35.355" v="33"/>
        <pc:sldMkLst>
          <pc:docMk/>
          <pc:sldMk cId="0" sldId="260"/>
        </pc:sldMkLst>
      </pc:sldChg>
      <pc:sldChg chg="del">
        <pc:chgData name="масалова татьяна" userId="2855051cf2222677" providerId="Windows Live" clId="Web-{C75F8D08-AA03-4672-8EFB-3EB723ED2B73}" dt="2020-10-21T10:39:35.355" v="32"/>
        <pc:sldMkLst>
          <pc:docMk/>
          <pc:sldMk cId="0" sldId="261"/>
        </pc:sldMkLst>
      </pc:sldChg>
      <pc:sldChg chg="del">
        <pc:chgData name="масалова татьяна" userId="2855051cf2222677" providerId="Windows Live" clId="Web-{C75F8D08-AA03-4672-8EFB-3EB723ED2B73}" dt="2020-10-21T10:39:35.355" v="31"/>
        <pc:sldMkLst>
          <pc:docMk/>
          <pc:sldMk cId="0" sldId="262"/>
        </pc:sldMkLst>
      </pc:sldChg>
      <pc:sldChg chg="del">
        <pc:chgData name="масалова татьяна" userId="2855051cf2222677" providerId="Windows Live" clId="Web-{C75F8D08-AA03-4672-8EFB-3EB723ED2B73}" dt="2020-10-21T10:39:35.355" v="30"/>
        <pc:sldMkLst>
          <pc:docMk/>
          <pc:sldMk cId="0" sldId="263"/>
        </pc:sldMkLst>
      </pc:sldChg>
      <pc:sldChg chg="del">
        <pc:chgData name="масалова татьяна" userId="2855051cf2222677" providerId="Windows Live" clId="Web-{C75F8D08-AA03-4672-8EFB-3EB723ED2B73}" dt="2020-10-21T10:38:10.228" v="2"/>
        <pc:sldMkLst>
          <pc:docMk/>
          <pc:sldMk cId="0" sldId="264"/>
        </pc:sldMkLst>
      </pc:sldChg>
      <pc:sldChg chg="del">
        <pc:chgData name="масалова татьяна" userId="2855051cf2222677" providerId="Windows Live" clId="Web-{C75F8D08-AA03-4672-8EFB-3EB723ED2B73}" dt="2020-10-21T10:38:45.057" v="18"/>
        <pc:sldMkLst>
          <pc:docMk/>
          <pc:sldMk cId="0" sldId="270"/>
        </pc:sldMkLst>
      </pc:sldChg>
      <pc:sldChg chg="del">
        <pc:chgData name="масалова татьяна" userId="2855051cf2222677" providerId="Windows Live" clId="Web-{C75F8D08-AA03-4672-8EFB-3EB723ED2B73}" dt="2020-10-21T10:38:26.900" v="17"/>
        <pc:sldMkLst>
          <pc:docMk/>
          <pc:sldMk cId="0" sldId="283"/>
        </pc:sldMkLst>
      </pc:sldChg>
      <pc:sldChg chg="del">
        <pc:chgData name="масалова татьяна" userId="2855051cf2222677" providerId="Windows Live" clId="Web-{C75F8D08-AA03-4672-8EFB-3EB723ED2B73}" dt="2020-10-21T10:38:45.057" v="19"/>
        <pc:sldMkLst>
          <pc:docMk/>
          <pc:sldMk cId="0" sldId="288"/>
        </pc:sldMkLst>
      </pc:sldChg>
      <pc:sldChg chg="del">
        <pc:chgData name="масалова татьяна" userId="2855051cf2222677" providerId="Windows Live" clId="Web-{C75F8D08-AA03-4672-8EFB-3EB723ED2B73}" dt="2020-10-21T10:38:45.057" v="21"/>
        <pc:sldMkLst>
          <pc:docMk/>
          <pc:sldMk cId="0" sldId="289"/>
        </pc:sldMkLst>
      </pc:sldChg>
      <pc:sldChg chg="del">
        <pc:chgData name="масалова татьяна" userId="2855051cf2222677" providerId="Windows Live" clId="Web-{C75F8D08-AA03-4672-8EFB-3EB723ED2B73}" dt="2020-10-21T10:38:45.057" v="20"/>
        <pc:sldMkLst>
          <pc:docMk/>
          <pc:sldMk cId="0" sldId="290"/>
        </pc:sldMkLst>
      </pc:sldChg>
      <pc:sldChg chg="del">
        <pc:chgData name="масалова татьяна" userId="2855051cf2222677" providerId="Windows Live" clId="Web-{C75F8D08-AA03-4672-8EFB-3EB723ED2B73}" dt="2020-10-21T10:38:10.244" v="12"/>
        <pc:sldMkLst>
          <pc:docMk/>
          <pc:sldMk cId="0" sldId="296"/>
        </pc:sldMkLst>
      </pc:sldChg>
      <pc:sldChg chg="del">
        <pc:chgData name="масалова татьяна" userId="2855051cf2222677" providerId="Windows Live" clId="Web-{C75F8D08-AA03-4672-8EFB-3EB723ED2B73}" dt="2020-10-21T10:38:10.244" v="11"/>
        <pc:sldMkLst>
          <pc:docMk/>
          <pc:sldMk cId="0" sldId="297"/>
        </pc:sldMkLst>
      </pc:sldChg>
      <pc:sldChg chg="del">
        <pc:chgData name="масалова татьяна" userId="2855051cf2222677" providerId="Windows Live" clId="Web-{C75F8D08-AA03-4672-8EFB-3EB723ED2B73}" dt="2020-10-21T10:38:10.228" v="3"/>
        <pc:sldMkLst>
          <pc:docMk/>
          <pc:sldMk cId="0" sldId="300"/>
        </pc:sldMkLst>
      </pc:sldChg>
      <pc:sldChg chg="del">
        <pc:chgData name="масалова татьяна" userId="2855051cf2222677" providerId="Windows Live" clId="Web-{C75F8D08-AA03-4672-8EFB-3EB723ED2B73}" dt="2020-10-21T10:38:10.244" v="10"/>
        <pc:sldMkLst>
          <pc:docMk/>
          <pc:sldMk cId="0" sldId="303"/>
        </pc:sldMkLst>
      </pc:sldChg>
      <pc:sldChg chg="del">
        <pc:chgData name="масалова татьяна" userId="2855051cf2222677" providerId="Windows Live" clId="Web-{C75F8D08-AA03-4672-8EFB-3EB723ED2B73}" dt="2020-10-21T10:38:10.228" v="4"/>
        <pc:sldMkLst>
          <pc:docMk/>
          <pc:sldMk cId="0" sldId="304"/>
        </pc:sldMkLst>
      </pc:sldChg>
      <pc:sldChg chg="del">
        <pc:chgData name="масалова татьяна" userId="2855051cf2222677" providerId="Windows Live" clId="Web-{C75F8D08-AA03-4672-8EFB-3EB723ED2B73}" dt="2020-10-21T10:38:10.228" v="9"/>
        <pc:sldMkLst>
          <pc:docMk/>
          <pc:sldMk cId="0" sldId="305"/>
        </pc:sldMkLst>
      </pc:sldChg>
      <pc:sldChg chg="del">
        <pc:chgData name="масалова татьяна" userId="2855051cf2222677" providerId="Windows Live" clId="Web-{C75F8D08-AA03-4672-8EFB-3EB723ED2B73}" dt="2020-10-21T10:38:10.228" v="8"/>
        <pc:sldMkLst>
          <pc:docMk/>
          <pc:sldMk cId="0" sldId="306"/>
        </pc:sldMkLst>
      </pc:sldChg>
      <pc:sldChg chg="del">
        <pc:chgData name="масалова татьяна" userId="2855051cf2222677" providerId="Windows Live" clId="Web-{C75F8D08-AA03-4672-8EFB-3EB723ED2B73}" dt="2020-10-21T10:38:10.228" v="6"/>
        <pc:sldMkLst>
          <pc:docMk/>
          <pc:sldMk cId="0" sldId="307"/>
        </pc:sldMkLst>
      </pc:sldChg>
      <pc:sldChg chg="del">
        <pc:chgData name="масалова татьяна" userId="2855051cf2222677" providerId="Windows Live" clId="Web-{C75F8D08-AA03-4672-8EFB-3EB723ED2B73}" dt="2020-10-21T10:38:10.228" v="5"/>
        <pc:sldMkLst>
          <pc:docMk/>
          <pc:sldMk cId="0" sldId="308"/>
        </pc:sldMkLst>
      </pc:sldChg>
      <pc:sldChg chg="del">
        <pc:chgData name="масалова татьяна" userId="2855051cf2222677" providerId="Windows Live" clId="Web-{C75F8D08-AA03-4672-8EFB-3EB723ED2B73}" dt="2020-10-21T10:38:10.228" v="1"/>
        <pc:sldMkLst>
          <pc:docMk/>
          <pc:sldMk cId="0" sldId="313"/>
        </pc:sldMkLst>
      </pc:sldChg>
      <pc:sldChg chg="del">
        <pc:chgData name="масалова татьяна" userId="2855051cf2222677" providerId="Windows Live" clId="Web-{C75F8D08-AA03-4672-8EFB-3EB723ED2B73}" dt="2020-10-21T10:39:35.355" v="29"/>
        <pc:sldMkLst>
          <pc:docMk/>
          <pc:sldMk cId="0" sldId="319"/>
        </pc:sldMkLst>
      </pc:sldChg>
      <pc:sldChg chg="del">
        <pc:chgData name="масалова татьяна" userId="2855051cf2222677" providerId="Windows Live" clId="Web-{C75F8D08-AA03-4672-8EFB-3EB723ED2B73}" dt="2020-10-21T10:39:35.355" v="28"/>
        <pc:sldMkLst>
          <pc:docMk/>
          <pc:sldMk cId="0" sldId="320"/>
        </pc:sldMkLst>
      </pc:sldChg>
      <pc:sldChg chg="del">
        <pc:chgData name="масалова татьяна" userId="2855051cf2222677" providerId="Windows Live" clId="Web-{C75F8D08-AA03-4672-8EFB-3EB723ED2B73}" dt="2020-10-21T10:38:45.073" v="22"/>
        <pc:sldMkLst>
          <pc:docMk/>
          <pc:sldMk cId="0" sldId="321"/>
        </pc:sldMkLst>
      </pc:sldChg>
      <pc:sldChg chg="del">
        <pc:chgData name="масалова татьяна" userId="2855051cf2222677" providerId="Windows Live" clId="Web-{C75F8D08-AA03-4672-8EFB-3EB723ED2B73}" dt="2020-10-21T10:38:26.900" v="16"/>
        <pc:sldMkLst>
          <pc:docMk/>
          <pc:sldMk cId="0" sldId="327"/>
        </pc:sldMkLst>
      </pc:sldChg>
      <pc:sldChg chg="del">
        <pc:chgData name="масалова татьяна" userId="2855051cf2222677" providerId="Windows Live" clId="Web-{C75F8D08-AA03-4672-8EFB-3EB723ED2B73}" dt="2020-10-21T10:38:26.900" v="15"/>
        <pc:sldMkLst>
          <pc:docMk/>
          <pc:sldMk cId="0" sldId="328"/>
        </pc:sldMkLst>
      </pc:sldChg>
      <pc:sldChg chg="del">
        <pc:chgData name="масалова татьяна" userId="2855051cf2222677" providerId="Windows Live" clId="Web-{C75F8D08-AA03-4672-8EFB-3EB723ED2B73}" dt="2020-10-21T10:39:14.542" v="27"/>
        <pc:sldMkLst>
          <pc:docMk/>
          <pc:sldMk cId="0" sldId="357"/>
        </pc:sldMkLst>
      </pc:sldChg>
      <pc:sldChg chg="del">
        <pc:chgData name="масалова татьяна" userId="2855051cf2222677" providerId="Windows Live" clId="Web-{C75F8D08-AA03-4672-8EFB-3EB723ED2B73}" dt="2020-10-21T10:39:14.542" v="26"/>
        <pc:sldMkLst>
          <pc:docMk/>
          <pc:sldMk cId="0" sldId="358"/>
        </pc:sldMkLst>
      </pc:sldChg>
      <pc:sldChg chg="del">
        <pc:chgData name="масалова татьяна" userId="2855051cf2222677" providerId="Windows Live" clId="Web-{C75F8D08-AA03-4672-8EFB-3EB723ED2B73}" dt="2020-10-21T10:39:14.527" v="25"/>
        <pc:sldMkLst>
          <pc:docMk/>
          <pc:sldMk cId="0" sldId="359"/>
        </pc:sldMkLst>
      </pc:sldChg>
      <pc:sldChg chg="del">
        <pc:chgData name="масалова татьяна" userId="2855051cf2222677" providerId="Windows Live" clId="Web-{C75F8D08-AA03-4672-8EFB-3EB723ED2B73}" dt="2020-10-21T10:39:14.527" v="24"/>
        <pc:sldMkLst>
          <pc:docMk/>
          <pc:sldMk cId="0" sldId="360"/>
        </pc:sldMkLst>
      </pc:sldChg>
      <pc:sldChg chg="del">
        <pc:chgData name="масалова татьяна" userId="2855051cf2222677" providerId="Windows Live" clId="Web-{C75F8D08-AA03-4672-8EFB-3EB723ED2B73}" dt="2020-10-21T10:39:14.527" v="23"/>
        <pc:sldMkLst>
          <pc:docMk/>
          <pc:sldMk cId="0" sldId="361"/>
        </pc:sldMkLst>
      </pc:sldChg>
      <pc:sldChg chg="del">
        <pc:chgData name="масалова татьяна" userId="2855051cf2222677" providerId="Windows Live" clId="Web-{C75F8D08-AA03-4672-8EFB-3EB723ED2B73}" dt="2020-10-21T10:38:10.212" v="0"/>
        <pc:sldMkLst>
          <pc:docMk/>
          <pc:sldMk cId="0" sldId="362"/>
        </pc:sldMkLst>
      </pc:sldChg>
      <pc:sldChg chg="del">
        <pc:chgData name="масалова татьяна" userId="2855051cf2222677" providerId="Windows Live" clId="Web-{C75F8D08-AA03-4672-8EFB-3EB723ED2B73}" dt="2020-10-21T10:38:10.228" v="7"/>
        <pc:sldMkLst>
          <pc:docMk/>
          <pc:sldMk cId="620404988" sldId="364"/>
        </pc:sldMkLst>
      </pc:sldChg>
      <pc:sldChg chg="modSp">
        <pc:chgData name="масалова татьяна" userId="2855051cf2222677" providerId="Windows Live" clId="Web-{C75F8D08-AA03-4672-8EFB-3EB723ED2B73}" dt="2020-10-21T12:45:00.284" v="35" actId="1076"/>
        <pc:sldMkLst>
          <pc:docMk/>
          <pc:sldMk cId="3160573429" sldId="366"/>
        </pc:sldMkLst>
        <pc:picChg chg="mod">
          <ac:chgData name="масалова татьяна" userId="2855051cf2222677" providerId="Windows Live" clId="Web-{C75F8D08-AA03-4672-8EFB-3EB723ED2B73}" dt="2020-10-21T12:45:00.284" v="35" actId="1076"/>
          <ac:picMkLst>
            <pc:docMk/>
            <pc:sldMk cId="3160573429" sldId="366"/>
            <ac:picMk id="83976" creationId="{599E9EF8-0687-4A17-8753-0ED87F9275E7}"/>
          </ac:picMkLst>
        </pc:picChg>
      </pc:sldChg>
      <pc:sldChg chg="del">
        <pc:chgData name="масалова татьяна" userId="2855051cf2222677" providerId="Windows Live" clId="Web-{C75F8D08-AA03-4672-8EFB-3EB723ED2B73}" dt="2020-10-21T10:38:10.244" v="13"/>
        <pc:sldMkLst>
          <pc:docMk/>
          <pc:sldMk cId="4025648203" sldId="389"/>
        </pc:sldMkLst>
      </pc:sldChg>
      <pc:sldChg chg="del">
        <pc:chgData name="масалова татьяна" userId="2855051cf2222677" providerId="Windows Live" clId="Web-{C75F8D08-AA03-4672-8EFB-3EB723ED2B73}" dt="2020-10-21T10:38:10.244" v="14"/>
        <pc:sldMkLst>
          <pc:docMk/>
          <pc:sldMk cId="1233918160" sldId="3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5FD2DA-1476-42A9-8CBE-0BE4AA7A0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E6972-8325-438C-B272-8846B322D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12078-4E68-4253-943B-E2527CC69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0B33-BF07-4F16-B9DB-CB5FE8F388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5B8B35-EF14-42E5-80E2-CA3F0D44E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0DB25-9DA5-4777-8182-2287CBDBD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08AFF-88B8-4BAF-8C23-EC66B8613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5CEF8-AB3D-4DBB-B4C2-D075A2190B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02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272BAB-871E-4404-8A95-3F8176E31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73E9A-E2A8-4348-8CAF-58BFC841B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0747E-480E-4B92-A9C4-D075BFAB3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391BF-DC57-4892-857B-B4E1CDDC7D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94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60C253-BDDC-4522-872A-839A1439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50016B-9C08-4D33-A168-836BF4BC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25D545-ECF3-4370-B747-AB740F17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4C72-C854-4F5A-8556-D416951521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6982239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3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1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5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0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1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1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A7971-74AD-47AA-9F4D-99CE2A808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84E70-F212-49C2-B021-C4A23C938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06BA4F-F80A-4424-A17E-5E6BADF42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A7A9E-306B-43AE-8AF6-D241C828CB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379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8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8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04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62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087C8-1ECA-4287-B336-7AE4D94F4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3134A-07E6-4021-99DB-575E03009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405203-DB5B-4784-8F95-7137224F6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96865-6D09-4331-A604-DA0060D8B3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7882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A6D63-73CA-470B-A1D6-1CCDA9F39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A419A-C9FD-4794-8A83-A3A4FB62F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BCC70-DC29-421A-8897-BE4ABF3E6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4565E-B9E1-4233-9982-35042BCA27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352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EF8AD5-8793-4C0A-95DE-BAFBE007F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CD2E62-E2C2-434C-9FFC-747E06A0E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979C0A-590F-4199-81C0-CB5EEC081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2A698-97F8-4DF6-AD78-1EEC6AF59A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649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07E032-0F84-41D9-A8A6-EDBD6BC3C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B69B54-364C-4745-95EA-949D61B9A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541FB6-E62A-421D-BF85-0D666D3BE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DC37-CA95-4CFE-8C42-2F48343A9C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999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48BE13-52DD-473E-882D-689009B37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5984B6-9367-4A96-B530-895741303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C2A285-8607-48F3-BC1B-D9B6CDCF7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BF5A0-8F16-43C4-8D56-15F0EF3258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781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38512-5621-4058-B76B-C66A9F471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EEB5E-6E97-4A42-B3E5-82C9CA125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72FFC-FB82-4F04-A806-3F8E81E18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82D5D-56FC-47FD-B89D-F051010BAA3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72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02302-973C-4ABF-BFBB-C2B4D3D17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0B205-6DDA-4111-B441-D52F0539D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B3D2F-4DAE-4C8A-8B4D-393EEBB5C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0F298-0216-4762-B63C-C0EF17D067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19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3585BB-20A8-4012-A0C6-C09CEF08C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C979A2-F8D1-4141-8073-E6B21FFD7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4B96DC-7D5E-4B56-B910-0EE53089F4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7C8C34-67FE-43C7-8FFF-F4E10CD318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F49ECB-5B19-4F14-8248-C2E3E77FCF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46909C-C62E-40C4-A4F7-C94BD5DE7A2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BA58-363D-4BB4-B632-74CEA94EE20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EEA6-6D1A-4E5C-877B-17150223F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31A987A-15C6-4DF5-BECD-5C1892F2143B}" type="datetime">
              <a:rPr lang="ru-RU" sz="1400" b="0" strike="noStrike" spc="-1">
                <a:solidFill>
                  <a:srgbClr val="000000"/>
                </a:solidFill>
                <a:latin typeface="Arial"/>
              </a:rPr>
              <a:t>21.10.2020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B0E8A685-BD0D-4221-B52E-CFF4E6B045A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1">
            <a:extLst>
              <a:ext uri="{FF2B5EF4-FFF2-40B4-BE49-F238E27FC236}">
                <a16:creationId xmlns:a16="http://schemas.microsoft.com/office/drawing/2014/main" id="{7BCC9588-F40E-4408-8429-EC6779556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E2A65A-4BE7-4728-BE3A-8ED49CBD4A02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3076" name="Picture 2" descr="http://iro23.ru/sites/all/themes/Plasma/images/logo.png">
            <a:extLst>
              <a:ext uri="{FF2B5EF4-FFF2-40B4-BE49-F238E27FC236}">
                <a16:creationId xmlns:a16="http://schemas.microsoft.com/office/drawing/2014/main" id="{AED89F3D-E1BA-4201-9592-AD8AAC5D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6762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B41B5F-9D38-4337-940C-518AF61481E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078" name="Rectangle 10">
            <a:extLst>
              <a:ext uri="{FF2B5EF4-FFF2-40B4-BE49-F238E27FC236}">
                <a16:creationId xmlns:a16="http://schemas.microsoft.com/office/drawing/2014/main" id="{0DAD74C5-ABD4-445F-B3FD-1D51C333E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279350"/>
            <a:ext cx="8642350" cy="3540436"/>
          </a:xfrm>
        </p:spPr>
        <p:txBody>
          <a:bodyPr/>
          <a:lstStyle/>
          <a:p>
            <a:pPr algn="just"/>
            <a:r>
              <a:rPr lang="ru-RU" sz="4000" b="1" i="1" dirty="0">
                <a:solidFill>
                  <a:schemeClr val="accent6"/>
                </a:solidFill>
                <a:latin typeface="Times New Roman"/>
                <a:cs typeface="Times New Roman"/>
              </a:rPr>
              <a:t>Теоретические и методические аспекты профилактики наркомании в образовательной организации</a:t>
            </a:r>
            <a:endParaRPr lang="ru-RU" sz="4000" dirty="0">
              <a:solidFill>
                <a:schemeClr val="accent6"/>
              </a:solidFill>
            </a:endParaRPr>
          </a:p>
          <a:p>
            <a:endParaRPr lang="ru-RU" altLang="en-US" sz="3600" b="1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3079" name="Rectangle 10">
            <a:extLst>
              <a:ext uri="{FF2B5EF4-FFF2-40B4-BE49-F238E27FC236}">
                <a16:creationId xmlns:a16="http://schemas.microsoft.com/office/drawing/2014/main" id="{B1088BD0-A945-4CE7-A75D-3BF50CC4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581525"/>
            <a:ext cx="4616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400" b="1">
                <a:solidFill>
                  <a:schemeClr val="accent2"/>
                </a:solidFill>
              </a:rPr>
              <a:t>Масалова Татьяна Сергеевна</a:t>
            </a:r>
            <a:br>
              <a:rPr lang="ru-RU" altLang="en-US" sz="2400" b="1">
                <a:solidFill>
                  <a:schemeClr val="accent2"/>
                </a:solidFill>
              </a:rPr>
            </a:br>
            <a:r>
              <a:rPr lang="ru-RU" altLang="en-US" sz="1600" b="1">
                <a:solidFill>
                  <a:schemeClr val="accent2"/>
                </a:solidFill>
              </a:rPr>
              <a:t>к.п.н., доцент кафедры психологии,</a:t>
            </a:r>
            <a:br>
              <a:rPr lang="ru-RU" altLang="en-US" sz="1600" b="1">
                <a:solidFill>
                  <a:schemeClr val="accent2"/>
                </a:solidFill>
              </a:rPr>
            </a:br>
            <a:r>
              <a:rPr lang="ru-RU" altLang="en-US" sz="1600" b="1">
                <a:solidFill>
                  <a:schemeClr val="accent2"/>
                </a:solidFill>
              </a:rPr>
              <a:t>педагогики и дополнительного образования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8" y="1807719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Принцип ситуационной</a:t>
            </a:r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 адекватности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профилактической деятельности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определяет соответствие содержания и организации профилактики реалиям экономической и социальной жизни и ситуации, связанной с употреблением ПАВ, в стране и регионе.</a:t>
            </a:r>
            <a:endParaRPr lang="ru-RU" sz="28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Принцип динамичности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предполагает подвижность и гибкость связей между структурами и компонентами профилактической системы, обеспечивающих возможность ее развития и усовершенствования с учетом достигнутых результатов.</a:t>
            </a:r>
            <a:endParaRPr lang="ru-RU" sz="28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789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8" y="1807719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Принцип эффективного использования ресурсов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участников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профилактики предполагает, что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основная часть задач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профилактической деятельности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реализуется за счет уже имеющихся у социальных институтов содержательных, методических, профессиональных ресурсов.</a:t>
            </a:r>
            <a:endParaRPr lang="ru-RU" dirty="0">
              <a:solidFill>
                <a:schemeClr val="accent6"/>
              </a:solidFill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Принцип легитимности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определяет соответствие любых форм профилактической деятельности в образовательной среде законодательству страны.</a:t>
            </a:r>
            <a:endParaRPr lang="ru-RU" dirty="0">
              <a:solidFill>
                <a:schemeClr val="accent6"/>
              </a:solidFill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9109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9739" y="2409298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Первичная профилактика направлена на предупреждение приобщения к употреблению ПАВ, вызывающих зависимость. Эта работа ориентирована на работу со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здоровыми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детьми и лицами из групп риска по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употреблению ПАВ. К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группам риска относятся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несовершеннолетние и молодежь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,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в ближайшем окружении которых есть систематические потребители алкоголя и/или наркотических средств, а также несовершеннолетние, находящиеся в трудных жизненных обстоятельствах и неблагоприятных семейных или социальных условиях.</a:t>
            </a: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953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7241" y="1949910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32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Основой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 содержания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первичной профилактики в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образовательной среде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является </a:t>
            </a:r>
            <a:r>
              <a:rPr lang="ru-RU" sz="3600" b="1" dirty="0">
                <a:solidFill>
                  <a:schemeClr val="accent6"/>
                </a:solidFill>
                <a:latin typeface="Times New Roman"/>
                <a:cs typeface="Times New Roman"/>
              </a:rPr>
              <a:t>педагогическая </a:t>
            </a:r>
            <a:r>
              <a:rPr lang="ru-RU" sz="36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профилактика на основе педагогических и психологических технологий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. </a:t>
            </a:r>
            <a:endParaRPr lang="ru-RU" sz="36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Она связана с формированием и развитием у обучающихся, воспитанников </a:t>
            </a:r>
            <a:r>
              <a:rPr lang="ru-RU" sz="3600" i="1" dirty="0">
                <a:solidFill>
                  <a:schemeClr val="accent6"/>
                </a:solidFill>
                <a:latin typeface="Times New Roman"/>
                <a:cs typeface="Times New Roman"/>
              </a:rPr>
              <a:t>личностных ресурсов, повышающих их устойчивость к негативным влияниям среды</a:t>
            </a:r>
            <a:endParaRPr lang="ru-RU" sz="3600" i="1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6422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32552" y="2420235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32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Социальные технологии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направлены на обеспечение условий эффективной социальной адаптации обучающихся и воспитанников образовательных учреждений, а также формирование и развитие в обществе ценностных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ориентиров и нормативных представлений, которые могут выступать в качестве альтернативы ценностям и нормам субкультуры, пропагандирующей использование ПАВ.</a:t>
            </a:r>
            <a:endParaRPr lang="ru-RU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0951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54689" y="65946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7" y="2682742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4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Социальные технологии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реализуют следующие направления воздействия:</a:t>
            </a: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4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информационно-просветительское направление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(антинаркотическая, антиалкогольная и антитабачная реклама, реклама здорового образа жизни в СМИ, телевизионные и радиопрограммы, посвященные проблеме профилактики; профилирующие </a:t>
            </a:r>
            <a:r>
              <a:rPr lang="ru-RU" sz="2400" dirty="0" err="1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интернетресурсы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);</a:t>
            </a: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4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социально-поддерживающее направление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(деятельность социальных служб, обеспечивающих помощь и поддержку группам несовершеннолетних с высоким риском вовлечения их в употребление ПАВ; детям и подросткам, испытывающим трудности социальной адаптации);</a:t>
            </a: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4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организационно-досуговое направление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(деятельность образовательных 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cs typeface="Times New Roman"/>
              </a:rPr>
              <a:t>и социальных служб, обеспечивающих вовлечение несовершеннолетних в содержательные виды досуга: клубы по интересам, спортивная деятельность, общественные движения).</a:t>
            </a: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2977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54689" y="65946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7" y="2934311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4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Педагогические технологии профилактики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направлены на формирование у адресных групп профилактики (прежде всего, у обучающихся, воспитанников) представлений, норм поведения, оценок, снижающих риск приобщения к ПАВ, а также на развитие личностных ресурсов, обеспечивающих эффективную социальную адаптацию.</a:t>
            </a:r>
            <a:endParaRPr lang="ru-RU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ea typeface="+mj-lt"/>
              <a:cs typeface="Times New Roman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В профилактической деятельности используются универсальные педагогические технологии (беседы, лекции, тренинги, ролевые игры, проектная деятельность 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cs typeface="Times New Roman"/>
              </a:rPr>
              <a:t>и т.д.). Они служат основой для разработки профилактических обучающих программ, обеспечивающих специальное целенаправленное системное воздействие на адресные группы профилактики.</a:t>
            </a:r>
            <a:endParaRPr lang="ru-RU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731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54689" y="65946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7" y="2934311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Выделяются два основных направления педагогической профилактики:</a:t>
            </a:r>
            <a:endParaRPr lang="ru-RU" sz="36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непосредственное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педагогическое воздействие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на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несовершеннолетних и молодежь с целью формирования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у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них желаемых свойств и качеств;</a:t>
            </a:r>
            <a:endParaRPr lang="ru-RU" sz="36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создание благоприятных условий для эффективной социальной адаптации.</a:t>
            </a:r>
            <a:endParaRPr lang="ru-RU" sz="3600" dirty="0">
              <a:solidFill>
                <a:schemeClr val="accent6"/>
              </a:solidFill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7758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54689" y="65946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7" y="2934311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Выделяются два основных направления педагогической профилактики:</a:t>
            </a:r>
            <a:endParaRPr lang="ru-RU" sz="36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непосредственное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педагогическое воздействие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на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несовершеннолетних и молодежь с целью формирования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у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них желаемых свойств и качеств;</a:t>
            </a:r>
            <a:endParaRPr lang="ru-RU" sz="36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36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3600" dirty="0">
                <a:solidFill>
                  <a:schemeClr val="accent6"/>
                </a:solidFill>
                <a:latin typeface="Times New Roman"/>
                <a:cs typeface="Times New Roman"/>
              </a:rPr>
              <a:t>создание благоприятных условий для эффективной социальной адаптации.</a:t>
            </a:r>
            <a:endParaRPr lang="ru-RU" sz="3600" dirty="0">
              <a:solidFill>
                <a:schemeClr val="accent6"/>
              </a:solidFill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2433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>
            <a:extLst>
              <a:ext uri="{FF2B5EF4-FFF2-40B4-BE49-F238E27FC236}">
                <a16:creationId xmlns:a16="http://schemas.microsoft.com/office/drawing/2014/main" id="{BA79D64A-D091-4305-9B39-ECC68602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69306A-827E-4135-9716-5087EE1D10B3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5124" name="Picture 2" descr="http://iro23.ru/sites/all/themes/Plasma/images/logo.png">
            <a:extLst>
              <a:ext uri="{FF2B5EF4-FFF2-40B4-BE49-F238E27FC236}">
                <a16:creationId xmlns:a16="http://schemas.microsoft.com/office/drawing/2014/main" id="{2442C1F2-171B-4B6A-828B-263EC133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6762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6DE61F-576B-425F-AE27-8FB54A8CECA7}"/>
              </a:ext>
            </a:extLst>
          </p:cNvPr>
          <p:cNvSpPr/>
          <p:nvPr/>
        </p:nvSpPr>
        <p:spPr bwMode="auto">
          <a:xfrm>
            <a:off x="0" y="6405563"/>
            <a:ext cx="9144000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C30E6A-22B2-4857-84FA-7F2E3E45BB26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127" name="Rectangle 10">
            <a:extLst>
              <a:ext uri="{FF2B5EF4-FFF2-40B4-BE49-F238E27FC236}">
                <a16:creationId xmlns:a16="http://schemas.microsoft.com/office/drawing/2014/main" id="{D06D5CB6-BF1A-436B-9723-21722F12D5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0"/>
            <a:ext cx="7886700" cy="6381750"/>
          </a:xfrm>
        </p:spPr>
        <p:txBody>
          <a:bodyPr/>
          <a:lstStyle/>
          <a:p>
            <a:pPr eaLnBrk="1" hangingPunct="1"/>
            <a:r>
              <a:rPr lang="ru-RU" altLang="en-US" sz="4000" b="1">
                <a:solidFill>
                  <a:srgbClr val="222268"/>
                </a:solidFill>
              </a:rPr>
              <a:t>Социализация –становление человека полноценным членом общества, и подержание этого статуса в связи с возрастными и социальными изменениями</a:t>
            </a:r>
            <a:br>
              <a:rPr lang="ru-RU" altLang="en-US" sz="4000" b="1">
                <a:solidFill>
                  <a:srgbClr val="222268"/>
                </a:solidFill>
              </a:rPr>
            </a:br>
            <a:endParaRPr lang="ru-RU" altLang="en-US" sz="4000" b="1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102" name="Rectangle 10">
            <a:extLst>
              <a:ext uri="{FF2B5EF4-FFF2-40B4-BE49-F238E27FC236}">
                <a16:creationId xmlns:a16="http://schemas.microsoft.com/office/drawing/2014/main" id="{ED839735-25F2-44B0-9511-4FFB49A8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354" y="339072"/>
            <a:ext cx="8444527" cy="6381750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chemeClr val="accent6"/>
                </a:solidFill>
                <a:latin typeface="Times New Roman"/>
                <a:cs typeface="Times New Roman"/>
              </a:rPr>
              <a:t>Цель профилактики в образовательной среде – развитие на постоянной основе инфраструктуры и содержания профилактической деятельности, направленной на минимизацию уровня вовлеченности в употребление ПАВ обучающихся, воспитанников образовательных учреждений.</a:t>
            </a:r>
            <a:endParaRPr lang="ru-RU">
              <a:solidFill>
                <a:schemeClr val="accent6"/>
              </a:solidFill>
            </a:endParaRPr>
          </a:p>
          <a:p>
            <a:endParaRPr lang="ru-RU" altLang="en-US" sz="4000" b="1" dirty="0">
              <a:solidFill>
                <a:srgbClr val="222268"/>
              </a:solidFill>
              <a:cs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>
            <a:extLst>
              <a:ext uri="{FF2B5EF4-FFF2-40B4-BE49-F238E27FC236}">
                <a16:creationId xmlns:a16="http://schemas.microsoft.com/office/drawing/2014/main" id="{17CC031E-C4B1-4260-8879-2FE795A9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487E0A-9277-4F41-9EA7-D81FF532C055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6148" name="Picture 2" descr="http://iro23.ru/sites/all/themes/Plasma/images/logo.png">
            <a:extLst>
              <a:ext uri="{FF2B5EF4-FFF2-40B4-BE49-F238E27FC236}">
                <a16:creationId xmlns:a16="http://schemas.microsoft.com/office/drawing/2014/main" id="{A9C13AB5-0F0B-4D34-B062-6075103D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6762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FEBDEB-401B-4FB2-B3D0-04F118FC9223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150" name="Rectangle 10">
            <a:extLst>
              <a:ext uri="{FF2B5EF4-FFF2-40B4-BE49-F238E27FC236}">
                <a16:creationId xmlns:a16="http://schemas.microsoft.com/office/drawing/2014/main" id="{BB607FA4-268C-4589-B671-12D8020C04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0"/>
            <a:ext cx="7886700" cy="6381750"/>
          </a:xfrm>
        </p:spPr>
        <p:txBody>
          <a:bodyPr/>
          <a:lstStyle/>
          <a:p>
            <a:pPr eaLnBrk="1" hangingPunct="1"/>
            <a:br>
              <a:rPr lang="ru-RU" altLang="en-US" sz="2800" dirty="0"/>
            </a:br>
            <a:br>
              <a:rPr lang="ru-RU" altLang="en-US" sz="2800" dirty="0"/>
            </a:br>
            <a:br>
              <a:rPr lang="ru-RU" altLang="en-US" sz="2800" dirty="0"/>
            </a:br>
            <a:r>
              <a:rPr lang="ru-RU" sz="4000" b="1" dirty="0">
                <a:solidFill>
                  <a:schemeClr val="accent6"/>
                </a:solidFill>
                <a:latin typeface="Calibri"/>
                <a:cs typeface="Calibri"/>
              </a:rPr>
              <a:t>«Я утратил всякие надежды относительно будущего нашей страны, если сегодняшняя молодежь завтра возьмет в свои руки бразды правления. Ибо эта молодежь невыносима, </a:t>
            </a:r>
            <a:r>
              <a:rPr lang="ru-RU" sz="4000" b="1" dirty="0" err="1">
                <a:solidFill>
                  <a:schemeClr val="accent6"/>
                </a:solidFill>
                <a:latin typeface="Calibri"/>
                <a:cs typeface="Calibri"/>
              </a:rPr>
              <a:t>невыдержанна</a:t>
            </a:r>
            <a:r>
              <a:rPr lang="ru-RU" sz="4000" b="1" dirty="0">
                <a:solidFill>
                  <a:schemeClr val="accent6"/>
                </a:solidFill>
                <a:latin typeface="Calibri"/>
                <a:cs typeface="Calibri"/>
              </a:rPr>
              <a:t>, просто ужасна»</a:t>
            </a:r>
            <a:br>
              <a:rPr lang="ru-RU" sz="4000" b="1" dirty="0">
                <a:latin typeface="Calibri"/>
                <a:cs typeface="Calibri"/>
              </a:rPr>
            </a:br>
            <a:r>
              <a:rPr lang="ru-RU" sz="4000" b="1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br>
              <a:rPr lang="ru-RU" sz="4000" b="1" dirty="0">
                <a:latin typeface="Calibri"/>
                <a:cs typeface="Calibri"/>
              </a:rPr>
            </a:br>
            <a:r>
              <a:rPr lang="ru-RU" sz="4000" b="1" dirty="0">
                <a:solidFill>
                  <a:schemeClr val="accent6"/>
                </a:solidFill>
                <a:latin typeface="Calibri"/>
                <a:cs typeface="Calibri"/>
              </a:rPr>
              <a:t>Гесиод, 720 г. до н. э.</a:t>
            </a:r>
            <a:endParaRPr lang="ru-RU" altLang="en-US" sz="4000" b="1">
              <a:solidFill>
                <a:schemeClr val="accent6"/>
              </a:solidFill>
              <a:cs typeface="Arial"/>
            </a:endParaRPr>
          </a:p>
          <a:p>
            <a:endParaRPr lang="ru-R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44318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chemeClr val="accent6"/>
                </a:solidFill>
                <a:latin typeface="Calibri, serif"/>
                <a:ea typeface="Calibri, serif"/>
                <a:cs typeface="Calibri, serif"/>
              </a:rPr>
              <a:t>По версии </a:t>
            </a:r>
            <a:r>
              <a:rPr lang="ru-RU" sz="3200" dirty="0" err="1">
                <a:solidFill>
                  <a:schemeClr val="accent6"/>
                </a:solidFill>
                <a:latin typeface="Calibri, serif"/>
                <a:ea typeface="Calibri, serif"/>
                <a:cs typeface="Calibri, serif"/>
              </a:rPr>
              <a:t>RuGenerations</a:t>
            </a:r>
            <a:r>
              <a:rPr lang="ru-RU" sz="3200" dirty="0">
                <a:solidFill>
                  <a:schemeClr val="accent6"/>
                </a:solidFill>
                <a:latin typeface="Calibri, serif"/>
                <a:ea typeface="Calibri, serif"/>
                <a:cs typeface="Calibri, serif"/>
              </a:rPr>
              <a:t>, в России живут представители пяти поколений:</a:t>
            </a:r>
            <a:endParaRPr lang="ru-RU" sz="3200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ADA41F88-5B72-4F74-AC68-FA432A00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" y="1307126"/>
            <a:ext cx="9147776" cy="55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74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0" hangingPunct="0">
              <a:defRPr/>
            </a:pPr>
            <a:endParaRPr lang="ru-RU" sz="3200" dirty="0">
              <a:solidFill>
                <a:schemeClr val="accent6"/>
              </a:solidFill>
              <a:latin typeface="Calibri, serif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9EB59-562A-4C31-B82D-2C21F8E3C40F}"/>
              </a:ext>
            </a:extLst>
          </p:cNvPr>
          <p:cNvSpPr txBox="1"/>
          <p:nvPr/>
        </p:nvSpPr>
        <p:spPr>
          <a:xfrm>
            <a:off x="357070" y="1263912"/>
            <a:ext cx="825982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Величайшее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(1900–1923 г. р.)</a:t>
            </a:r>
            <a:endParaRPr lang="ru-RU" dirty="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Базовые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ценности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людей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принадлежащих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данному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формировались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середины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30-х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годов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прошлого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века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эти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годы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пришлись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революции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Гражданская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война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коллективизация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электрификация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 </a:t>
            </a:r>
            <a:endParaRPr lang="ru-RU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отличают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трудолюбие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ответственность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вера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светлое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будущее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приверженность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идеологии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семья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семейные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традиции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категоричность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суждений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Если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принадлежащие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данному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люди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о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чем-то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судят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переубедить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чем-то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действительно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очень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сложно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 </a:t>
            </a:r>
            <a:endParaRPr lang="ru-RU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Эти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люди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даже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преклонном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возрасте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в 80–90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лет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готовы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ходить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инстанциям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чтобы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доказывать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свою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правоту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 </a:t>
            </a:r>
            <a:endParaRPr lang="ru-RU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Деньги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ценностью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яввляются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Видимо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это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объясняется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тем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деньги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за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время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жизни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неоднократно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обесценивались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становились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бумажками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и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люди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много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раз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теряли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все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/>
                <a:cs typeface="Arial"/>
              </a:rPr>
              <a:t>наживали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endParaRPr lang="ru-RU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7886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Молчаливое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(1923–1943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г.р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.)</a:t>
            </a:r>
            <a:endParaRPr lang="ru-RU" sz="3200" dirty="0">
              <a:solidFill>
                <a:schemeClr val="accent6"/>
              </a:solidFill>
              <a:ea typeface="+mn-lt"/>
              <a:cs typeface="+mn-lt"/>
            </a:endParaRPr>
          </a:p>
          <a:p>
            <a:pPr algn="ctr">
              <a:defRPr/>
            </a:pPr>
            <a:endParaRPr lang="ru-RU" sz="3200" dirty="0">
              <a:solidFill>
                <a:schemeClr val="accent6"/>
              </a:solidFill>
              <a:latin typeface="Calibri, serif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9EB59-562A-4C31-B82D-2C21F8E3C40F}"/>
              </a:ext>
            </a:extLst>
          </p:cNvPr>
          <p:cNvSpPr txBox="1"/>
          <p:nvPr/>
        </p:nvSpPr>
        <p:spPr>
          <a:xfrm>
            <a:off x="357070" y="1263912"/>
            <a:ext cx="8259827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Ценности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его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представителей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формировались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середины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50-х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годов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endParaRPr lang="en-US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События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которые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произошли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данный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отрезок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времени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: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Великая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Отечественная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война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сталинские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репрессии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сначала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разрушение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страны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потом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восстановление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наложили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свой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отпечаток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формирование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развитие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Молчаливого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Семья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святое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Только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семье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могут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говорить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любые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темы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обсуждать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проблемы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потому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родные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точно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предадут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подведут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 В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остальных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же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местах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контролируют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себя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Отсюда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название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— «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молчаливые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».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Люди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принадлежащие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даому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уважают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законы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должности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статусы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других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людей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очень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Arial"/>
                <a:cs typeface="Arial"/>
              </a:rPr>
              <a:t>законопослушны</a:t>
            </a:r>
            <a:r>
              <a:rPr lang="en-US" sz="24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endParaRPr lang="en-US" sz="2400">
              <a:solidFill>
                <a:schemeClr val="accent6"/>
              </a:solidFill>
              <a:cs typeface="Arial"/>
            </a:endParaRPr>
          </a:p>
          <a:p>
            <a:pPr algn="just"/>
            <a:endParaRPr lang="en-US" sz="2000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2298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Беби-бумеров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(1943–1963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г.р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.)</a:t>
            </a:r>
            <a:endParaRPr lang="ru-RU" sz="3200" dirty="0">
              <a:solidFill>
                <a:schemeClr val="accent6"/>
              </a:solidFill>
              <a:ea typeface="+mn-lt"/>
              <a:cs typeface="+mn-lt"/>
            </a:endParaRPr>
          </a:p>
          <a:p>
            <a:pPr algn="ctr">
              <a:defRPr/>
            </a:pPr>
            <a:endParaRPr lang="ru-RU" sz="3200" dirty="0">
              <a:solidFill>
                <a:schemeClr val="accent6"/>
              </a:solidFill>
              <a:latin typeface="Calibri, serif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9EB59-562A-4C31-B82D-2C21F8E3C40F}"/>
              </a:ext>
            </a:extLst>
          </p:cNvPr>
          <p:cNvSpPr txBox="1"/>
          <p:nvPr/>
        </p:nvSpPr>
        <p:spPr>
          <a:xfrm>
            <a:off x="357070" y="1263912"/>
            <a:ext cx="8599893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Названо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так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честь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произошедшего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после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войны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бума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рождаемости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основе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характера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лежит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психология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победителей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endParaRPr lang="en-US" sz="1900">
              <a:solidFill>
                <a:schemeClr val="accent6"/>
              </a:solidFill>
              <a:cs typeface="Arial"/>
            </a:endParaRPr>
          </a:p>
          <a:p>
            <a:pPr algn="ctr"/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победное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»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настроение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сильно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отличается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настроения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Gl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полностью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—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настроения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молчаливых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».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росли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настоящей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супердержаве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которую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боялся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уважал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весь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мир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которая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победила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самой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страшной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войне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которая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покорила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космос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всем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этим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событиям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причастны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лично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Гагарин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летел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космос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один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вместе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с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ним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борту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космического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корабля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Восток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»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летели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все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девчонки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мальчишки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Советского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Союза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этих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людей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нет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непреодолимых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барьеров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каждый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барьер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—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это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личный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вызов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оптимисты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нацеленные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постоянное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преодоление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трудностей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обязательное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достижение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результата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остановятся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перед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чем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Главное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победа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этом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предпочитают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работать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команде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так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как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именно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команда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коллектив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выполняет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роль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той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самой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супердержавы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которой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жили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детстве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без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которой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ничего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собой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представляли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мнению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отличительными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качествами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хорошего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человека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является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активность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любознательность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Ибо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потеря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активности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равносильна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разрушению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фундамента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 и,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фактически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смерти</a:t>
            </a:r>
            <a:r>
              <a:rPr lang="en-US" sz="19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endParaRPr lang="en-US" sz="1900">
              <a:solidFill>
                <a:schemeClr val="accent6"/>
              </a:solidFill>
              <a:cs typeface="Arial"/>
            </a:endParaRPr>
          </a:p>
          <a:p>
            <a:pPr algn="just"/>
            <a:endParaRPr lang="en-US" sz="1900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3487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Х (1963–1984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г.р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)</a:t>
            </a:r>
            <a:endParaRPr lang="ru-RU" sz="3200">
              <a:solidFill>
                <a:schemeClr val="accent6"/>
              </a:solidFill>
              <a:ea typeface="+mn-lt"/>
              <a:cs typeface="+mn-lt"/>
            </a:endParaRPr>
          </a:p>
          <a:p>
            <a:pPr algn="ctr">
              <a:defRPr/>
            </a:pPr>
            <a:endParaRPr lang="ru-RU" sz="3200" dirty="0">
              <a:solidFill>
                <a:schemeClr val="accent6"/>
              </a:solidFill>
              <a:latin typeface="Calibri, serif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9EB59-562A-4C31-B82D-2C21F8E3C40F}"/>
              </a:ext>
            </a:extLst>
          </p:cNvPr>
          <p:cNvSpPr txBox="1"/>
          <p:nvPr/>
        </p:nvSpPr>
        <p:spPr>
          <a:xfrm>
            <a:off x="357070" y="1263912"/>
            <a:ext cx="8599893" cy="6140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 err="1">
                <a:solidFill>
                  <a:schemeClr val="accent6"/>
                </a:solidFill>
                <a:latin typeface="Arial"/>
                <a:cs typeface="Arial"/>
              </a:rPr>
              <a:t>Ф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оном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данного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холодная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война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»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война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Афганистане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застой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наркотики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СПИД,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тотальный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дефицит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начало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перестройки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Прокатившийся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время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стране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бум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разводов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сделал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данное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более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гибкими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отношениях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людьми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а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постоянная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занятость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родителей-трудоголиков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—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более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самостоятельными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У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Беби-бумеров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задача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заботы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о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подрастающем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приоритетной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Напротив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точки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зрения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больше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трудностей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вставало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перед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ребенком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счастливее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должен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Именно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оттуда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пошел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ключ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шее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» —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символ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ранней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самостоятельности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делали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уроки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разогревали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себе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обед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оставленный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старшими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плите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привело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тому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повзрослев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превратились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людей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главными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качествами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постоянная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готовность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переменам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расчет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только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собственные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силы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собственный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опыт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чужой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помощи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представитель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X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прибегает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крайне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редко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неохотно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Человек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принадлежащий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X, —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индивидуалист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противник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всяческой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толпы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Ценности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присущи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данному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: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готовность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изменениям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глобальная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информированность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техническая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грамотность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индивидуализм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стремление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учиться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течение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жизни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неформальность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взглядов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поиск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эмоций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прагматизм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надежда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себя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равноправие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полов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главная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ценность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—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возможность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выбора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Если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представитель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Беби-бумеров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работать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токарем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условии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лучшим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токарем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заводе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представителя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Х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такая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работа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уже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устраивает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Потому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должен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выбирать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какие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ему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детали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точить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Лучшая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работа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позволяет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проявить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заложенные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творческие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способности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широту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нестандартность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мышления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endParaRPr lang="en-US" sz="1600">
              <a:solidFill>
                <a:schemeClr val="accent6"/>
              </a:solidFill>
              <a:cs typeface="Arial"/>
            </a:endParaRPr>
          </a:p>
          <a:p>
            <a:pPr algn="ctr"/>
            <a:endParaRPr lang="en-US" sz="19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en-US" sz="1900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2961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>
            <a:extLst>
              <a:ext uri="{FF2B5EF4-FFF2-40B4-BE49-F238E27FC236}">
                <a16:creationId xmlns:a16="http://schemas.microsoft.com/office/drawing/2014/main" id="{599A0DE0-6265-4DE4-A789-21A6296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D1FDAE-5BED-4181-ACC6-119ED1A14EB9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Миллениум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или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 Y</a:t>
            </a:r>
            <a:endParaRPr lang="ru-RU" sz="3200">
              <a:solidFill>
                <a:schemeClr val="accent6"/>
              </a:solidFill>
              <a:ea typeface="+mn-lt"/>
              <a:cs typeface="+mn-lt"/>
            </a:endParaRPr>
          </a:p>
          <a:p>
            <a:pPr algn="ctr">
              <a:defRPr/>
            </a:pPr>
            <a:endParaRPr lang="ru-RU" sz="3200" dirty="0">
              <a:solidFill>
                <a:schemeClr val="accent6"/>
              </a:solidFill>
              <a:latin typeface="Calibri, serif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68E2C2-80EB-415C-81BB-DE1E96F70A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9EB59-562A-4C31-B82D-2C21F8E3C40F}"/>
              </a:ext>
            </a:extLst>
          </p:cNvPr>
          <p:cNvSpPr txBox="1"/>
          <p:nvPr/>
        </p:nvSpPr>
        <p:spPr>
          <a:xfrm>
            <a:off x="272053" y="1263912"/>
            <a:ext cx="8599893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Основные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события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становления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представителей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данного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—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распад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СССР,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частые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теракты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новые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эпидемии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фоне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бурного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развития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новых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информационных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коммуникационных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цифровых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биотехнологий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Люди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принадлежащие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Y,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наивны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склонны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к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работе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команде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великолепно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ориентируются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компьютерных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сетях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как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следствие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легче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общаться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единомышленником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проживающим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другом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краю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планеты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соседом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подъезду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Одно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из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прозвищ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которым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социологи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нарекли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данное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— «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большого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пальца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»,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привычки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набирать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эсэмэски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одним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большим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пальцем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руки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находится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мобильный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телефон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Разделение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реальное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виртуальное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вообще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довольно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условно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прекрасно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«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живут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»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условиях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виртуальной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реальности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блогах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искусственных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компьютерных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мирах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Родители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баловали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всячески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оберегали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отучали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самостоятельности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которой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сами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располагали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практически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неограниченно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поэтому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получилось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хорошо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управляемым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вместе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тем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уверенным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своей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ценности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важно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немедленное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вознаграждение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проделанную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работу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поскольку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отдаленную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перспективу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верят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Когда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говорят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что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надо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поработать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десять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организации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ваш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труд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будет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вознагражден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обеспеченной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жизнью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отвечают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: «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Какие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десять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? У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нас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может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другая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страна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через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десять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Ведь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жизнь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так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быстро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меняется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Десять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лет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назад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смартфонов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быстрого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интернета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даже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Шенгенской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зоны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Европе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». И с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этим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стоит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согласиться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Если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прежних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поколений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десятилетиями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ничего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менялось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(а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для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предшественников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так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и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столетиями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), в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их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жизни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кроме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стремительных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перемен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ничего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было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Они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не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знают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другой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Arial"/>
                <a:cs typeface="Arial"/>
              </a:rPr>
              <a:t>жизни</a:t>
            </a:r>
            <a:r>
              <a:rPr lang="en-US" sz="1600" dirty="0">
                <a:solidFill>
                  <a:schemeClr val="accent6"/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chemeClr val="accent6"/>
              </a:solidFill>
              <a:cs typeface="Arial"/>
            </a:endParaRPr>
          </a:p>
          <a:p>
            <a:pPr algn="ctr"/>
            <a:endParaRPr lang="en-US" sz="1600" dirty="0">
              <a:solidFill>
                <a:schemeClr val="accent6"/>
              </a:solidFill>
              <a:cs typeface="Arial"/>
            </a:endParaRPr>
          </a:p>
          <a:p>
            <a:pPr algn="ctr"/>
            <a:endParaRPr lang="en-US" sz="16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en-US" sz="1600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3118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1">
            <a:extLst>
              <a:ext uri="{FF2B5EF4-FFF2-40B4-BE49-F238E27FC236}">
                <a16:creationId xmlns:a16="http://schemas.microsoft.com/office/drawing/2014/main" id="{5D5714B1-40FC-4D4E-81B4-60FF3C48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" y="-467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7F3337-8959-4A29-85CA-D59A950C0051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103" name="Rectangle 10">
            <a:extLst>
              <a:ext uri="{FF2B5EF4-FFF2-40B4-BE49-F238E27FC236}">
                <a16:creationId xmlns:a16="http://schemas.microsoft.com/office/drawing/2014/main" id="{B28FC086-EEDB-48A0-8E13-9BC002860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54" y="202309"/>
            <a:ext cx="8821881" cy="6655665"/>
          </a:xfrm>
        </p:spPr>
        <p:txBody>
          <a:bodyPr/>
          <a:lstStyle/>
          <a:p>
            <a:pPr algn="just" eaLnBrk="1" hangingPunct="1">
              <a:defRPr/>
            </a:pPr>
            <a:br>
              <a:rPr lang="ru-RU" sz="2000" dirty="0"/>
            </a:b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В превентивных образовательных программах основное внимание следует уделять формированию ценностей здорового образа жизни, развитию личностных ресурсов, препятствующих употреблению психоактивных веществ, а также развитию у несовершеннолетних жизненных навыков противостояния агрессивной среде, которая провоцирует потребление ПАВ.</a:t>
            </a:r>
          </a:p>
          <a:p>
            <a:pPr algn="just">
              <a:defRPr/>
            </a:pP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В этих программах должны быть усилены следующие компоненты: 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 b="1" dirty="0">
                <a:solidFill>
                  <a:schemeClr val="accent6"/>
                </a:solidFill>
                <a:ea typeface="+mj-lt"/>
                <a:cs typeface="+mj-lt"/>
              </a:rPr>
              <a:t>образовательный</a:t>
            </a: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 (углубление знаний о ценностях здорового образа жизни и поведенческих навыках, облегчающих следование здоровому образу жизни; формирование умения делать собственный выбор в отношении здорового образа жизни; минимальные знания о социальных и медицинских последствиях, к которым приводит употребление психоактивных веществ); 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 b="1" dirty="0">
                <a:solidFill>
                  <a:schemeClr val="accent6"/>
                </a:solidFill>
                <a:ea typeface="+mj-lt"/>
                <a:cs typeface="+mj-lt"/>
              </a:rPr>
              <a:t>психологический</a:t>
            </a: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 (углубление знаний о себе, своих чувствах, формах реагирования, особенностях принятия решений; формирование позитивной «Я-концепции» у ребенка, способности нести ответственность за себя и свой выбор; формирование умения сказать «нет», умения при необходимости обратиться за психологической, социальной или наркологической помощью);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 b="1" dirty="0">
                <a:solidFill>
                  <a:schemeClr val="accent6"/>
                </a:solidFill>
                <a:ea typeface="+mj-lt"/>
                <a:cs typeface="+mj-lt"/>
              </a:rPr>
              <a:t>социальный</a:t>
            </a: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 (формирование навыков коммуникабельности, социальных навыков, необходимых для социальной адаптации, здорового образа жизни).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Следует отметить, что эффективность профилактики злоупотребления ПАВ детьми и подростками в образовательных учреждениях напрямую зависит от согласованной работы различных специалистов (педагогов, психологов, медиков, представителей правоохранительных органов).</a:t>
            </a:r>
            <a:endParaRPr lang="ru-RU" sz="1800" dirty="0">
              <a:solidFill>
                <a:schemeClr val="accent6"/>
              </a:solidFill>
              <a:cs typeface="Arial"/>
            </a:endParaRPr>
          </a:p>
          <a:p>
            <a:pPr>
              <a:defRPr/>
            </a:pPr>
            <a:endParaRPr lang="ru-RU" sz="1800" dirty="0">
              <a:cs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>
            <a:extLst>
              <a:ext uri="{FF2B5EF4-FFF2-40B4-BE49-F238E27FC236}">
                <a16:creationId xmlns:a16="http://schemas.microsoft.com/office/drawing/2014/main" id="{867CB50A-B316-457F-B971-6688866C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96C34-B07C-4764-879F-70D8EFA77BD7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grpSp>
        <p:nvGrpSpPr>
          <p:cNvPr id="52229" name="Группа 8">
            <a:extLst>
              <a:ext uri="{FF2B5EF4-FFF2-40B4-BE49-F238E27FC236}">
                <a16:creationId xmlns:a16="http://schemas.microsoft.com/office/drawing/2014/main" id="{4F34CABD-FB4B-452A-95ED-69FBA73D2F11}"/>
              </a:ext>
            </a:extLst>
          </p:cNvPr>
          <p:cNvGrpSpPr>
            <a:grpSpLocks/>
          </p:cNvGrpSpPr>
          <p:nvPr/>
        </p:nvGrpSpPr>
        <p:grpSpPr bwMode="auto">
          <a:xfrm>
            <a:off x="0" y="6334125"/>
            <a:ext cx="9144000" cy="898525"/>
            <a:chOff x="-10839" y="6165740"/>
            <a:chExt cx="9144000" cy="89886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1FFE052-F4A1-45A1-B028-8F46C50F4B0B}"/>
                </a:ext>
              </a:extLst>
            </p:cNvPr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2233" name="Прямоугольник 3">
              <a:extLst>
                <a:ext uri="{FF2B5EF4-FFF2-40B4-BE49-F238E27FC236}">
                  <a16:creationId xmlns:a16="http://schemas.microsoft.com/office/drawing/2014/main" id="{5B842D53-0503-481D-962E-8900AD29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>
                  <a:solidFill>
                    <a:schemeClr val="bg1"/>
                  </a:solidFill>
                  <a:cs typeface="Arial" panose="020B0604020202020204" pitchFamily="34" charset="0"/>
                </a:rPr>
                <a:t>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altLang="ru-RU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34" name="Прямоугольник 9">
              <a:extLst>
                <a:ext uri="{FF2B5EF4-FFF2-40B4-BE49-F238E27FC236}">
                  <a16:creationId xmlns:a16="http://schemas.microsoft.com/office/drawing/2014/main" id="{78123599-869F-47F3-8E1D-7F4C50EB6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e-mail: post@iro23.ru                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тел.: +7 (861) 232-85-78  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e-mail: post@iro23.ru               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тел.: +7 (861) 232-85-78    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e-mail: post@iro23.ru          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тел.: +7 (861) 232-85-78  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e-mail: post@iro23.ru               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тел.: +7 (861) 232-85-78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altLang="ru-RU" sz="17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altLang="ru-RU" sz="1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96489-7C65-4935-A63F-AC3837788FA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367" name="Rectangle 10">
            <a:extLst>
              <a:ext uri="{FF2B5EF4-FFF2-40B4-BE49-F238E27FC236}">
                <a16:creationId xmlns:a16="http://schemas.microsoft.com/office/drawing/2014/main" id="{60A1BE2A-07AD-4129-9473-02F88800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121" y="1443942"/>
            <a:ext cx="7877254" cy="5017249"/>
          </a:xfrm>
        </p:spPr>
        <p:txBody>
          <a:bodyPr/>
          <a:lstStyle/>
          <a:p>
            <a:pPr algn="just"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Содержание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профилактической программы определяется самим педагогическим коллективом, но при этом желательно, чтобы любая деятельность по профилактике наркопотребления включала в себя два рабочих блока: организационный и психологический. </a:t>
            </a:r>
            <a:r>
              <a:rPr lang="ru-RU" sz="2800" dirty="0">
                <a:solidFill>
                  <a:schemeClr val="accent6"/>
                </a:solidFill>
                <a:ea typeface="+mj-lt"/>
                <a:cs typeface="+mj-lt"/>
              </a:rPr>
              <a:t> </a:t>
            </a:r>
            <a:br>
              <a:rPr lang="ru-RU" sz="2800" dirty="0">
                <a:solidFill>
                  <a:schemeClr val="accent6"/>
                </a:solidFill>
                <a:ea typeface="+mj-lt"/>
                <a:cs typeface="+mj-lt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Психологический блок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– формирование у детей и подростков комплекса умений и навыков, развитие способностей, обеспечивающих альтернативный образ жизни, зависимому от психоактивных веществ.</a:t>
            </a:r>
            <a:r>
              <a:rPr lang="ru-RU" sz="2800" dirty="0">
                <a:latin typeface="Times New Roman"/>
                <a:cs typeface="Times New Roman"/>
              </a:rPr>
              <a:t> </a:t>
            </a:r>
            <a:endParaRPr lang="ru-RU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ea typeface="+mj-lt"/>
              <a:cs typeface="+mj-lt"/>
            </a:endParaRPr>
          </a:p>
          <a:p>
            <a:pPr>
              <a:defRPr/>
            </a:pPr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6800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>
            <a:extLst>
              <a:ext uri="{FF2B5EF4-FFF2-40B4-BE49-F238E27FC236}">
                <a16:creationId xmlns:a16="http://schemas.microsoft.com/office/drawing/2014/main" id="{867CB50A-B316-457F-B971-6688866C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96C34-B07C-4764-879F-70D8EFA77BD7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96489-7C65-4935-A63F-AC3837788FA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367" name="Rectangle 10">
            <a:extLst>
              <a:ext uri="{FF2B5EF4-FFF2-40B4-BE49-F238E27FC236}">
                <a16:creationId xmlns:a16="http://schemas.microsoft.com/office/drawing/2014/main" id="{60A1BE2A-07AD-4129-9473-02F88800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733" y="1443942"/>
            <a:ext cx="8529046" cy="5017249"/>
          </a:xfrm>
        </p:spPr>
        <p:txBody>
          <a:bodyPr/>
          <a:lstStyle/>
          <a:p>
            <a:pPr algn="just"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/>
                <a:cs typeface="Times New Roman"/>
              </a:rPr>
              <a:t>Экзистенциальная сфера </a:t>
            </a:r>
            <a:r>
              <a:rPr lang="ru-RU" sz="1800" dirty="0">
                <a:solidFill>
                  <a:schemeClr val="accent6"/>
                </a:solidFill>
                <a:latin typeface="Times New Roman"/>
                <a:cs typeface="Times New Roman"/>
              </a:rPr>
              <a:t>– способность адекватно оценивать себя, свои действия и поступки, действия и поступки других людей, совокупность ценностных ориентаций и позиций ребенка, посредством которых он вступает в отношения с миром, с другими людьми, с самим собой, которые обеспечивают адекватный нравственный выбор ребенка и регулируют его поведение, общение с самим собой: ведение "внутреннего диалога" как способа, помогающего сделать правильный выбор в отношении собственного поведения; распознавание и интерпретация социальных сигналов (внешних влияний на поведение), исходящих из микросреды и общества в целом; осознание возможных последствий своего поведения; умение показать собеседнику, что понимаешь его точку зрения; понимание норм поведения, принятых в обществе, а также того, что не является приемлемым в нашей культуре; позитивный взгляд на мир, людей и жизнь, умение радоваться, реалистичный взгляд на свои возможности. 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/>
                <a:cs typeface="Times New Roman"/>
              </a:rPr>
              <a:t>Эмоциональная сфера </a:t>
            </a:r>
            <a:r>
              <a:rPr lang="ru-RU" sz="1800" dirty="0">
                <a:solidFill>
                  <a:schemeClr val="accent6"/>
                </a:solidFill>
                <a:latin typeface="Times New Roman"/>
                <a:cs typeface="Times New Roman"/>
              </a:rPr>
              <a:t>– способность идентифицировать, выражать и описывать свои чувства, оценивать и регулировать их интенсивность; умение контролировать импульсы и откладывать "получение удовольствия"; навыки управления стрессом и распознавания разницы между чувством и поступком. </a:t>
            </a:r>
            <a:endParaRPr lang="ru-RU" sz="180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/>
                <a:cs typeface="Times New Roman"/>
              </a:rPr>
              <a:t>Поведенческая сфера </a:t>
            </a:r>
            <a:r>
              <a:rPr lang="ru-RU" sz="1800" dirty="0">
                <a:solidFill>
                  <a:schemeClr val="accent6"/>
                </a:solidFill>
                <a:latin typeface="Times New Roman"/>
                <a:cs typeface="Times New Roman"/>
              </a:rPr>
              <a:t>– умение общаться невербально, используя визуальный контакт, выражение лица, жесты; способность общаться вербально, самые важные компоненты включают в себя умение ставить ясные вопросы, сопротивляться негативным влияниям, правильно реагировать на критику, слушать других, участвовать в позитивных группах сверстников. </a:t>
            </a:r>
            <a:r>
              <a:rPr lang="ru-RU" sz="1800" dirty="0">
                <a:solidFill>
                  <a:schemeClr val="accent6"/>
                </a:solidFill>
                <a:ea typeface="+mj-lt"/>
                <a:cs typeface="+mj-lt"/>
              </a:rPr>
              <a:t> </a:t>
            </a:r>
            <a:endParaRPr lang="ru-RU" sz="1800">
              <a:solidFill>
                <a:schemeClr val="accent6"/>
              </a:solidFill>
            </a:endParaRP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800" dirty="0">
              <a:ea typeface="+mj-lt"/>
              <a:cs typeface="+mj-lt"/>
            </a:endParaRPr>
          </a:p>
          <a:p>
            <a:pPr>
              <a:defRPr/>
            </a:pPr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58530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4100" name="Picture 2" descr="http://iro23.ru/sites/all/themes/Plasma/images/logo.png">
            <a:extLst>
              <a:ext uri="{FF2B5EF4-FFF2-40B4-BE49-F238E27FC236}">
                <a16:creationId xmlns:a16="http://schemas.microsoft.com/office/drawing/2014/main" id="{B2B3E529-1505-4037-8B4D-8B3751DF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78565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102" name="Rectangle 10">
            <a:extLst>
              <a:ext uri="{FF2B5EF4-FFF2-40B4-BE49-F238E27FC236}">
                <a16:creationId xmlns:a16="http://schemas.microsoft.com/office/drawing/2014/main" id="{ED839735-25F2-44B0-9511-4FFB49A8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872" y="943634"/>
            <a:ext cx="8387353" cy="6400642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Целевыми группами (субъектами) профилактики употребления ПАВ в образовательной среде являются: обучающиеся, воспитанники, а также их родители (законные представители), специалисты образовательных учреждений (педагоги, медицинские работники, психологи, социальные работники), сотрудники территориальных органов ФСКН России, сотрудники органов внутренних дел, представители общественных объединений и организаций, способные оказывать влияние на формирование здорового образа жизни в среде несовершеннолетних и молодежи.</a:t>
            </a:r>
            <a:endParaRPr lang="ru-RU" sz="2800" dirty="0">
              <a:solidFill>
                <a:schemeClr val="accent6"/>
              </a:solidFill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3634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>
            <a:extLst>
              <a:ext uri="{FF2B5EF4-FFF2-40B4-BE49-F238E27FC236}">
                <a16:creationId xmlns:a16="http://schemas.microsoft.com/office/drawing/2014/main" id="{867CB50A-B316-457F-B971-6688866C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96C34-B07C-4764-879F-70D8EFA77BD7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96489-7C65-4935-A63F-AC3837788FA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367" name="Rectangle 10">
            <a:extLst>
              <a:ext uri="{FF2B5EF4-FFF2-40B4-BE49-F238E27FC236}">
                <a16:creationId xmlns:a16="http://schemas.microsoft.com/office/drawing/2014/main" id="{60A1BE2A-07AD-4129-9473-02F88800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733" y="1576190"/>
            <a:ext cx="8529046" cy="5017249"/>
          </a:xfrm>
        </p:spPr>
        <p:txBody>
          <a:bodyPr/>
          <a:lstStyle/>
          <a:p>
            <a:pPr algn="just"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Организационный блок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включает в себя планирование. Составление календарного плана профилактической работы в образовательном учреждении придает этой деятельности официальный статус, чему свидетельствует тот факт, что администрация утверждает этот план и контролирует его выполнение. Согласно рекомендациям европейского профилактического проекта «Здоровая школа», составлением календарного плана работы занимается перед началом учебного года (т.е. в конце предыдущего) инициативная группа. В плане отражаются формальные аспекты участия каждого из специалистов. </a:t>
            </a:r>
            <a:r>
              <a:rPr lang="ru-RU" sz="2800" dirty="0">
                <a:solidFill>
                  <a:schemeClr val="accent6"/>
                </a:solidFill>
                <a:ea typeface="+mj-lt"/>
                <a:cs typeface="+mj-lt"/>
              </a:rPr>
              <a:t> </a:t>
            </a:r>
            <a:endParaRPr lang="ru-RU" sz="28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4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800" dirty="0">
              <a:ea typeface="+mj-lt"/>
              <a:cs typeface="+mj-lt"/>
            </a:endParaRPr>
          </a:p>
          <a:p>
            <a:pPr>
              <a:defRPr/>
            </a:pPr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2761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>
            <a:extLst>
              <a:ext uri="{FF2B5EF4-FFF2-40B4-BE49-F238E27FC236}">
                <a16:creationId xmlns:a16="http://schemas.microsoft.com/office/drawing/2014/main" id="{867CB50A-B316-457F-B971-6688866C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96C34-B07C-4764-879F-70D8EFA77BD7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96489-7C65-4935-A63F-AC3837788FA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367" name="Rectangle 10">
            <a:extLst>
              <a:ext uri="{FF2B5EF4-FFF2-40B4-BE49-F238E27FC236}">
                <a16:creationId xmlns:a16="http://schemas.microsoft.com/office/drawing/2014/main" id="{60A1BE2A-07AD-4129-9473-02F88800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733" y="1576190"/>
            <a:ext cx="8529046" cy="5017249"/>
          </a:xfrm>
        </p:spPr>
        <p:txBody>
          <a:bodyPr/>
          <a:lstStyle/>
          <a:p>
            <a:pPr algn="just">
              <a:defRPr/>
            </a:pPr>
            <a:r>
              <a:rPr lang="ru-RU" sz="2800" b="1">
                <a:solidFill>
                  <a:schemeClr val="accent6"/>
                </a:solidFill>
                <a:ea typeface="+mj-lt"/>
                <a:cs typeface="+mj-lt"/>
              </a:rPr>
              <a:t>Ц</a:t>
            </a:r>
            <a:r>
              <a:rPr lang="ru-RU" sz="2800">
                <a:solidFill>
                  <a:schemeClr val="accent6"/>
                </a:solidFill>
                <a:ea typeface="+mj-lt"/>
                <a:cs typeface="+mj-lt"/>
              </a:rPr>
              <a:t>елью «позитивной профилактики» является «воспитание нравственной, успешно социализированной личности, способной удовлетворять свои основные потребности, не прибегая к употреблению психоактивных веществ и другим формам асоциального и опасного для здоровья поведения».</a:t>
            </a:r>
            <a:endParaRPr lang="ru-RU">
              <a:solidFill>
                <a:schemeClr val="accent6"/>
              </a:solidFill>
            </a:endParaRPr>
          </a:p>
          <a:p>
            <a:pPr algn="just">
              <a:defRPr/>
            </a:pPr>
            <a:endParaRPr lang="ru-RU" sz="28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4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800" dirty="0">
              <a:ea typeface="+mj-lt"/>
              <a:cs typeface="+mj-lt"/>
            </a:endParaRPr>
          </a:p>
          <a:p>
            <a:pPr>
              <a:defRPr/>
            </a:pPr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4160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>
            <a:extLst>
              <a:ext uri="{FF2B5EF4-FFF2-40B4-BE49-F238E27FC236}">
                <a16:creationId xmlns:a16="http://schemas.microsoft.com/office/drawing/2014/main" id="{867CB50A-B316-457F-B971-6688866C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96C34-B07C-4764-879F-70D8EFA77BD7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96489-7C65-4935-A63F-AC3837788FA0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367" name="Rectangle 10">
            <a:extLst>
              <a:ext uri="{FF2B5EF4-FFF2-40B4-BE49-F238E27FC236}">
                <a16:creationId xmlns:a16="http://schemas.microsoft.com/office/drawing/2014/main" id="{60A1BE2A-07AD-4129-9473-02F88800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69" y="1774562"/>
            <a:ext cx="8529046" cy="5017249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Все профилактические мероприятия, проводимые в </a:t>
            </a:r>
            <a:r>
              <a:rPr lang="ru-RU" sz="2400">
                <a:solidFill>
                  <a:schemeClr val="accent6"/>
                </a:solidFill>
                <a:ea typeface="+mj-lt"/>
                <a:cs typeface="+mj-lt"/>
              </a:rPr>
              <a:t>рамках первичной профилактики употребления наркотических веществ детьми и подростками, можно </a:t>
            </a: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разделить на </a:t>
            </a:r>
            <a:r>
              <a:rPr lang="ru-RU" sz="2400" b="1" dirty="0">
                <a:solidFill>
                  <a:schemeClr val="accent6"/>
                </a:solidFill>
                <a:ea typeface="+mj-lt"/>
                <a:cs typeface="+mj-lt"/>
              </a:rPr>
              <a:t>специфические</a:t>
            </a: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 и </a:t>
            </a:r>
            <a:r>
              <a:rPr lang="ru-RU" sz="2400" b="1" dirty="0">
                <a:solidFill>
                  <a:schemeClr val="accent6"/>
                </a:solidFill>
                <a:ea typeface="+mj-lt"/>
                <a:cs typeface="+mj-lt"/>
              </a:rPr>
              <a:t>неспецифические</a:t>
            </a: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. </a:t>
            </a:r>
            <a:b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</a:b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Под </a:t>
            </a:r>
            <a:r>
              <a:rPr lang="ru-RU" sz="2400" i="1" dirty="0">
                <a:solidFill>
                  <a:schemeClr val="accent6"/>
                </a:solidFill>
                <a:ea typeface="+mj-lt"/>
                <a:cs typeface="+mj-lt"/>
              </a:rPr>
              <a:t>специфическими</a:t>
            </a: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 понимают работу, в контексте которой имеется явное упоминание психоактивных веществ (например, информация о курительных смесях и </a:t>
            </a:r>
            <a:r>
              <a:rPr lang="ru-RU" sz="2400">
                <a:solidFill>
                  <a:schemeClr val="accent6"/>
                </a:solidFill>
                <a:ea typeface="+mj-lt"/>
                <a:cs typeface="+mj-lt"/>
              </a:rPr>
              <a:t>последствиях их употребления).</a:t>
            </a:r>
            <a:b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</a:br>
            <a:r>
              <a:rPr lang="ru-RU" sz="2400">
                <a:solidFill>
                  <a:schemeClr val="accent6"/>
                </a:solidFill>
                <a:ea typeface="+mj-lt"/>
                <a:cs typeface="+mj-lt"/>
              </a:rPr>
              <a:t> Под </a:t>
            </a:r>
            <a:r>
              <a:rPr lang="ru-RU" sz="2400" i="1">
                <a:solidFill>
                  <a:schemeClr val="accent6"/>
                </a:solidFill>
                <a:ea typeface="+mj-lt"/>
                <a:cs typeface="+mj-lt"/>
              </a:rPr>
              <a:t>неспецифическими</a:t>
            </a:r>
            <a:r>
              <a:rPr lang="ru-RU" sz="2400">
                <a:solidFill>
                  <a:schemeClr val="accent6"/>
                </a:solidFill>
                <a:ea typeface="+mj-lt"/>
                <a:cs typeface="+mj-lt"/>
              </a:rPr>
              <a:t> </a:t>
            </a:r>
            <a:r>
              <a:rPr lang="ru-RU" sz="2400" dirty="0">
                <a:solidFill>
                  <a:schemeClr val="accent6"/>
                </a:solidFill>
                <a:ea typeface="+mj-lt"/>
                <a:cs typeface="+mj-lt"/>
              </a:rPr>
              <a:t>подразумевают мероприятия, которые явно не упоминают курительные смеси или другие психоактивные вещества, а направлены на гармоничное развитие личности, устойчивой к наркотическим соблазнам. </a:t>
            </a:r>
            <a:r>
              <a:rPr lang="en-US" sz="2400" dirty="0">
                <a:solidFill>
                  <a:schemeClr val="accent6"/>
                </a:solidFill>
                <a:ea typeface="+mj-lt"/>
                <a:cs typeface="+mj-lt"/>
              </a:rPr>
              <a:t> </a:t>
            </a: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400" dirty="0">
              <a:solidFill>
                <a:schemeClr val="accent6"/>
              </a:solidFill>
              <a:cs typeface="Arial"/>
            </a:endParaRP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800" dirty="0">
              <a:ea typeface="+mj-lt"/>
              <a:cs typeface="+mj-lt"/>
            </a:endParaRPr>
          </a:p>
          <a:p>
            <a:pPr>
              <a:defRPr/>
            </a:pPr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33120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11">
            <a:extLst>
              <a:ext uri="{FF2B5EF4-FFF2-40B4-BE49-F238E27FC236}">
                <a16:creationId xmlns:a16="http://schemas.microsoft.com/office/drawing/2014/main" id="{783073A9-DBE6-479F-9BFE-6B67361B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A061D-92AC-4157-A097-4CC6E46A3E18}"/>
              </a:ext>
            </a:extLst>
          </p:cNvPr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  <a:p>
            <a:pPr algn="ctr" eaLnBrk="0" hangingPunct="0">
              <a:defRPr/>
            </a:pP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972" name="Группа 8">
            <a:extLst>
              <a:ext uri="{FF2B5EF4-FFF2-40B4-BE49-F238E27FC236}">
                <a16:creationId xmlns:a16="http://schemas.microsoft.com/office/drawing/2014/main" id="{B80A7FF4-BC12-4D29-9FCE-C41557A9E03D}"/>
              </a:ext>
            </a:extLst>
          </p:cNvPr>
          <p:cNvGrpSpPr>
            <a:grpSpLocks/>
          </p:cNvGrpSpPr>
          <p:nvPr/>
        </p:nvGrpSpPr>
        <p:grpSpPr bwMode="auto">
          <a:xfrm>
            <a:off x="0" y="6334125"/>
            <a:ext cx="9144000" cy="503238"/>
            <a:chOff x="-10839" y="6165740"/>
            <a:chExt cx="9144000" cy="50342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0DCDCCD-60A3-43F7-865F-904E75C5AAB6}"/>
                </a:ext>
              </a:extLst>
            </p:cNvPr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83978" name="Прямоугольник 3">
              <a:extLst>
                <a:ext uri="{FF2B5EF4-FFF2-40B4-BE49-F238E27FC236}">
                  <a16:creationId xmlns:a16="http://schemas.microsoft.com/office/drawing/2014/main" id="{293BFB2B-6E8A-4EE6-854F-EE3494B41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>
                  <a:solidFill>
                    <a:schemeClr val="bg1"/>
                  </a:solidFill>
                  <a:cs typeface="Arial" panose="020B0604020202020204" pitchFamily="34" charset="0"/>
                </a:rPr>
                <a:t>       </a:t>
              </a:r>
              <a:r>
                <a:rPr lang="en-US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www.iro23.ru</a:t>
              </a:r>
              <a:r>
                <a:rPr lang="ru-RU" altLang="ru-RU" sz="14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altLang="ru-RU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0CB75D-CDCD-4E6F-BC1B-34AD58DE575D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B90F528E-3250-4DDD-89ED-F7AC029C3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1412875"/>
            <a:ext cx="7886700" cy="4176713"/>
          </a:xfrm>
        </p:spPr>
        <p:txBody>
          <a:bodyPr/>
          <a:lstStyle/>
          <a:p>
            <a:pPr marL="44450">
              <a:defRPr/>
            </a:pP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83975" name="Picture 2" descr="http://iro23.ru/sites/all/themes/Plasma/images/logo.png">
            <a:extLst>
              <a:ext uri="{FF2B5EF4-FFF2-40B4-BE49-F238E27FC236}">
                <a16:creationId xmlns:a16="http://schemas.microsoft.com/office/drawing/2014/main" id="{1A6493FD-44F5-42E6-9518-C8FB73A1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0"/>
            <a:ext cx="5191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2">
            <a:extLst>
              <a:ext uri="{FF2B5EF4-FFF2-40B4-BE49-F238E27FC236}">
                <a16:creationId xmlns:a16="http://schemas.microsoft.com/office/drawing/2014/main" id="{599E9EF8-0687-4A17-8753-0ED87F92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" y="421374"/>
            <a:ext cx="9187846" cy="66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734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9FBDFC-24DF-4C93-A15F-BCC9ECA5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23360" cy="989871"/>
          </a:xfrm>
        </p:spPr>
        <p:txBody>
          <a:bodyPr/>
          <a:lstStyle/>
          <a:p>
            <a:r>
              <a:rPr lang="ru-RU" sz="3200" dirty="0">
                <a:solidFill>
                  <a:schemeClr val="accent6"/>
                </a:solidFill>
                <a:latin typeface="Times New Roman"/>
                <a:cs typeface="Times New Roman"/>
              </a:rPr>
              <a:t>Задачами профилактики  в образовательной среде являются:</a:t>
            </a:r>
            <a:endParaRPr lang="ru-RU" sz="3200">
              <a:solidFill>
                <a:schemeClr val="accent6"/>
              </a:solidFill>
              <a:cs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4733" y="1271768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4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5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5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формирование единого профилактического пространства в образовательной среде путем объединения усилий всех участников профилактического процесса для обеспечения комплексного системного воздействия на целевые группы профилактики;</a:t>
            </a:r>
            <a:endParaRPr lang="ru-RU" sz="25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5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5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мониторинг состояния организации профилактической деятельности в образовательной среде и оценка ее эффективности, а также характеристика ситуаций, связанных с распространением употребления ПАВ обучающимися, воспитанниками образовательных учреждений;</a:t>
            </a:r>
            <a:endParaRPr lang="ru-RU" sz="25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500" dirty="0">
                <a:solidFill>
                  <a:schemeClr val="accent6"/>
                </a:solidFill>
                <a:ea typeface="+mj-lt"/>
                <a:cs typeface="+mj-lt"/>
              </a:rPr>
              <a:t>– </a:t>
            </a:r>
            <a:r>
              <a:rPr lang="ru-RU" sz="25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исключение влияния условий и факторов, способных провоцировать вовлечение в употребление ПАВ обучающихся, воспитанников образовательных учреждений;</a:t>
            </a:r>
            <a:endParaRPr lang="ru-RU" sz="25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265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9FBDFC-24DF-4C93-A15F-BCC9ECA5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23360" cy="989871"/>
          </a:xfrm>
        </p:spPr>
        <p:txBody>
          <a:bodyPr/>
          <a:lstStyle/>
          <a:p>
            <a:r>
              <a:rPr lang="ru-RU" sz="3200" dirty="0">
                <a:solidFill>
                  <a:schemeClr val="accent6"/>
                </a:solidFill>
                <a:latin typeface="Times New Roman"/>
                <a:cs typeface="Times New Roman"/>
              </a:rPr>
              <a:t>Задачами профилактики  в образовательной среде являются:</a:t>
            </a:r>
            <a:endParaRPr lang="ru-RU" sz="3200">
              <a:solidFill>
                <a:schemeClr val="accent6"/>
              </a:solidFill>
              <a:cs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7" y="1567088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600" b="1" dirty="0">
                <a:solidFill>
                  <a:schemeClr val="accent2"/>
                </a:solidFill>
                <a:latin typeface="Times New Roman"/>
                <a:ea typeface="+mj-lt"/>
                <a:cs typeface="Times New Roman"/>
              </a:rPr>
              <a:t>развитие ресурсов, обеспечивающих снижение риска употребления ПАВ среди обучающихся, воспитанников:</a:t>
            </a:r>
            <a:endParaRPr lang="ru-RU" sz="2600" b="1">
              <a:solidFill>
                <a:schemeClr val="accent2"/>
              </a:solidFill>
              <a:latin typeface="Arial"/>
              <a:ea typeface="+mj-lt"/>
              <a:cs typeface="Arial"/>
            </a:endParaRPr>
          </a:p>
          <a:p>
            <a:pPr algn="just"/>
            <a:r>
              <a:rPr lang="ru-RU" sz="2600" dirty="0">
                <a:solidFill>
                  <a:srgbClr val="C00000"/>
                </a:solidFill>
                <a:latin typeface="Times New Roman"/>
                <a:ea typeface="+mj-lt"/>
                <a:cs typeface="Times New Roman"/>
              </a:rPr>
              <a:t>личностных </a:t>
            </a:r>
            <a:r>
              <a:rPr lang="ru-RU" sz="2600" dirty="0">
                <a:solidFill>
                  <a:schemeClr val="accent2"/>
                </a:solidFill>
                <a:latin typeface="Times New Roman"/>
                <a:ea typeface="+mj-lt"/>
                <a:cs typeface="Times New Roman"/>
              </a:rPr>
              <a:t>– формирование социально значимых знаний, ценностных ориентаций, нравственных представлений и форм поведения у целевых групп профилактики;</a:t>
            </a: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600" dirty="0">
                <a:solidFill>
                  <a:srgbClr val="C00000"/>
                </a:solidFill>
                <a:latin typeface="Times New Roman"/>
                <a:ea typeface="+mj-lt"/>
                <a:cs typeface="Times New Roman"/>
              </a:rPr>
              <a:t>социально-средовых</a:t>
            </a:r>
            <a:r>
              <a:rPr lang="ru-RU" sz="2600" dirty="0">
                <a:solidFill>
                  <a:schemeClr val="accent2"/>
                </a:solidFill>
                <a:latin typeface="Times New Roman"/>
                <a:ea typeface="+mj-lt"/>
                <a:cs typeface="Times New Roman"/>
              </a:rPr>
              <a:t> – создание инфраструктуры службы социальной, психологической поддержки и развития позитивно ориентированных интересов, досуга и здоровья;</a:t>
            </a: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600" dirty="0">
                <a:solidFill>
                  <a:srgbClr val="C00000"/>
                </a:solidFill>
                <a:latin typeface="Times New Roman"/>
                <a:ea typeface="+mj-lt"/>
                <a:cs typeface="Times New Roman"/>
              </a:rPr>
              <a:t>этико-правовых</a:t>
            </a:r>
            <a:r>
              <a:rPr lang="ru-RU" sz="2600" dirty="0">
                <a:solidFill>
                  <a:schemeClr val="accent2"/>
                </a:solidFill>
                <a:latin typeface="Times New Roman"/>
                <a:ea typeface="+mj-lt"/>
                <a:cs typeface="Times New Roman"/>
              </a:rPr>
              <a:t> – утверждение в обществе всех форм контроля (юридического, социального, медицинского), препятствующих употреблению ПАВ среди обучающихся, воспитанников образовательных учреждений.</a:t>
            </a: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endParaRPr lang="ru-RU" sz="25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7318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9423" y="987385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32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Объектами профилактики в образовательной среде являются обучающиеся, воспитанники, а также условия и факторы жизни обучающихся, воспитанников, связанные с риском возникновения зависимости, влияние которых возможно корректировать или нивелировать за счет специально организованного профилактического воздействия</a:t>
            </a:r>
            <a:endParaRPr lang="ru-RU" sz="3200" b="1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600" b="1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576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10677" y="1446772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Первая группа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объектов объединяет факторы и условия, внешние по отношению к личности обучающегося, воспитанника. Их действие проявляется на макросоциальном уровне общества в целом и на </a:t>
            </a:r>
            <a:r>
              <a:rPr lang="ru-RU" sz="2800" dirty="0" err="1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микросоциальном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уровне как влияние ближайшего окружения. </a:t>
            </a:r>
            <a:r>
              <a:rPr lang="ru-RU" sz="2800" dirty="0">
                <a:solidFill>
                  <a:schemeClr val="accent6"/>
                </a:solidFill>
                <a:ea typeface="+mj-lt"/>
                <a:cs typeface="+mj-lt"/>
              </a:rPr>
              <a:t> </a:t>
            </a:r>
            <a:endParaRPr lang="ru-RU" sz="2800">
              <a:solidFill>
                <a:schemeClr val="accent6"/>
              </a:solidFill>
              <a:cs typeface="Arial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Вторая группа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объектов профилактики объединяет личностные характеристики обучающихся, воспитанников образовательных учреждений, имеющие связь с риском употребления ПАВ: представление о себе и отношение к окружающему миру; стрессоустойчивость и социально психологическая адаптивность; представление об аспектах употребления ПАВ.</a:t>
            </a:r>
            <a:endParaRPr lang="ru-RU" sz="28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rgbClr val="2D2D8A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latin typeface="Arial"/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128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8" y="1807719"/>
            <a:ext cx="8649860" cy="56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6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Принцип системности</a:t>
            </a:r>
            <a:r>
              <a:rPr lang="ru-RU" sz="26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 определяет при реализации профилактической деятельности в образовательной среде организационно-методическое взаимодействие федеральных органов исполнительной власти и подведомственных им организаций, включенных в профилактику, органов исполнительной власти субъектов Российской Федерации и органов местного самоуправления и подведомственных им организаций, а также </a:t>
            </a:r>
            <a:r>
              <a:rPr lang="ru-RU" sz="2600" dirty="0" err="1">
                <a:solidFill>
                  <a:schemeClr val="accent6"/>
                </a:solidFill>
                <a:latin typeface="Times New Roman"/>
                <a:cs typeface="Times New Roman"/>
              </a:rPr>
              <a:t>межпрофессиональное</a:t>
            </a:r>
            <a:r>
              <a:rPr lang="ru-RU" sz="2600" dirty="0">
                <a:solidFill>
                  <a:schemeClr val="accent6"/>
                </a:solidFill>
                <a:latin typeface="Times New Roman"/>
                <a:cs typeface="Times New Roman"/>
              </a:rPr>
              <a:t> взаимодействие специалистов различных социальных практик (педагог, психолог, медицинский специалист, школьный инспектор по делам несовершеннолетних и т.д.), имеющих единую цель, гибкую структуру и механизм обратной связи, которые позволяют корректировать текущие задачи и индикаторы эффективности комплексной деятельности</a:t>
            </a:r>
            <a:endParaRPr lang="ru-RU" sz="26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rgbClr val="2D2D8A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latin typeface="Arial"/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648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>
            <a:extLst>
              <a:ext uri="{FF2B5EF4-FFF2-40B4-BE49-F238E27FC236}">
                <a16:creationId xmlns:a16="http://schemas.microsoft.com/office/drawing/2014/main" id="{AED59E4B-1620-400F-9997-7B440DA2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" y="1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D29B2-085B-499C-BE32-D7B3D553DB5F}"/>
              </a:ext>
            </a:extLst>
          </p:cNvPr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E31D01-70C0-46AA-AABA-0CF54CFE115C}"/>
              </a:ext>
            </a:extLst>
          </p:cNvPr>
          <p:cNvSpPr/>
          <p:nvPr/>
        </p:nvSpPr>
        <p:spPr>
          <a:xfrm>
            <a:off x="1135063" y="1268413"/>
            <a:ext cx="6865937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633F9-9266-46DF-B756-1AABD9A426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988" y="2398360"/>
            <a:ext cx="8649860" cy="50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br>
              <a:rPr lang="ru-RU" sz="24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</a:br>
            <a:endParaRPr lang="ru-RU" sz="2600">
              <a:solidFill>
                <a:schemeClr val="accent2"/>
              </a:solidFill>
              <a:cs typeface="Arial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Принцип стратегической</a:t>
            </a:r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 целостности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обуславливает для организаторов и активных участников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профилактической деятельности 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на всех уровнях взаимодействия единую стратегию профилактической деятельности, включая основные направления, методические подходы и конкретные мероприятия.</a:t>
            </a:r>
          </a:p>
          <a:p>
            <a:pPr algn="just"/>
            <a:endParaRPr lang="ru-RU" sz="2800" b="1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/>
                <a:cs typeface="Times New Roman"/>
              </a:rPr>
              <a:t>Принцип многоаспектности профилактики</a:t>
            </a:r>
            <a:r>
              <a:rPr lang="ru-RU" sz="2800" dirty="0">
                <a:solidFill>
                  <a:schemeClr val="accent6"/>
                </a:solidFill>
                <a:latin typeface="Times New Roman"/>
                <a:cs typeface="Times New Roman"/>
              </a:rPr>
              <a:t> основан на понимании зависимости как сложного социально-психологического явления, что обуславливает комплексное использование социальных, психологических и личностно-ориентированных направлений и форм профилактической деятельности, охватывающих основные сферы социализации обучающихся образовательных учреждений.</a:t>
            </a:r>
            <a:endParaRPr lang="ru-RU" sz="2800">
              <a:solidFill>
                <a:schemeClr val="accent6"/>
              </a:solidFill>
              <a:cs typeface="Arial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6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b="1" dirty="0">
              <a:solidFill>
                <a:srgbClr val="2D2D8A"/>
              </a:solidFill>
              <a:latin typeface="Times New Roman"/>
              <a:cs typeface="Times New Roman"/>
            </a:endParaRPr>
          </a:p>
          <a:p>
            <a:pPr algn="just"/>
            <a:endParaRPr lang="ru-RU" sz="25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just"/>
            <a:endParaRPr lang="ru-RU" sz="2800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6"/>
              </a:solidFill>
              <a:cs typeface="Arial"/>
            </a:endParaRPr>
          </a:p>
          <a:p>
            <a:endParaRPr lang="ru-RU" altLang="en-US" sz="2400" b="1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812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3223</Words>
  <Application>Microsoft Office PowerPoint</Application>
  <PresentationFormat>Экран (4:3)</PresentationFormat>
  <Paragraphs>312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Оформление по умолчанию</vt:lpstr>
      <vt:lpstr>Тема Office</vt:lpstr>
      <vt:lpstr>Office Theme</vt:lpstr>
      <vt:lpstr>Теоретические и методические аспекты профилактики наркомании в образовательной организации </vt:lpstr>
      <vt:lpstr>Цель профилактики в образовательной среде – развитие на постоянной основе инфраструктуры и содержания профилактической деятельности, направленной на минимизацию уровня вовлеченности в употребление ПАВ обучающихся, воспитанников образовательных учреждений. </vt:lpstr>
      <vt:lpstr>Целевыми группами (субъектами) профилактики употребления ПАВ в образовательной среде являются: обучающиеся, воспитанники, а также их родители (законные представители), специалисты образовательных учреждений (педагоги, медицинские работники, психологи, социальные работники), сотрудники территориальных органов ФСКН России, сотрудники органов внутренних дел, представители общественных объединений и организаций, способные оказывать влияние на формирование здорового образа жизни в среде несовершеннолетних и молодежи.  </vt:lpstr>
      <vt:lpstr>Задачами профилактики  в образовательной среде являются:</vt:lpstr>
      <vt:lpstr>Задачами профилактики  в образовательной среде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Социализация –становление человека полноценным членом общества, и подержание этого статуса в связи с возрастными и социальными изменениями </vt:lpstr>
      <vt:lpstr>   «Я утратил всякие надежды относительно будущего нашей страны, если сегодняшняя молодежь завтра возьмет в свои руки бразды правления. Ибо эта молодежь невыносима, невыдержанна, просто ужасна»   Гесиод, 720 г. до н. э.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превентивных образовательных программах основное внимание следует уделять формированию ценностей здорового образа жизни, развитию личностных ресурсов, препятствующих употреблению психоактивных веществ, а также развитию у несовершеннолетних жизненных навыков противостояния агрессивной среде, которая провоцирует потребление ПАВ. В этих программах должны быть усилены следующие компоненты:  образовательный (углубление знаний о ценностях здорового образа жизни и поведенческих навыках, облегчающих следование здоровому образу жизни; формирование умения делать собственный выбор в отношении здорового образа жизни; минимальные знания о социальных и медицинских последствиях, к которым приводит употребление психоактивных веществ);  психологический (углубление знаний о себе, своих чувствах, формах реагирования, особенностях принятия решений; формирование позитивной «Я-концепции» у ребенка, способности нести ответственность за себя и свой выбор; формирование умения сказать «нет», умения при необходимости обратиться за психологической, социальной или наркологической помощью); социальный (формирование навыков коммуникабельности, социальных навыков, необходимых для социальной адаптации, здорового образа жизни). Следует отметить, что эффективность профилактики злоупотребления ПАВ детьми и подростками в образовательных учреждениях напрямую зависит от согласованной работы различных специалистов (педагогов, психологов, медиков, представителей правоохранительных органов). </vt:lpstr>
      <vt:lpstr>Содержание профилактической программы определяется самим педагогическим коллективом, но при этом желательно, чтобы любая деятельность по профилактике наркопотребления включала в себя два рабочих блока: организационный и психологический.   Психологический блок – формирование у детей и подростков комплекса умений и навыков, развитие способностей, обеспечивающих альтернативный образ жизни, зависимому от психоактивных веществ.   </vt:lpstr>
      <vt:lpstr>Экзистенциальная сфера – способность адекватно оценивать себя, свои действия и поступки, действия и поступки других людей, совокупность ценностных ориентаций и позиций ребенка, посредством которых он вступает в отношения с миром, с другими людьми, с самим собой, которые обеспечивают адекватный нравственный выбор ребенка и регулируют его поведение, общение с самим собой: ведение "внутреннего диалога" как способа, помогающего сделать правильный выбор в отношении собственного поведения; распознавание и интерпретация социальных сигналов (внешних влияний на поведение), исходящих из микросреды и общества в целом; осознание возможных последствий своего поведения; умение показать собеседнику, что понимаешь его точку зрения; понимание норм поведения, принятых в обществе, а также того, что не является приемлемым в нашей культуре; позитивный взгляд на мир, людей и жизнь, умение радоваться, реалистичный взгляд на свои возможности.  Эмоциональная сфера – способность идентифицировать, выражать и описывать свои чувства, оценивать и регулировать их интенсивность; умение контролировать импульсы и откладывать "получение удовольствия"; навыки управления стрессом и распознавания разницы между чувством и поступком.  Поведенческая сфера – умение общаться невербально, используя визуальный контакт, выражение лица, жесты; способность общаться вербально, самые важные компоненты включают в себя умение ставить ясные вопросы, сопротивляться негативным влияниям, правильно реагировать на критику, слушать других, участвовать в позитивных группах сверстников.     </vt:lpstr>
      <vt:lpstr>Организационный блок включает в себя планирование. Составление календарного плана профилактической работы в образовательном учреждении придает этой деятельности официальный статус, чему свидетельствует тот факт, что администрация утверждает этот план и контролирует его выполнение. Согласно рекомендациям европейского профилактического проекта «Здоровая школа», составлением календарного плана работы занимается перед началом учебного года (т.е. в конце предыдущего) инициативная группа. В плане отражаются формальные аспекты участия каждого из специалистов.      </vt:lpstr>
      <vt:lpstr>Целью «позитивной профилактики» является «воспитание нравственной, успешно социализированной личности, способной удовлетворять свои основные потребности, не прибегая к употреблению психоактивных веществ и другим формам асоциального и опасного для здоровья поведения».     </vt:lpstr>
      <vt:lpstr>Все профилактические мероприятия, проводимые в рамках первичной профилактики употребления наркотических веществ детьми и подростками, можно разделить на специфические и неспецифические.  Под специфическими понимают работу, в контексте которой имеется явное упоминание психоактивных веществ (например, информация о курительных смесях и последствиях их употребления).  Под неспецифическими подразумевают мероприятия, которые явно не упоминают курительные смеси или другие психоактивные вещества, а направлены на гармоничное развитие личности, устойчивой к наркотическим соблазнам.  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SMART</cp:lastModifiedBy>
  <cp:revision>571</cp:revision>
  <dcterms:created xsi:type="dcterms:W3CDTF">2018-09-13T01:34:38Z</dcterms:created>
  <dcterms:modified xsi:type="dcterms:W3CDTF">2020-10-21T12:45:00Z</dcterms:modified>
</cp:coreProperties>
</file>