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2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1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2.xml" ContentType="application/vnd.openxmlformats-officedocument.presentationml.slide+xml"/>
  <Override PartName="/ppt/notesSlides/notesSlide17.xml" ContentType="application/vnd.openxmlformats-officedocument.presentationml.notesSlide+xml"/>
  <Override PartName="/docProps/app.xml" ContentType="application/vnd.openxmlformats-officedocument.extended-properties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notesSlides/notesSlide8.xml" ContentType="application/vnd.openxmlformats-officedocument.presentationml.notes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notesSlides/notesSlide19.xml" ContentType="application/vnd.openxmlformats-officedocument.presentationml.notesSlide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2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69" d="100"/>
          <a:sy n="69" d="100"/>
        </p:scale>
        <p:origin x="-1404" y="-102"/>
      </p:cViewPr>
      <p:guideLst>
        <p:guide pos="2160" orient="horz"/>
        <p:guide pos="2880"/>
      </p:guideLst>
    </p:cSldViewPr>
  </p:slideViewPr>
  <p:gridSpacing cx="73736200" cy="7373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 /><Relationship Id="rId28" Type="http://schemas.openxmlformats.org/officeDocument/2006/relationships/tableStyles" Target="tableStyles.xml" /><Relationship Id="rId29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564C95F-744A-75FC-1DDD-0A23B748F6C7}" type="slidenum">
              <a:rPr/>
              <a:t/>
            </a:fld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DE5DEF6-B783-5324-4F34-991A0AF3C4EB}" type="slidenum">
              <a:rPr/>
              <a:t/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3AFF38C-388A-E410-3315-AB1ECA9D74A3}" type="slidenum">
              <a:rPr/>
              <a:t/>
            </a:fld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60F4F10-9CC2-2ACB-209E-1D1FDF880FD1}" type="slidenum">
              <a:rPr/>
              <a:t/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3D1CC6B-83AA-B444-1613-9D45FA5C96C3}" type="slidenum">
              <a:rPr/>
              <a:t/>
            </a:fld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8962A13-C4C2-4FF2-BE23-989137D7BE3D}" type="slidenum">
              <a:rPr/>
              <a:t/>
            </a:fld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88BEB39-315C-327A-A3CD-919EF2E433E6}" type="slidenum">
              <a:rPr/>
              <a:t/>
            </a:fld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EC2B82C-F932-188F-4A90-3A277FEE1C1A}" type="slidenum">
              <a:rPr/>
              <a:t/>
            </a:fld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057FDFD-803B-6B3E-BC93-A30FE29C69BF}" type="slidenum">
              <a:rPr/>
              <a:t/>
            </a:fld>
            <a:endParaRPr/>
          </a:p>
        </p:txBody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D731929-C3F3-EDEC-1912-894AAD53F6C8}" type="slidenum">
              <a:rPr/>
              <a:t/>
            </a:fld>
            <a:endParaRPr/>
          </a:p>
        </p:txBody>
      </p:sp>
    </p:spTree>
  </p:cSld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80735AE-AC33-F523-D8B8-986A19934486}" type="slidenum">
              <a:rPr/>
              <a:t/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626839F-5DF9-091D-7E5E-F061A2BC4B8F}" type="slidenum">
              <a:rPr/>
              <a:t/>
            </a:fld>
            <a:endParaRPr/>
          </a:p>
        </p:txBody>
      </p:sp>
    </p:spTree>
  </p:cSld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20E81F1-A65C-EB78-D877-1133E34AF44E}" type="slidenum">
              <a:rPr/>
              <a:t/>
            </a:fld>
            <a:endParaRPr/>
          </a:p>
        </p:txBody>
      </p:sp>
    </p:spTree>
  </p:cSld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1F9D7BE-8761-4511-FED7-C44BDDDF7F53}" type="slidenum">
              <a:rPr/>
              <a:t/>
            </a:fld>
            <a:endParaRPr/>
          </a:p>
        </p:txBody>
      </p:sp>
    </p:spTree>
  </p:cSld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FD905B2-9F81-0EBE-B8CA-091CDF217905}" type="slidenum">
              <a:rPr/>
              <a:t/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56F9D99-3723-829C-205F-5206DE6B7F6C}" type="slidenum">
              <a:rPr/>
              <a:t/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0436595-34E1-DAC9-B68A-86AF291F6C0C}" type="slidenum">
              <a:rPr/>
              <a:t/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E5BED21-01B2-7206-50EE-195336928F2E}" type="slidenum">
              <a:rPr/>
              <a:t/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7416B03-E3C2-ACF5-B751-5C93E86863A2}" type="slidenum">
              <a:rPr/>
              <a:t/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8D5E864-CD83-0528-D12E-F54313212CF0}" type="slidenum">
              <a:rPr/>
              <a:t/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EA19218-B449-0367-6034-853273CE857B}" type="slidenum">
              <a:rPr/>
              <a:t/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1C3FE77-3E26-8E2F-F5D3-388722125D02}" type="slidenum">
              <a:rPr/>
              <a:t/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 bwMode="auto">
          <a:xfrm>
            <a:off x="2362199" y="4038600"/>
            <a:ext cx="6477000" cy="1828800"/>
          </a:xfrm>
        </p:spPr>
        <p:txBody>
          <a:bodyPr anchor="b"/>
          <a:lstStyle>
            <a:lvl1pPr>
              <a:defRPr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 bwMode="auto">
          <a:xfrm>
            <a:off x="2362199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B106E36-FD25-4E2D-B0AA-010F637433A0}" type="datetimeFigureOut">
              <a:rPr lang="ru-RU"/>
              <a:t>16.10.2023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>
            <a:off x="2085393" y="236538"/>
            <a:ext cx="5867399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25C68B6-61C2-468F-89AB-4B9F7531AA68}" type="slidenum">
              <a:rPr lang="ru-RU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vertTitleAndTx" userDrawn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553200" y="609600"/>
            <a:ext cx="2057400" cy="5516563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609600"/>
            <a:ext cx="5562600" cy="5516563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6553200" y="6248402"/>
            <a:ext cx="2209800" cy="365125"/>
          </a:xfrm>
        </p:spPr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457201" y="6248207"/>
            <a:ext cx="5573483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 rot="5400000">
            <a:off x="5989638" y="144462"/>
            <a:ext cx="533400" cy="244476"/>
          </a:xfrm>
        </p:spPr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12648" y="228600"/>
            <a:ext cx="8153399" cy="99060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25C68B6-61C2-468F-89AB-4B9F7531AA68}" type="slidenum">
              <a:rPr lang="ru-RU"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 bwMode="auto">
          <a:xfrm>
            <a:off x="612648" y="1600200"/>
            <a:ext cx="8153399" cy="44958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secHead" userDrawn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>16.10.2023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 bwMode="auto">
          <a:xfrm>
            <a:off x="0" y="1752599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25C68B6-61C2-468F-89AB-4B9F7531AA68}" type="slidenum">
              <a:rPr lang="ru-RU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 bwMode="auto">
          <a:xfrm>
            <a:off x="609600" y="1589567"/>
            <a:ext cx="3886200" cy="45720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 bwMode="auto">
          <a:xfrm>
            <a:off x="4844901" y="1589567"/>
            <a:ext cx="3886200" cy="45720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 bwMode="auto"/>
        <p:txBody>
          <a:bodyPr rtlCol="0"/>
          <a:lstStyle/>
          <a:p>
            <a:pPr>
              <a:defRPr/>
            </a:pPr>
            <a:fld id="{5B106E36-FD25-4E2D-B0AA-010F637433A0}" type="datetimeFigureOut">
              <a:rPr lang="ru-RU"/>
              <a:t>16.10.2023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 bwMode="auto"/>
        <p:txBody>
          <a:bodyPr rtlCol="0"/>
          <a:lstStyle/>
          <a:p>
            <a:pPr>
              <a:defRPr/>
            </a:pPr>
            <a:fld id="{725C68B6-61C2-468F-89AB-4B9F7531AA68}" type="slidenum">
              <a:rPr lang="ru-RU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 bwMode="auto"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33400" y="273050"/>
            <a:ext cx="8153399" cy="869950"/>
          </a:xfrm>
        </p:spPr>
        <p:txBody>
          <a:bodyPr anchor="ctr"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 bwMode="auto">
          <a:xfrm>
            <a:off x="609600" y="2438400"/>
            <a:ext cx="3886200" cy="35814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 bwMode="auto">
          <a:xfrm>
            <a:off x="4800600" y="2438400"/>
            <a:ext cx="3886200" cy="35814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 bwMode="auto"/>
        <p:txBody>
          <a:bodyPr rtlCol="0"/>
          <a:lstStyle/>
          <a:p>
            <a:pPr>
              <a:defRPr/>
            </a:pPr>
            <a:fld id="{5B106E36-FD25-4E2D-B0AA-010F637433A0}" type="datetimeFigureOut">
              <a:rPr lang="ru-RU"/>
              <a:t>16.10.2023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 bwMode="auto"/>
        <p:txBody>
          <a:bodyPr rtlCol="0"/>
          <a:lstStyle/>
          <a:p>
            <a:pPr>
              <a:defRPr/>
            </a:pPr>
            <a:fld id="{725C68B6-61C2-468F-89AB-4B9F7531AA68}" type="slidenum">
              <a:rPr lang="ru-RU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 bwMode="auto"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 bwMode="auto">
          <a:xfrm>
            <a:off x="609600" y="1752599"/>
            <a:ext cx="3886200" cy="640080"/>
          </a:xfrm>
          <a:prstGeom prst="rect">
            <a:avLst/>
          </a:prstGeo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 bwMode="auto">
          <a:xfrm>
            <a:off x="4800600" y="1752599"/>
            <a:ext cx="3886200" cy="640080"/>
          </a:xfrm>
          <a:prstGeom prst="rect">
            <a:avLst/>
          </a:prstGeo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>16.10.2023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25C68B6-61C2-468F-89AB-4B9F7531AA6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>16.10.2023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25C68B6-61C2-468F-89AB-4B9F7531AA6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25C68B6-61C2-468F-89AB-4B9F7531AA68}" type="slidenum">
              <a:rPr lang="ru-RU"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 bwMode="auto">
          <a:xfrm>
            <a:off x="609600" y="1752599"/>
            <a:ext cx="1600200" cy="4343400"/>
          </a:xfrm>
          <a:prstGeom prst="rect">
            <a:avLst/>
          </a:prstGeo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 bwMode="auto">
          <a:xfrm>
            <a:off x="2362199" y="1752599"/>
            <a:ext cx="6400800" cy="44196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picTx" userDrawn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 bwMode="auto">
          <a:xfrm>
            <a:off x="6248400" y="6248400"/>
            <a:ext cx="2667000" cy="365125"/>
          </a:xfrm>
        </p:spPr>
        <p:txBody>
          <a:bodyPr rtlCol="0"/>
          <a:lstStyle/>
          <a:p>
            <a:pPr>
              <a:defRPr/>
            </a:pPr>
            <a:fld id="{5B106E36-FD25-4E2D-B0AA-010F637433A0}" type="datetimeFigureOut">
              <a:rPr lang="ru-RU"/>
              <a:t>16.10.2023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 bwMode="auto"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725C68B6-61C2-468F-89AB-4B9F7531AA68}" type="slidenum">
              <a:rPr lang="ru-RU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 bwMode="auto">
          <a:xfrm>
            <a:off x="1600200" y="6248206"/>
            <a:ext cx="4572000" cy="365125"/>
          </a:xfrm>
        </p:spPr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560576" y="0"/>
            <a:ext cx="7583424" cy="4568952"/>
          </a:xfrm>
          <a:prstGeom prst="rect">
            <a:avLst/>
          </a:prstGeo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399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 bwMode="auto">
          <a:xfrm>
            <a:off x="612648" y="1600200"/>
            <a:ext cx="8153399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 bwMode="auto"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B106E36-FD25-4E2D-B0AA-010F637433A0}" type="datetimeFigureOut">
              <a:rPr lang="ru-RU"/>
              <a:t>16.10.2023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 bwMode="auto"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90549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 bwMode="auto"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25C68B6-61C2-468F-89AB-4B9F7531AA68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>
        <a:spcBef>
          <a:spcPts val="0"/>
        </a:spcBef>
        <a:buNone/>
        <a:defRPr sz="44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>
        <a:spcBef>
          <a:spcPts val="0"/>
        </a:spcBef>
        <a:buClr>
          <a:schemeClr val="accent1"/>
        </a:buClr>
        <a:buFont typeface="Wingdings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>
        <a:spcBef>
          <a:spcPts val="0"/>
        </a:spcBef>
        <a:buClr>
          <a:schemeClr val="accent2"/>
        </a:buClr>
        <a:buFont typeface="Wingdings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>
        <a:spcBef>
          <a:spcPts val="0"/>
        </a:spcBef>
        <a:buClr>
          <a:schemeClr val="accent3"/>
        </a:buClr>
        <a:buFont typeface="Wingdings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>
        <a:spcBef>
          <a:spcPts val="0"/>
        </a:spcBef>
        <a:buClr>
          <a:schemeClr val="accent4"/>
        </a:buClr>
        <a:buFont typeface="Wingdings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>
        <a:defRPr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Relationship Id="rId4" Type="http://schemas.openxmlformats.org/officeDocument/2006/relationships/image" Target="../media/image20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g"/><Relationship Id="rId4" Type="http://schemas.openxmlformats.org/officeDocument/2006/relationships/image" Target="../media/image26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g"/><Relationship Id="rId4" Type="http://schemas.openxmlformats.org/officeDocument/2006/relationships/image" Target="../media/image28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jpg"/><Relationship Id="rId4" Type="http://schemas.openxmlformats.org/officeDocument/2006/relationships/image" Target="../media/image30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jpg"/><Relationship Id="rId4" Type="http://schemas.openxmlformats.org/officeDocument/2006/relationships/image" Target="../media/image32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jpg"/><Relationship Id="rId4" Type="http://schemas.openxmlformats.org/officeDocument/2006/relationships/image" Target="../media/image34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google.com/url?q=https://mukrmcb.ru/wp-content/uploads/photo-gallery/02.19/DSCN3760_1.jpg?bwg%3D1550227759&amp;sa=D&amp;source=editors&amp;ust=1661345918304520&amp;usg=AOvVaw1ZNGdOD8cHyPgVojl0Ufqc" TargetMode="Externa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Relationship Id="rId4" Type="http://schemas.openxmlformats.org/officeDocument/2006/relationships/image" Target="../media/image9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188641"/>
            <a:ext cx="7772400" cy="194421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>
                <a:latin typeface="Times New Roman"/>
                <a:cs typeface="Times New Roman"/>
              </a:rPr>
              <a:t>Патриотическая </a:t>
            </a:r>
            <a:r>
              <a:rPr lang="ru-RU" b="1">
                <a:latin typeface="Times New Roman"/>
                <a:cs typeface="Times New Roman"/>
              </a:rPr>
              <a:t>работа МБОУ ООШ № 38 им. И.Х. Баграмяна С. </a:t>
            </a:r>
            <a:r>
              <a:rPr lang="ru-RU" b="1">
                <a:latin typeface="Times New Roman"/>
                <a:cs typeface="Times New Roman"/>
              </a:rPr>
              <a:t>Гойтх</a:t>
            </a:r>
            <a:endParaRPr lang="ru-RU" b="1"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2564904"/>
            <a:ext cx="6400800" cy="3073896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br>
              <a:rPr lang="en-US"/>
            </a:br>
            <a:r>
              <a:rPr lang="en-US" u="sng"/>
              <a:t>https://vk.com/wall-215991309_47</a:t>
            </a:r>
            <a:endParaRPr lang="ru-RU"/>
          </a:p>
        </p:txBody>
      </p:sp>
      <p:pic>
        <p:nvPicPr>
          <p:cNvPr id="141352777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50363" y="2132855"/>
            <a:ext cx="7083136" cy="3859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/>
              <a:t>Забег ко Дню Победы</a:t>
            </a:r>
            <a:endParaRPr lang="ru-RU" b="1"/>
          </a:p>
        </p:txBody>
      </p:sp>
      <p:sp>
        <p:nvSpPr>
          <p:cNvPr id="789296143" name="Содержимое 7"/>
          <p:cNvSpPr>
            <a:spLocks noGrp="1"/>
          </p:cNvSpPr>
          <p:nvPr>
            <p:ph sz="quarter" idx="1"/>
          </p:nvPr>
        </p:nvSpPr>
        <p:spPr bwMode="auto">
          <a:xfrm>
            <a:off x="612648" y="1600200"/>
            <a:ext cx="8153399" cy="4495799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02247669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77181" y="1674366"/>
            <a:ext cx="8016545" cy="45093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lang="ru-RU" b="1"/>
              <a:t>Торжественная линейка ко Дню Победы</a:t>
            </a:r>
            <a:endParaRPr lang="ru-RU" b="1"/>
          </a:p>
        </p:txBody>
      </p:sp>
      <p:sp>
        <p:nvSpPr>
          <p:cNvPr id="1055968506" name="Содержимое 7"/>
          <p:cNvSpPr>
            <a:spLocks noGrp="1"/>
          </p:cNvSpPr>
          <p:nvPr>
            <p:ph sz="quarter" idx="1"/>
          </p:nvPr>
        </p:nvSpPr>
        <p:spPr bwMode="auto">
          <a:xfrm>
            <a:off x="612648" y="1600200"/>
            <a:ext cx="8153399" cy="4495799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68032987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91243" y="1600200"/>
            <a:ext cx="8021573" cy="4365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Урок Победы</a:t>
            </a:r>
            <a:endParaRPr lang="ru-RU"/>
          </a:p>
        </p:txBody>
      </p:sp>
      <p:sp>
        <p:nvSpPr>
          <p:cNvPr id="738928052" name="Содержимое 7"/>
          <p:cNvSpPr>
            <a:spLocks noGrp="1"/>
          </p:cNvSpPr>
          <p:nvPr>
            <p:ph sz="quarter" idx="1"/>
          </p:nvPr>
        </p:nvSpPr>
        <p:spPr bwMode="auto">
          <a:xfrm>
            <a:off x="612648" y="1600200"/>
            <a:ext cx="8153399" cy="4495799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87829460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417971" y="1548245"/>
            <a:ext cx="2792966" cy="2094724"/>
          </a:xfrm>
          <a:prstGeom prst="rect">
            <a:avLst/>
          </a:prstGeom>
        </p:spPr>
      </p:pic>
      <p:pic>
        <p:nvPicPr>
          <p:cNvPr id="1426705930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6012456" y="1629731"/>
            <a:ext cx="2753590" cy="2065192"/>
          </a:xfrm>
          <a:prstGeom prst="rect">
            <a:avLst/>
          </a:prstGeom>
        </p:spPr>
      </p:pic>
      <p:pic>
        <p:nvPicPr>
          <p:cNvPr id="1252369239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5131002" y="3313431"/>
            <a:ext cx="3635045" cy="2726283"/>
          </a:xfrm>
          <a:prstGeom prst="rect">
            <a:avLst/>
          </a:prstGeom>
        </p:spPr>
      </p:pic>
      <p:pic>
        <p:nvPicPr>
          <p:cNvPr id="1286796814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612647" y="2048772"/>
            <a:ext cx="3035420" cy="40472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/>
              <a:t>Сбор гуманитарной помощи</a:t>
            </a:r>
            <a:endParaRPr lang="ru-RU" b="1"/>
          </a:p>
        </p:txBody>
      </p:sp>
      <p:sp>
        <p:nvSpPr>
          <p:cNvPr id="566706664" name="Содержимое 7"/>
          <p:cNvSpPr>
            <a:spLocks noGrp="1"/>
          </p:cNvSpPr>
          <p:nvPr>
            <p:ph sz="quarter" idx="1"/>
          </p:nvPr>
        </p:nvSpPr>
        <p:spPr bwMode="auto">
          <a:xfrm>
            <a:off x="612648" y="1600200"/>
            <a:ext cx="8153399" cy="4495799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33256491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12647" y="1600200"/>
            <a:ext cx="3264886" cy="4353181"/>
          </a:xfrm>
          <a:prstGeom prst="rect">
            <a:avLst/>
          </a:prstGeom>
        </p:spPr>
      </p:pic>
      <p:pic>
        <p:nvPicPr>
          <p:cNvPr id="2019204942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123499" y="1956753"/>
            <a:ext cx="4641540" cy="3481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/>
              <a:t> День  И.Х.Баграмяна</a:t>
            </a:r>
            <a:endParaRPr lang="ru-RU" b="1"/>
          </a:p>
        </p:txBody>
      </p:sp>
      <p:sp>
        <p:nvSpPr>
          <p:cNvPr id="477746210" name="Содержимое 7"/>
          <p:cNvSpPr>
            <a:spLocks noGrp="1"/>
          </p:cNvSpPr>
          <p:nvPr>
            <p:ph sz="quarter" idx="1"/>
          </p:nvPr>
        </p:nvSpPr>
        <p:spPr bwMode="auto">
          <a:xfrm>
            <a:off x="612648" y="1600200"/>
            <a:ext cx="8153399" cy="4495799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42123174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12647" y="1111788"/>
            <a:ext cx="8153399" cy="4984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Участие в акции «Букет Победы»</a:t>
            </a:r>
            <a:endParaRPr lang="ru-RU"/>
          </a:p>
        </p:txBody>
      </p:sp>
      <p:sp>
        <p:nvSpPr>
          <p:cNvPr id="2069016464" name="Содержимое 7"/>
          <p:cNvSpPr>
            <a:spLocks noGrp="1"/>
          </p:cNvSpPr>
          <p:nvPr>
            <p:ph sz="quarter" idx="1"/>
          </p:nvPr>
        </p:nvSpPr>
        <p:spPr bwMode="auto">
          <a:xfrm>
            <a:off x="612648" y="1600200"/>
            <a:ext cx="8153399" cy="4495799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3116066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431056" y="1662545"/>
            <a:ext cx="1507866" cy="4433454"/>
          </a:xfrm>
          <a:prstGeom prst="rect">
            <a:avLst/>
          </a:prstGeom>
        </p:spPr>
      </p:pic>
      <p:pic>
        <p:nvPicPr>
          <p:cNvPr id="1650691438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572000" y="1662545"/>
            <a:ext cx="2255081" cy="4435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/>
              <a:t>День Гражданской обороны</a:t>
            </a:r>
            <a:endParaRPr lang="ru-RU" b="1"/>
          </a:p>
        </p:txBody>
      </p:sp>
      <p:sp>
        <p:nvSpPr>
          <p:cNvPr id="716048746" name="Содержимое 7"/>
          <p:cNvSpPr>
            <a:spLocks noGrp="1"/>
          </p:cNvSpPr>
          <p:nvPr>
            <p:ph sz="quarter" idx="1"/>
          </p:nvPr>
        </p:nvSpPr>
        <p:spPr bwMode="auto">
          <a:xfrm>
            <a:off x="612648" y="1600200"/>
            <a:ext cx="8153399" cy="4495799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85410985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460954" y="1600200"/>
            <a:ext cx="3606920" cy="4656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У обелиска</a:t>
            </a:r>
            <a:endParaRPr lang="ru-RU"/>
          </a:p>
        </p:txBody>
      </p:sp>
      <p:sp>
        <p:nvSpPr>
          <p:cNvPr id="1888354524" name="Содержимое 7"/>
          <p:cNvSpPr>
            <a:spLocks noGrp="1"/>
          </p:cNvSpPr>
          <p:nvPr>
            <p:ph sz="quarter" idx="1"/>
          </p:nvPr>
        </p:nvSpPr>
        <p:spPr bwMode="auto">
          <a:xfrm>
            <a:off x="612648" y="1600200"/>
            <a:ext cx="8153399" cy="4495799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2525583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77181" y="1686357"/>
            <a:ext cx="3671454" cy="2753590"/>
          </a:xfrm>
          <a:prstGeom prst="rect">
            <a:avLst/>
          </a:prstGeom>
        </p:spPr>
      </p:pic>
      <p:pic>
        <p:nvPicPr>
          <p:cNvPr id="141359691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394938" y="2494482"/>
            <a:ext cx="4154590" cy="3115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Без срока давности</a:t>
            </a:r>
            <a:endParaRPr lang="ru-RU"/>
          </a:p>
        </p:txBody>
      </p:sp>
      <p:sp>
        <p:nvSpPr>
          <p:cNvPr id="666535292" name="Содержимое 7"/>
          <p:cNvSpPr>
            <a:spLocks noGrp="1"/>
          </p:cNvSpPr>
          <p:nvPr>
            <p:ph sz="quarter" idx="1"/>
          </p:nvPr>
        </p:nvSpPr>
        <p:spPr bwMode="auto">
          <a:xfrm>
            <a:off x="612648" y="1600200"/>
            <a:ext cx="8153399" cy="4495799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73468991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12647" y="1501395"/>
            <a:ext cx="3258784" cy="2444088"/>
          </a:xfrm>
          <a:prstGeom prst="rect">
            <a:avLst/>
          </a:prstGeom>
        </p:spPr>
      </p:pic>
      <p:pic>
        <p:nvPicPr>
          <p:cNvPr id="1081566663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3871432" y="2421545"/>
            <a:ext cx="4899272" cy="3674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/>
              <a:t>С днем рождения,родной край!</a:t>
            </a:r>
            <a:endParaRPr lang="ru-RU" b="1"/>
          </a:p>
        </p:txBody>
      </p:sp>
      <p:sp>
        <p:nvSpPr>
          <p:cNvPr id="605789671" name="Содержимое 7"/>
          <p:cNvSpPr>
            <a:spLocks noGrp="1"/>
          </p:cNvSpPr>
          <p:nvPr>
            <p:ph sz="quarter" idx="1"/>
          </p:nvPr>
        </p:nvSpPr>
        <p:spPr bwMode="auto">
          <a:xfrm>
            <a:off x="612648" y="1600200"/>
            <a:ext cx="8153399" cy="4495799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5962362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37779" y="1600200"/>
            <a:ext cx="3454399" cy="2590799"/>
          </a:xfrm>
          <a:prstGeom prst="rect">
            <a:avLst/>
          </a:prstGeom>
        </p:spPr>
      </p:pic>
      <p:pic>
        <p:nvPicPr>
          <p:cNvPr id="225844361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746984" y="1600200"/>
            <a:ext cx="3171029" cy="42280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 bwMode="auto"/>
        <p:txBody>
          <a:bodyPr>
            <a:normAutofit lnSpcReduction="10000"/>
          </a:bodyPr>
          <a:lstStyle/>
          <a:p>
            <a:pPr>
              <a:defRPr/>
            </a:pPr>
            <a:r>
              <a:rPr lang="ru-RU"/>
              <a:t>В нашей школе создана  система гражданско-патриотического воспитания, используется целый комплекс соответствующих форм работы.  В учебном плане школы есть предметы, которые способствуют формированию истинного гражданина своего Отечества, социально активной личности, воспитанию патриотизма, гуманизма, духовно-нравственных и культурно-исторических  ценностей. Это уроки  ОБЗР, обществознание, история, литература и др.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С днем России!</a:t>
            </a:r>
            <a:endParaRPr lang="ru-RU"/>
          </a:p>
        </p:txBody>
      </p:sp>
      <p:sp>
        <p:nvSpPr>
          <p:cNvPr id="606291292" name="Содержимое 7"/>
          <p:cNvSpPr>
            <a:spLocks noGrp="1"/>
          </p:cNvSpPr>
          <p:nvPr>
            <p:ph sz="quarter" idx="1"/>
          </p:nvPr>
        </p:nvSpPr>
        <p:spPr bwMode="auto">
          <a:xfrm>
            <a:off x="612648" y="1600200"/>
            <a:ext cx="8153399" cy="4495799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78750062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57527" y="1829273"/>
            <a:ext cx="4331820" cy="4037653"/>
          </a:xfrm>
          <a:prstGeom prst="rect">
            <a:avLst/>
          </a:prstGeom>
        </p:spPr>
      </p:pic>
      <p:pic>
        <p:nvPicPr>
          <p:cNvPr id="1936738977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3809999" y="2309843"/>
            <a:ext cx="5048209" cy="3786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/>
              <a:t>День космонавтики</a:t>
            </a:r>
            <a:endParaRPr lang="ru-RU" b="1"/>
          </a:p>
        </p:txBody>
      </p:sp>
      <p:sp>
        <p:nvSpPr>
          <p:cNvPr id="664902359" name="Содержимое 7"/>
          <p:cNvSpPr>
            <a:spLocks noGrp="1"/>
          </p:cNvSpPr>
          <p:nvPr>
            <p:ph sz="quarter" idx="1"/>
          </p:nvPr>
        </p:nvSpPr>
        <p:spPr bwMode="auto">
          <a:xfrm>
            <a:off x="612648" y="1600200"/>
            <a:ext cx="8153399" cy="4495799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74778672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21318" y="1600200"/>
            <a:ext cx="3842863" cy="2882147"/>
          </a:xfrm>
          <a:prstGeom prst="rect">
            <a:avLst/>
          </a:prstGeom>
        </p:spPr>
      </p:pic>
      <p:pic>
        <p:nvPicPr>
          <p:cNvPr id="205941415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364181" y="2493817"/>
            <a:ext cx="4556118" cy="3602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/>
              <a:t>День Самбо</a:t>
            </a:r>
            <a:endParaRPr lang="ru-RU" b="1"/>
          </a:p>
        </p:txBody>
      </p:sp>
      <p:sp>
        <p:nvSpPr>
          <p:cNvPr id="432603038" name="Содержимое 7"/>
          <p:cNvSpPr>
            <a:spLocks noGrp="1"/>
          </p:cNvSpPr>
          <p:nvPr>
            <p:ph sz="quarter" idx="1"/>
          </p:nvPr>
        </p:nvSpPr>
        <p:spPr bwMode="auto">
          <a:xfrm>
            <a:off x="612648" y="1600200"/>
            <a:ext cx="8153399" cy="4495799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13634476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362363" y="1600200"/>
            <a:ext cx="6419272" cy="4814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75000" lnSpcReduction="5000"/>
          </a:bodyPr>
          <a:lstStyle/>
          <a:p>
            <a:pPr>
              <a:defRPr/>
            </a:pPr>
            <a:r>
              <a:rPr lang="ru-RU"/>
              <a:t>Анализ воспитательных планов показал, что в классных коллективах сложились определенные традиции: уроки мужества, день Конституции, День России Дни воинской славы. В классных коллективах создаются условия для патриотического воспитания, ведется работа по формированию патриотических чувств и сознания на основе исторических ценностей.</a:t>
            </a:r>
            <a:endParaRPr/>
          </a:p>
          <a:p>
            <a:pPr>
              <a:defRPr/>
            </a:pPr>
            <a:r>
              <a:rPr lang="ru-RU"/>
              <a:t>В соответствии с многообразием поставленных задач, которое решает патриотическое воспитание детей и подростков, оно предусматривает сотрудничество с другими ведомствами. Как и в предыдущих годах, отлажена тесная связь с </a:t>
            </a:r>
            <a:r>
              <a:rPr lang="ru-RU"/>
              <a:t>сельской библиотекой </a:t>
            </a:r>
            <a:r>
              <a:rPr lang="ru-RU"/>
              <a:t>, </a:t>
            </a:r>
            <a:r>
              <a:rPr lang="ru-RU"/>
              <a:t>с музеями </a:t>
            </a:r>
            <a:r>
              <a:rPr lang="ru-RU"/>
              <a:t> района.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Все мероприятия проводились насыщенно, разнообразно. И они очень важны  для поколения, не знавшего войны, каждое соприкосновение с живой историей, каждый рассказ о славных страницах нашего государства наполнен особым смыслом, что во многом способствует гражданскому и нравственному становлению личности. </a:t>
            </a:r>
            <a:r>
              <a:rPr lang="ru-RU" u="sng">
                <a:hlinkClick r:id="rId3" tooltip="https://www.google.com/url?q=https://mukrmcb.ru/wp-content/uploads/photo-gallery/02.19/DSCN3760_1.jpg?bwg%3D1550227759&amp;sa=D&amp;source=editors&amp;ust=1661345918304520&amp;usg=AOvVaw1ZNGdOD8cHyPgVojl0Ufqc"/>
              </a:rPr>
              <a:t>      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 bwMode="auto"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ru-RU"/>
              <a:t>Обучающиеся всегда с удовольствием принимают участие в подготовке и проведении мероприятий. Прошедшие мероприятия способствуют  формированию патриотизма и активной гражданской позиции обучающихся, сплочению классных  коллективов, касаются  каждого ученика школы, напоминают  детям о смысле слов «Родина», «Отечество», «Защитник». </a:t>
            </a:r>
            <a:r>
              <a:rPr lang="ru-RU"/>
              <a:t>Ведь задача школы - не только дать детям знания, но и воспитать в них глубокое убеждение, что они, являясь гражданами своей страны, должны уметь защищать Отечество и демократические завоевания, любить родину, стать подлинными ее патриотами.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>
                <a:cs typeface="Times New Roman"/>
              </a:rPr>
              <a:t>УРОКИ МУЖЕСТВА</a:t>
            </a:r>
            <a:endParaRPr lang="ru-RU" b="1">
              <a:cs typeface="Times New Roman"/>
            </a:endParaRPr>
          </a:p>
        </p:txBody>
      </p:sp>
      <p:sp>
        <p:nvSpPr>
          <p:cNvPr id="1915120418" name="Содержимое 7"/>
          <p:cNvSpPr>
            <a:spLocks noGrp="1"/>
          </p:cNvSpPr>
          <p:nvPr>
            <p:ph sz="quarter" idx="1"/>
          </p:nvPr>
        </p:nvSpPr>
        <p:spPr bwMode="auto">
          <a:xfrm>
            <a:off x="-149351" y="723899"/>
            <a:ext cx="8153399" cy="4495799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7464155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00920" y="1439772"/>
            <a:ext cx="3492170" cy="4656227"/>
          </a:xfrm>
          <a:prstGeom prst="rect">
            <a:avLst/>
          </a:prstGeom>
        </p:spPr>
      </p:pic>
      <p:pic>
        <p:nvPicPr>
          <p:cNvPr id="1127439621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011607" y="1439772"/>
            <a:ext cx="4822437" cy="45540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 </a:t>
            </a:r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 bwMode="auto"/>
        <p:txBody>
          <a:bodyPr/>
          <a:lstStyle/>
          <a:p>
            <a:pPr marL="0" indent="0">
              <a:buClr>
                <a:schemeClr val="accent2"/>
              </a:buClr>
              <a:buSzPct val="60000"/>
              <a:buFont typeface="Wingdings"/>
              <a:buNone/>
              <a:defRPr/>
            </a:pPr>
            <a:endParaRPr lang="ru-RU"/>
          </a:p>
        </p:txBody>
      </p:sp>
      <p:pic>
        <p:nvPicPr>
          <p:cNvPr id="7749954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51597" y="1632540"/>
            <a:ext cx="3970220" cy="4203686"/>
          </a:xfrm>
          <a:prstGeom prst="rect">
            <a:avLst/>
          </a:prstGeom>
        </p:spPr>
      </p:pic>
      <p:pic>
        <p:nvPicPr>
          <p:cNvPr id="2037282685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689347" y="1632540"/>
            <a:ext cx="4006151" cy="42683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b="1"/>
              <a:t>Подарок бойцу с малой родины</a:t>
            </a:r>
            <a:endParaRPr lang="ru-RU" b="1"/>
          </a:p>
        </p:txBody>
      </p:sp>
      <p:sp>
        <p:nvSpPr>
          <p:cNvPr id="108411338" name="Содержимое 7"/>
          <p:cNvSpPr>
            <a:spLocks noGrp="1"/>
          </p:cNvSpPr>
          <p:nvPr>
            <p:ph sz="quarter" idx="1"/>
          </p:nvPr>
        </p:nvSpPr>
        <p:spPr bwMode="auto">
          <a:xfrm>
            <a:off x="612648" y="1600200"/>
            <a:ext cx="8153399" cy="4495799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49555668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12647" y="1648144"/>
            <a:ext cx="3299932" cy="4399909"/>
          </a:xfrm>
          <a:prstGeom prst="rect">
            <a:avLst/>
          </a:prstGeom>
        </p:spPr>
      </p:pic>
      <p:pic>
        <p:nvPicPr>
          <p:cNvPr id="1429873386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346863" y="1600200"/>
            <a:ext cx="4123499" cy="4495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Акция «Тепло сердец»</a:t>
            </a:r>
            <a:endParaRPr lang="ru-RU"/>
          </a:p>
        </p:txBody>
      </p:sp>
      <p:sp>
        <p:nvSpPr>
          <p:cNvPr id="1906334549" name="Содержимое 7"/>
          <p:cNvSpPr>
            <a:spLocks noGrp="1"/>
          </p:cNvSpPr>
          <p:nvPr>
            <p:ph sz="quarter" idx="1"/>
          </p:nvPr>
        </p:nvSpPr>
        <p:spPr bwMode="auto">
          <a:xfrm>
            <a:off x="612648" y="1600200"/>
            <a:ext cx="8153399" cy="4495799"/>
          </a:xfrm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1213491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12647" y="1647306"/>
            <a:ext cx="3909170" cy="4448693"/>
          </a:xfrm>
          <a:prstGeom prst="rect">
            <a:avLst/>
          </a:prstGeom>
        </p:spPr>
      </p:pic>
      <p:pic>
        <p:nvPicPr>
          <p:cNvPr id="1563505417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746954" y="1600200"/>
            <a:ext cx="3673530" cy="2066360"/>
          </a:xfrm>
          <a:prstGeom prst="rect">
            <a:avLst/>
          </a:prstGeom>
        </p:spPr>
      </p:pic>
      <p:pic>
        <p:nvPicPr>
          <p:cNvPr id="1729453933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4718151" y="3666560"/>
            <a:ext cx="3731136" cy="2840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2.jpg"/></Relationships>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2.jpg"/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Arial"/>
        <a:cs typeface="Arial"/>
      </a:majorFont>
      <a:minorFont>
        <a:latin typeface="Tw Cen MT"/>
        <a:ea typeface="Arial"/>
        <a:cs typeface="Arial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blipFill>
          <a:blip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algn="tl" flip="none" sx="100000" sy="100000" tx="0" ty="0"/>
        </a:blipFill>
        <a:blipFill>
          <a:blip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algn="tl" flip="none" sx="100000" sy="100000" tx="0" ty="0"/>
        </a:blip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">
      <a:majorFont>
        <a:latin typeface="Tw Cen MT"/>
        <a:ea typeface="Arial"/>
        <a:cs typeface="Arial"/>
      </a:majorFont>
      <a:minorFont>
        <a:latin typeface="Tw Cen MT"/>
        <a:ea typeface="Arial"/>
        <a:cs typeface="Arial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blipFill>
          <a:blip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algn="tl" flip="none" sx="100000" sy="100000" tx="0" ty="0"/>
        </a:blipFill>
        <a:blipFill>
          <a:blip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algn="tl" flip="none" sx="100000" sy="100000" tx="0" ty="0"/>
        </a:blip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0</TotalTime>
  <Words>0</Words>
  <Application>ONLYOFFICE/8.0.1.31</Application>
  <DocSecurity>0</DocSecurity>
  <PresentationFormat>Экран (4:3)</PresentationFormat>
  <Paragraphs>0</Paragraphs>
  <Slides>22</Slides>
  <Notes>22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Патриотическая работа</dc:title>
  <dc:subject/>
  <dc:creator>Учитель</dc:creator>
  <cp:keywords/>
  <dc:description/>
  <dc:identifier/>
  <dc:language/>
  <cp:lastModifiedBy/>
  <cp:revision>13</cp:revision>
  <dcterms:created xsi:type="dcterms:W3CDTF">2023-10-15T20:55:48Z</dcterms:created>
  <dcterms:modified xsi:type="dcterms:W3CDTF">2024-10-12T17:41:50Z</dcterms:modified>
  <cp:category/>
  <cp:contentStatus/>
  <cp:version/>
</cp:coreProperties>
</file>