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4"/>
  </p:notesMasterIdLst>
  <p:handoutMasterIdLst>
    <p:handoutMasterId r:id="rId15"/>
  </p:handoutMasterIdLst>
  <p:sldIdLst>
    <p:sldId id="256" r:id="rId2"/>
    <p:sldId id="339" r:id="rId3"/>
    <p:sldId id="356" r:id="rId4"/>
    <p:sldId id="357" r:id="rId5"/>
    <p:sldId id="358" r:id="rId6"/>
    <p:sldId id="359" r:id="rId7"/>
    <p:sldId id="346" r:id="rId8"/>
    <p:sldId id="347" r:id="rId9"/>
    <p:sldId id="354" r:id="rId10"/>
    <p:sldId id="348" r:id="rId11"/>
    <p:sldId id="355" r:id="rId12"/>
    <p:sldId id="344" r:id="rId13"/>
  </p:sldIdLst>
  <p:sldSz cx="9144000" cy="5143500" type="screen16x9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EEED"/>
    <a:srgbClr val="2F6EBB"/>
    <a:srgbClr val="BD4A47"/>
    <a:srgbClr val="F6E7E6"/>
    <a:srgbClr val="5991D5"/>
    <a:srgbClr val="CD7371"/>
    <a:srgbClr val="ECECEC"/>
    <a:srgbClr val="AFCAEB"/>
    <a:srgbClr val="D7E5F5"/>
    <a:srgbClr val="5C9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72" autoAdjust="0"/>
    <p:restoredTop sz="94132" autoAdjust="0"/>
  </p:normalViewPr>
  <p:slideViewPr>
    <p:cSldViewPr>
      <p:cViewPr>
        <p:scale>
          <a:sx n="104" d="100"/>
          <a:sy n="104" d="100"/>
        </p:scale>
        <p:origin x="-18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1" d="100"/>
          <a:sy n="61" d="100"/>
        </p:scale>
        <p:origin x="-2640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7740C-447F-4C55-8B72-D820871A6AFF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74DE3-BBAA-4D95-848D-8BB712E61F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784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772714-22F5-4712-B66E-AF22B14B51CA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A9C14D-5557-42E2-AD8C-2A1F1CA21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862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9C14D-5557-42E2-AD8C-2A1F1CA2128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477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9C14D-5557-42E2-AD8C-2A1F1CA2128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477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>
            <a:lvl1pPr>
              <a:defRPr>
                <a:solidFill>
                  <a:srgbClr val="CF452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rgbClr val="69B3E7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DB30-460E-4308-ABB6-43DF1BBACF89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6245-B5CC-41CB-8882-0E09DC3E1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862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ru-RU" sz="4400" kern="1200" dirty="0">
                <a:solidFill>
                  <a:srgbClr val="0033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DB30-460E-4308-ABB6-43DF1BBACF89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6245-B5CC-41CB-8882-0E09DC3E1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219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DB30-460E-4308-ABB6-43DF1BBACF89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6245-B5CC-41CB-8882-0E09DC3E1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70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ru-RU" sz="4400" kern="1200" dirty="0">
                <a:solidFill>
                  <a:srgbClr val="0033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DB30-460E-4308-ABB6-43DF1BBACF89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6245-B5CC-41CB-8882-0E09DC3E1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53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DB30-460E-4308-ABB6-43DF1BBACF89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6245-B5CC-41CB-8882-0E09DC3E1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525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ru-RU" sz="4400" kern="1200" dirty="0">
                <a:solidFill>
                  <a:srgbClr val="0033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DB30-460E-4308-ABB6-43DF1BBACF89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6245-B5CC-41CB-8882-0E09DC3E1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02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ru-RU" sz="4400" kern="1200" dirty="0">
                <a:solidFill>
                  <a:srgbClr val="0033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DB30-460E-4308-ABB6-43DF1BBACF89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6245-B5CC-41CB-8882-0E09DC3E1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938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>
            <a:normAutofit/>
          </a:bodyPr>
          <a:lstStyle>
            <a:lvl1pPr>
              <a:defRPr lang="ru-RU" sz="4400" kern="1200" dirty="0">
                <a:solidFill>
                  <a:srgbClr val="0033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DB30-460E-4308-ABB6-43DF1BBACF89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6245-B5CC-41CB-8882-0E09DC3E1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16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ru-RU" sz="4400" kern="1200" dirty="0">
                <a:solidFill>
                  <a:srgbClr val="0033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DB30-460E-4308-ABB6-43DF1BBACF89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6245-B5CC-41CB-8882-0E09DC3E1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04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DB30-460E-4308-ABB6-43DF1BBACF89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6245-B5CC-41CB-8882-0E09DC3E1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365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DB30-460E-4308-ABB6-43DF1BBACF89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6245-B5CC-41CB-8882-0E09DC3E1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0716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3DB30-460E-4308-ABB6-43DF1BBACF89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6245-B5CC-41CB-8882-0E09DC3E16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54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3DB30-460E-4308-ABB6-43DF1BBACF89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76245-B5CC-41CB-8882-0E09DC3E168F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1470"/>
            <a:ext cx="1800200" cy="752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533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lang="ru-RU" sz="4400" kern="1200" dirty="0">
          <a:solidFill>
            <a:srgbClr val="0033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347614"/>
            <a:ext cx="7772400" cy="1368152"/>
          </a:xfrm>
        </p:spPr>
        <p:txBody>
          <a:bodyPr>
            <a:noAutofit/>
          </a:bodyPr>
          <a:lstStyle/>
          <a:p>
            <a:r>
              <a:rPr lang="ru-RU" sz="2000" b="1" i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Arial" pitchFamily="34" charset="0"/>
              </a:rPr>
              <a:t/>
            </a:r>
            <a:br>
              <a:rPr lang="ru-RU" sz="2000" b="1" i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Arial" pitchFamily="34" charset="0"/>
              </a:rPr>
            </a:br>
            <a:r>
              <a:rPr lang="ru-RU" sz="20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Arial" pitchFamily="34" charset="0"/>
              </a:rPr>
              <a:t>Проекты нормативных правовых актов, необходимых для проведения конкурсных процедур при реализации Федерального закона № 189-ФЗ «О государственном (муниципальном) социальном заказе на оказание государственных (муниципальных) услуг в социальной </a:t>
            </a:r>
            <a:r>
              <a:rPr lang="ru-RU" sz="2000" b="1" i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Arial" pitchFamily="34" charset="0"/>
              </a:rPr>
              <a:t>сфере</a:t>
            </a:r>
            <a:endParaRPr lang="ru-RU" sz="2000" b="1" i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67944" y="3435846"/>
            <a:ext cx="4853900" cy="1241276"/>
          </a:xfrm>
        </p:spPr>
        <p:txBody>
          <a:bodyPr>
            <a:normAutofit lnSpcReduction="10000"/>
          </a:bodyPr>
          <a:lstStyle/>
          <a:p>
            <a:endParaRPr lang="ru-RU" sz="1400" dirty="0" smtClean="0">
              <a:solidFill>
                <a:srgbClr val="0033A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1400" dirty="0" smtClean="0">
                <a:solidFill>
                  <a:srgbClr val="0033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Ведущий специалист </a:t>
            </a:r>
          </a:p>
          <a:p>
            <a:r>
              <a:rPr lang="ru-RU" sz="1400" dirty="0" smtClean="0">
                <a:solidFill>
                  <a:srgbClr val="0033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Управления труда и занятости Республики Карелия</a:t>
            </a:r>
            <a:endParaRPr lang="ru-RU" sz="1400" dirty="0">
              <a:solidFill>
                <a:srgbClr val="0033A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ru-RU" sz="1600" b="1" dirty="0" smtClean="0">
                <a:solidFill>
                  <a:srgbClr val="0033A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Макрицкая Татьяна Александровна</a:t>
            </a:r>
            <a:endParaRPr lang="ru-RU" sz="1600" b="1" dirty="0">
              <a:solidFill>
                <a:srgbClr val="0033A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8396" y="195486"/>
            <a:ext cx="2074282" cy="86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03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07504" y="555526"/>
            <a:ext cx="7128792" cy="72008"/>
            <a:chOff x="251520" y="771550"/>
            <a:chExt cx="7128792" cy="72008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>
              <a:off x="251520" y="771550"/>
              <a:ext cx="6966763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>
              <a:off x="413549" y="843558"/>
              <a:ext cx="6966763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Прямоугольник 5"/>
          <p:cNvSpPr/>
          <p:nvPr/>
        </p:nvSpPr>
        <p:spPr>
          <a:xfrm>
            <a:off x="107504" y="32306"/>
            <a:ext cx="71287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CF4520"/>
                </a:solidFill>
                <a:latin typeface="Verdana" pitchFamily="34" charset="0"/>
                <a:ea typeface="Verdana" pitchFamily="34" charset="0"/>
              </a:rPr>
              <a:t>Результат предоставления субсидии</a:t>
            </a:r>
            <a:endParaRPr lang="ru-RU" sz="1400" b="1" dirty="0" smtClean="0">
              <a:solidFill>
                <a:srgbClr val="CF452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03639" y="4443958"/>
            <a:ext cx="15424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dirty="0" smtClean="0">
                <a:solidFill>
                  <a:schemeClr val="bg1"/>
                </a:solidFill>
                <a:latin typeface="Arial Black" pitchFamily="34" charset="0"/>
              </a:rPr>
              <a:t>ООО «Экспресс»</a:t>
            </a:r>
          </a:p>
          <a:p>
            <a:pPr algn="ctr"/>
            <a:r>
              <a:rPr lang="ru-RU" sz="1100" dirty="0" smtClean="0">
                <a:solidFill>
                  <a:schemeClr val="bg1"/>
                </a:solidFill>
                <a:latin typeface="Arial Black" pitchFamily="34" charset="0"/>
              </a:rPr>
              <a:t>Муезерский р-н</a:t>
            </a:r>
            <a:endParaRPr lang="ru-RU" sz="11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40646" y="843558"/>
            <a:ext cx="4824536" cy="2893100"/>
          </a:xfrm>
          <a:prstGeom prst="rect">
            <a:avLst/>
          </a:prstGeom>
          <a:solidFill>
            <a:srgbClr val="ECECEC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Достижение </a:t>
            </a:r>
            <a:r>
              <a:rPr lang="ru-RU" sz="1400" b="1" dirty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показателей объема оказания государственной услуги в социальной сфере и (или) показателей качества оказания государственной услуги в социальной сфере, определенных соглашением, и оказание указанной услуги в соответствии со стандартом (порядком) оказания государственной услуги в социальной сфере, а при его отсутствии в соответствии с требованиями к условиям и порядку оказания государственной услуги в социальной сфере, установленными уполномоченным органом.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862" y="1059582"/>
            <a:ext cx="1539626" cy="1539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103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07504" y="555526"/>
            <a:ext cx="7128792" cy="72008"/>
            <a:chOff x="251520" y="771550"/>
            <a:chExt cx="7128792" cy="72008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>
              <a:off x="251520" y="771550"/>
              <a:ext cx="6966763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>
              <a:off x="413549" y="843558"/>
              <a:ext cx="6966763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Прямоугольник 5"/>
          <p:cNvSpPr/>
          <p:nvPr/>
        </p:nvSpPr>
        <p:spPr>
          <a:xfrm>
            <a:off x="107504" y="32306"/>
            <a:ext cx="71287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CF4520"/>
                </a:solidFill>
                <a:latin typeface="Verdana" pitchFamily="34" charset="0"/>
                <a:ea typeface="Verdana" pitchFamily="34" charset="0"/>
              </a:rPr>
              <a:t>Отчётность</a:t>
            </a:r>
            <a:endParaRPr lang="ru-RU" sz="1400" b="1" dirty="0" smtClean="0">
              <a:solidFill>
                <a:srgbClr val="CF452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03639" y="4443958"/>
            <a:ext cx="15424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100" dirty="0" smtClean="0">
                <a:solidFill>
                  <a:schemeClr val="bg1"/>
                </a:solidFill>
                <a:latin typeface="Arial Black" pitchFamily="34" charset="0"/>
              </a:rPr>
              <a:t>ООО «Экспресс»</a:t>
            </a:r>
          </a:p>
          <a:p>
            <a:pPr algn="ctr"/>
            <a:r>
              <a:rPr lang="ru-RU" sz="1100" dirty="0" smtClean="0">
                <a:solidFill>
                  <a:schemeClr val="bg1"/>
                </a:solidFill>
                <a:latin typeface="Arial Black" pitchFamily="34" charset="0"/>
              </a:rPr>
              <a:t>Муезерский р-н</a:t>
            </a:r>
            <a:endParaRPr lang="ru-RU" sz="11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2533" y="891364"/>
            <a:ext cx="31683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Исполнитель услуги ежеквартально не позднее 10 рабочих дней, следующих за отчетным кварталом, представляет в уполномоченный орган (Учреждение) отчет по форме, определенной соглашением.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83968" y="1174169"/>
            <a:ext cx="3096344" cy="954107"/>
          </a:xfrm>
          <a:prstGeom prst="rect">
            <a:avLst/>
          </a:prstGeom>
          <a:noFill/>
          <a:ln>
            <a:solidFill>
              <a:srgbClr val="5991D5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ru-RU" sz="1400" b="1" dirty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Уполномоченный орган (Учреждение) в течение 10 рабочих </a:t>
            </a:r>
            <a:r>
              <a:rPr lang="ru-RU" sz="1400" b="1" dirty="0" smtClean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дней осуществляет </a:t>
            </a:r>
            <a:r>
              <a:rPr lang="ru-RU" sz="1400" b="1" dirty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проверку отчета. </a:t>
            </a:r>
            <a:endParaRPr lang="ru-RU" sz="1400" b="1" dirty="0">
              <a:solidFill>
                <a:srgbClr val="2F6EBB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3671900" y="1395420"/>
            <a:ext cx="468052" cy="5116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275434"/>
            <a:ext cx="2367177" cy="12213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411760" y="2681286"/>
            <a:ext cx="3854532" cy="2292935"/>
          </a:xfrm>
          <a:prstGeom prst="rect">
            <a:avLst/>
          </a:prstGeom>
          <a:solidFill>
            <a:srgbClr val="F9EEED"/>
          </a:solidFill>
        </p:spPr>
        <p:txBody>
          <a:bodyPr wrap="square" rtlCol="0">
            <a:spAutoFit/>
          </a:bodyPr>
          <a:lstStyle/>
          <a:p>
            <a:r>
              <a:rPr lang="ru-RU" sz="1300" b="1" dirty="0">
                <a:solidFill>
                  <a:srgbClr val="CD73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 случае неисполнения исполнителем услуг обязанности по возврату (неполному возврату) средств субсидии (ее части) в бюджет Республики Карелия их взыскание осуществляется в порядке и сроки согласно </a:t>
            </a:r>
            <a:r>
              <a:rPr lang="ru-RU" sz="1300" b="1" dirty="0" smtClean="0">
                <a:solidFill>
                  <a:srgbClr val="CD73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Порядку</a:t>
            </a:r>
            <a:r>
              <a:rPr lang="ru-RU" sz="1300" b="1" dirty="0">
                <a:solidFill>
                  <a:srgbClr val="CD73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их взыскание осуществляется в порядке, установленном законодательством Российской Федерации. </a:t>
            </a:r>
          </a:p>
        </p:txBody>
      </p:sp>
    </p:spTree>
    <p:extLst>
      <p:ext uri="{BB962C8B-B14F-4D97-AF65-F5344CB8AC3E}">
        <p14:creationId xmlns:p14="http://schemas.microsoft.com/office/powerpoint/2010/main" val="40301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1804" y="1275606"/>
            <a:ext cx="7772400" cy="1102519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Arial" pitchFamily="34" charset="0"/>
              </a:rPr>
              <a:t/>
            </a:r>
            <a:br>
              <a:rPr lang="ru-RU" sz="2800" b="1" i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Arial" pitchFamily="34" charset="0"/>
              </a:rPr>
            </a:br>
            <a:r>
              <a:rPr lang="ru-RU" sz="28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Arial" pitchFamily="34" charset="0"/>
              </a:rPr>
              <a:t/>
            </a:r>
            <a:br>
              <a:rPr lang="ru-RU" sz="2800" b="1" i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Arial" pitchFamily="34" charset="0"/>
              </a:rPr>
            </a:br>
            <a:r>
              <a:rPr lang="ru-RU" sz="2800" b="1" i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Arial" pitchFamily="34" charset="0"/>
              </a:rPr>
              <a:t>Спасибо за внимание!</a:t>
            </a:r>
            <a:endParaRPr lang="ru-RU" sz="2800" b="1" i="1" dirty="0">
              <a:solidFill>
                <a:srgbClr val="C00000"/>
              </a:solidFill>
              <a:latin typeface="Verdana" pitchFamily="34" charset="0"/>
              <a:ea typeface="Verdana" pitchFamily="34" charset="0"/>
              <a:cs typeface="Arial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92533"/>
            <a:ext cx="2074282" cy="86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59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971600" y="1617606"/>
            <a:ext cx="7848872" cy="115212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Об утверждении Порядка проведения конкурса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в целях заключения соглашения об оказании </a:t>
            </a:r>
          </a:p>
          <a:p>
            <a:pPr algn="just"/>
            <a:r>
              <a:rPr lang="ru-RU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itchFamily="34" charset="0"/>
              </a:rPr>
              <a:t>государственных услуг в социальной сфере</a:t>
            </a:r>
            <a:endParaRPr lang="ru-RU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1519" y="771550"/>
            <a:ext cx="6763210" cy="64807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rgbClr val="5991D5"/>
                </a:solidFill>
                <a:latin typeface="Arial" pitchFamily="34" charset="0"/>
                <a:cs typeface="Arial" pitchFamily="34" charset="0"/>
              </a:rPr>
              <a:t>В соответствии с частью 9 статьи 9 Федерального закона от 13 июля 2020 года № 189-ФЗ «О государственном (муниципальном) социальном заказе на оказание государственных (муниципальных) услуг в социальной сфере»</a:t>
            </a:r>
            <a:endParaRPr lang="ru-RU" sz="1400" dirty="0">
              <a:solidFill>
                <a:srgbClr val="5991D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19" y="507852"/>
            <a:ext cx="6768753" cy="45719"/>
          </a:xfrm>
          <a:prstGeom prst="rect">
            <a:avLst/>
          </a:prstGeom>
          <a:solidFill>
            <a:srgbClr val="69B3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22505" y="53245"/>
            <a:ext cx="66977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CF4520"/>
                </a:solidFill>
                <a:latin typeface="Verdana" pitchFamily="34" charset="0"/>
                <a:ea typeface="Verdana" pitchFamily="34" charset="0"/>
              </a:rPr>
              <a:t>Проект Постановления Правительства «Об утверждении конкурса…» </a:t>
            </a:r>
            <a:endParaRPr lang="ru-RU" sz="1400" b="1" dirty="0" smtClean="0">
              <a:solidFill>
                <a:srgbClr val="CF452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0288" y="2931790"/>
            <a:ext cx="813690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  <a:latin typeface="Arial Black" pitchFamily="34" charset="0"/>
              </a:rPr>
              <a:t>Уполномоченный </a:t>
            </a:r>
            <a:r>
              <a:rPr lang="ru-RU" sz="1400" b="1" dirty="0">
                <a:solidFill>
                  <a:srgbClr val="C00000"/>
                </a:solidFill>
                <a:latin typeface="Arial Black" pitchFamily="34" charset="0"/>
              </a:rPr>
              <a:t>орган до размещения объявления о проведении конкурса на едином портале создает конкурсную комиссию, определяет ее персональный состав, назначает председателя конкурсной комиссии и утверждает положение о работе конкурсной </a:t>
            </a:r>
            <a:r>
              <a:rPr lang="ru-RU" sz="1400" b="1" dirty="0" smtClean="0">
                <a:solidFill>
                  <a:srgbClr val="C00000"/>
                </a:solidFill>
                <a:latin typeface="Arial Black" pitchFamily="34" charset="0"/>
              </a:rPr>
              <a:t>комиссии.</a:t>
            </a:r>
            <a:endParaRPr lang="ru-RU" sz="1400" b="1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44465" y="4011910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Услуга – сопровождение при содействии занятости инвалидов</a:t>
            </a:r>
            <a:endParaRPr lang="ru-RU" sz="1400" b="1" dirty="0">
              <a:solidFill>
                <a:srgbClr val="2F6EBB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4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915566"/>
            <a:ext cx="8229600" cy="339447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2900" b="1" dirty="0" smtClean="0">
                <a:solidFill>
                  <a:srgbClr val="5991D5"/>
                </a:solidFill>
              </a:rPr>
              <a:t>а</a:t>
            </a:r>
            <a:r>
              <a:rPr lang="ru-RU" sz="2900" b="1" dirty="0">
                <a:solidFill>
                  <a:srgbClr val="5991D5"/>
                </a:solidFill>
              </a:rPr>
              <a:t>) рассмотрение предложений участников конкурса; </a:t>
            </a:r>
          </a:p>
          <a:p>
            <a:pPr marL="0" indent="0">
              <a:buNone/>
            </a:pPr>
            <a:r>
              <a:rPr lang="ru-RU" sz="2900" b="1" dirty="0">
                <a:solidFill>
                  <a:srgbClr val="5991D5"/>
                </a:solidFill>
              </a:rPr>
              <a:t>б) подготовка протокола рассмотрения предложений участников конкурса; </a:t>
            </a:r>
          </a:p>
          <a:p>
            <a:pPr marL="0" indent="0">
              <a:buNone/>
            </a:pPr>
            <a:r>
              <a:rPr lang="ru-RU" sz="2900" b="1" dirty="0">
                <a:solidFill>
                  <a:srgbClr val="5991D5"/>
                </a:solidFill>
              </a:rPr>
              <a:t>в) осуществление запроса у участника конкурса разъяснения в отношении документов и информации, представленных участником конкурса (при необходимости); </a:t>
            </a:r>
          </a:p>
          <a:p>
            <a:pPr marL="0" indent="0">
              <a:buNone/>
            </a:pPr>
            <a:r>
              <a:rPr lang="ru-RU" sz="2900" b="1" dirty="0">
                <a:solidFill>
                  <a:srgbClr val="5991D5"/>
                </a:solidFill>
              </a:rPr>
              <a:t>г) подготовка протокола рассмотрения и оценки предложений участников конкурса, предусмотренного частью 9 статьи 17 Федерального </a:t>
            </a:r>
            <a:r>
              <a:rPr lang="ru-RU" sz="2900" b="1" dirty="0" smtClean="0">
                <a:solidFill>
                  <a:srgbClr val="5991D5"/>
                </a:solidFill>
              </a:rPr>
              <a:t>закона, или </a:t>
            </a:r>
            <a:r>
              <a:rPr lang="ru-RU" sz="2900" b="1" dirty="0">
                <a:solidFill>
                  <a:srgbClr val="5991D5"/>
                </a:solidFill>
              </a:rPr>
              <a:t>протокола рассмотрения единственного предложения участника конкурса, предусмотренного частью 10 статьи 17 Федерального </a:t>
            </a:r>
            <a:r>
              <a:rPr lang="ru-RU" sz="2900" b="1" dirty="0" smtClean="0">
                <a:solidFill>
                  <a:srgbClr val="5991D5"/>
                </a:solidFill>
              </a:rPr>
              <a:t>закона;</a:t>
            </a:r>
          </a:p>
          <a:p>
            <a:pPr marL="0" indent="0">
              <a:buNone/>
            </a:pPr>
            <a:r>
              <a:rPr lang="ru-RU" sz="2900" b="1" dirty="0" smtClean="0">
                <a:solidFill>
                  <a:srgbClr val="5991D5"/>
                </a:solidFill>
              </a:rPr>
              <a:t>д</a:t>
            </a:r>
            <a:r>
              <a:rPr lang="ru-RU" sz="2900" b="1" dirty="0">
                <a:solidFill>
                  <a:srgbClr val="5991D5"/>
                </a:solidFill>
              </a:rPr>
              <a:t>) подготовка проекта распределения между победителями конкурса объема оказания государственной услуги в социальной сфере; </a:t>
            </a:r>
            <a:endParaRPr lang="ru-RU" sz="2900" b="1" dirty="0" smtClean="0">
              <a:solidFill>
                <a:srgbClr val="5991D5"/>
              </a:solidFill>
            </a:endParaRPr>
          </a:p>
          <a:p>
            <a:pPr marL="0" indent="0">
              <a:buNone/>
            </a:pPr>
            <a:r>
              <a:rPr lang="ru-RU" sz="2900" b="1" dirty="0">
                <a:solidFill>
                  <a:srgbClr val="5991D5"/>
                </a:solidFill>
              </a:rPr>
              <a:t>е) подготовка протокола признания конкурса несостоявшимся.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32306"/>
            <a:ext cx="669776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BD4A47"/>
                </a:solidFill>
              </a:rPr>
              <a:t>Функции конкурсной комиссии:</a:t>
            </a:r>
            <a:endParaRPr lang="ru-RU" sz="2000" b="1" dirty="0">
              <a:solidFill>
                <a:srgbClr val="BD4A47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88" y="432416"/>
            <a:ext cx="7132637" cy="10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187" y="3951089"/>
            <a:ext cx="2469957" cy="1175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051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915566"/>
            <a:ext cx="4536504" cy="3394472"/>
          </a:xfrm>
          <a:solidFill>
            <a:srgbClr val="F9EEED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400" b="1" dirty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 целях проведения конкурса уполномоченный орган размещает объявление о проведении конкурса на едином портале с учетом срока завершения подачи предложений участников конкурса, установленного пунктом 16 Правил проведения конкурса. Днем начала проведения конкурса признается первый рабочий день, следующий за днем завершения подачи предложений участников конкурса, установленным в объявлении о проведении конкурса. 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88" y="432416"/>
            <a:ext cx="7132637" cy="10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48064" y="1018421"/>
            <a:ext cx="3672408" cy="2677656"/>
          </a:xfrm>
          <a:prstGeom prst="rect">
            <a:avLst/>
          </a:prstGeom>
          <a:solidFill>
            <a:srgbClr val="F6E7E6"/>
          </a:solidFill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 объявлении о проведении конкурса в составе информации о процедуре оценки предложений участников конкурса указываются информация о критериях оценки предложений участников </a:t>
            </a:r>
            <a:r>
              <a:rPr lang="ru-RU" sz="1400" b="1" dirty="0" smtClean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конкурса и </a:t>
            </a:r>
            <a:r>
              <a:rPr lang="ru-RU" sz="1400" b="1" dirty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документы, представляемые участниками конкурса </a:t>
            </a:r>
            <a:r>
              <a:rPr lang="ru-RU" sz="1400" b="1" dirty="0" smtClean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 </a:t>
            </a:r>
            <a:r>
              <a:rPr lang="ru-RU" sz="1400" b="1" dirty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составе своих предложений для оценки по критериям </a:t>
            </a:r>
            <a:r>
              <a:rPr lang="ru-RU" sz="1400" b="1" dirty="0" smtClean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оценки.</a:t>
            </a:r>
            <a:endParaRPr lang="ru-RU" sz="1400" b="1" dirty="0">
              <a:solidFill>
                <a:srgbClr val="5991D5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7504" y="103232"/>
            <a:ext cx="71287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CF4520"/>
                </a:solidFill>
                <a:latin typeface="Verdana" pitchFamily="34" charset="0"/>
                <a:ea typeface="Verdana" pitchFamily="34" charset="0"/>
              </a:rPr>
              <a:t>Объявление о проведении конкурса</a:t>
            </a:r>
            <a:endParaRPr lang="ru-RU" sz="1400" b="1" dirty="0" smtClean="0">
              <a:solidFill>
                <a:srgbClr val="CF4520"/>
              </a:solidFill>
              <a:latin typeface="Verdana" pitchFamily="34" charset="0"/>
              <a:ea typeface="Verdana" pitchFamily="34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2613" y="3873452"/>
            <a:ext cx="1631076" cy="10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509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915566"/>
            <a:ext cx="4536504" cy="2565068"/>
          </a:xfrm>
          <a:solidFill>
            <a:srgbClr val="F9EEED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400" b="1" dirty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Предложение участника конкурса подается в соответствии с требованиями, указанными в объявлении о проведении конкурса, в сроки, установленные таким </a:t>
            </a:r>
            <a:r>
              <a:rPr lang="ru-RU" sz="1400" b="1" dirty="0" smtClean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объявлением</a:t>
            </a:r>
            <a:r>
              <a:rPr lang="ru-RU" sz="1400" b="1" dirty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1400" b="1" dirty="0" smtClean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Предложение </a:t>
            </a:r>
            <a:r>
              <a:rPr lang="ru-RU" sz="1400" b="1" dirty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участника конкурса формируется и подается в форме электронного документа в системе </a:t>
            </a:r>
            <a:r>
              <a:rPr lang="ru-RU" sz="1400" b="1" dirty="0" smtClean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 </a:t>
            </a:r>
            <a:r>
              <a:rPr lang="ru-RU" sz="1400" b="1" dirty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включает информацию и документы, определенные частью 1 статьи 14 Федерального </a:t>
            </a:r>
            <a:r>
              <a:rPr lang="ru-RU" sz="1400" b="1" dirty="0" smtClean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закона.</a:t>
            </a:r>
            <a:endParaRPr lang="ru-RU" sz="1400" b="1" dirty="0">
              <a:solidFill>
                <a:srgbClr val="5991D5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88" y="432416"/>
            <a:ext cx="7132637" cy="10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48064" y="1018421"/>
            <a:ext cx="3672408" cy="2462213"/>
          </a:xfrm>
          <a:prstGeom prst="rect">
            <a:avLst/>
          </a:prstGeom>
          <a:solidFill>
            <a:srgbClr val="F6E7E6"/>
          </a:solidFill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 результатам рассмотрения предложений участников конкурса конкурсная комиссия подготавливает протокол рассмотрения предложений участников конкурса, включающий информацию по каждому участнику конкурса о признании его предложения надлежащим или об отклонении его предложения.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7504" y="103232"/>
            <a:ext cx="71287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CF4520"/>
                </a:solidFill>
                <a:latin typeface="Verdana" pitchFamily="34" charset="0"/>
                <a:ea typeface="Verdana" pitchFamily="34" charset="0"/>
              </a:rPr>
              <a:t>Предложения участников конкурса и их рассмотрение</a:t>
            </a:r>
            <a:endParaRPr lang="ru-RU" sz="1400" b="1" dirty="0" smtClean="0">
              <a:solidFill>
                <a:srgbClr val="CF4520"/>
              </a:solidFill>
              <a:latin typeface="Verdana" pitchFamily="34" charset="0"/>
              <a:ea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55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699542"/>
            <a:ext cx="4536504" cy="2016224"/>
          </a:xfrm>
          <a:solidFill>
            <a:srgbClr val="F9EEED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400" b="1" dirty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Участнику конкурса, которому присвоен 1-й порядковый номер, распределяется объем государственной услуги, соответствующий объему оказания государственной услуги, указанному в предложении таким участником конкурса, но не более предельного объема оказания государственной </a:t>
            </a:r>
            <a:r>
              <a:rPr lang="ru-RU" sz="1400" b="1" dirty="0" smtClean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услуги.</a:t>
            </a:r>
            <a:endParaRPr lang="ru-RU" sz="1400" b="1" dirty="0">
              <a:solidFill>
                <a:srgbClr val="5991D5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88" y="432416"/>
            <a:ext cx="7132637" cy="10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7504" y="103232"/>
            <a:ext cx="71287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CF4520"/>
                </a:solidFill>
                <a:latin typeface="Verdana" pitchFamily="34" charset="0"/>
                <a:ea typeface="Verdana" pitchFamily="34" charset="0"/>
              </a:rPr>
              <a:t>Результаты конкурса </a:t>
            </a:r>
            <a:endParaRPr lang="ru-RU" sz="1400" b="1" dirty="0" smtClean="0">
              <a:solidFill>
                <a:srgbClr val="CF452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60032" y="2427734"/>
            <a:ext cx="4032448" cy="2462213"/>
          </a:xfrm>
          <a:prstGeom prst="rect">
            <a:avLst/>
          </a:prstGeom>
          <a:solidFill>
            <a:srgbClr val="F9EEED"/>
          </a:solidFill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 результатам конкурса с победителем (победителями) конкурса, иным участником, не являющимся государственными учреждениями, на срок, соответствующий сроку оказания государственной услуги в социальной сфере, заключается соглашение в порядке, определенном Правительством Республики Карелия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146523"/>
            <a:ext cx="1765970" cy="13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117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07504" y="555526"/>
            <a:ext cx="7128792" cy="72008"/>
            <a:chOff x="251520" y="771550"/>
            <a:chExt cx="7128792" cy="72008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>
              <a:off x="251520" y="771550"/>
              <a:ext cx="6966763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>
              <a:off x="413549" y="843558"/>
              <a:ext cx="6966763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Прямоугольник 5"/>
          <p:cNvSpPr/>
          <p:nvPr/>
        </p:nvSpPr>
        <p:spPr>
          <a:xfrm>
            <a:off x="107504" y="32306"/>
            <a:ext cx="66977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CF4520"/>
                </a:solidFill>
                <a:latin typeface="Verdana" pitchFamily="34" charset="0"/>
                <a:ea typeface="Verdana" pitchFamily="34" charset="0"/>
              </a:rPr>
              <a:t>Проект Постановления Правительства «Об утверждении Порядка предоставления…»</a:t>
            </a:r>
            <a:endParaRPr lang="ru-RU" sz="1400" b="1" dirty="0" smtClean="0">
              <a:solidFill>
                <a:srgbClr val="CF4520"/>
              </a:solidFill>
              <a:latin typeface="Verdana" pitchFamily="34" charset="0"/>
              <a:ea typeface="Verdana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5208" y="843558"/>
            <a:ext cx="454482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BD4A4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Порядок </a:t>
            </a:r>
            <a:r>
              <a:rPr lang="ru-RU" sz="1400" b="1" dirty="0">
                <a:solidFill>
                  <a:srgbClr val="BD4A4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предоставления из бюджета Республики Карелия субсидий некоммерческим организациям на мероприятия по активной политике занятости населения и социальной поддержке безработных граждан в целях финансового обеспечения (возмещения) исполнения государственного социального заказа на оказание государственных услуг в социальной сфере на оплату соглашения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20072" y="843558"/>
            <a:ext cx="29523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Субсидия предоставляется:</a:t>
            </a:r>
          </a:p>
          <a:p>
            <a:pPr marL="228600" indent="-228600">
              <a:buAutoNum type="arabicParenR"/>
            </a:pPr>
            <a:r>
              <a:rPr lang="ru-RU" sz="1200" b="1" dirty="0" smtClean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на </a:t>
            </a:r>
            <a:r>
              <a:rPr lang="ru-RU" sz="1200" b="1" dirty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оплату соглашения об оказании государственных услуг в социальной сфере, заключенного по результатам конкурса на заключение соглашения об оказании государственных (муниципальных) услуг в социальной </a:t>
            </a:r>
            <a:r>
              <a:rPr lang="ru-RU" sz="1200" b="1" dirty="0" smtClean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сфере; </a:t>
            </a:r>
            <a:endParaRPr lang="ru-RU" sz="1200" b="1" dirty="0">
              <a:solidFill>
                <a:srgbClr val="5991D5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indent="-228600">
              <a:buAutoNum type="arabicParenR"/>
            </a:pPr>
            <a:r>
              <a:rPr lang="ru-RU" sz="1200" b="1" dirty="0" smtClean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на </a:t>
            </a:r>
            <a:r>
              <a:rPr lang="ru-RU" sz="1200" b="1" dirty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оплату соглашения о финансовом обеспечении (возмещении) затрат, связанных с оказанием государственных услуг в социальной сфере в соответствии с социальным сертификатом на получение государственной услуги в социальной </a:t>
            </a:r>
            <a:r>
              <a:rPr lang="ru-RU" sz="1200" b="1" dirty="0" smtClean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сфере.</a:t>
            </a:r>
            <a:endParaRPr lang="ru-RU" sz="1200" b="1" dirty="0">
              <a:solidFill>
                <a:srgbClr val="5991D5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0333" y="3402112"/>
            <a:ext cx="1481104" cy="1502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386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07504" y="555526"/>
            <a:ext cx="7128792" cy="72008"/>
            <a:chOff x="251520" y="771550"/>
            <a:chExt cx="7128792" cy="72008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>
              <a:off x="251520" y="771550"/>
              <a:ext cx="6966763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>
              <a:off x="413549" y="843558"/>
              <a:ext cx="6966763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107504" y="123478"/>
            <a:ext cx="65527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BD4A4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Требования к исполнителям услуг</a:t>
            </a:r>
            <a:endParaRPr lang="ru-RU" sz="1400" b="1" dirty="0">
              <a:solidFill>
                <a:srgbClr val="BD4A4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9533" y="666421"/>
            <a:ext cx="4302467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Отсутствие процедуры ликвидации, открытие конкурсного производства;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Отсутствие процедуры приостановления деятельности;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Налоговая задолженность, пеней, штрафов и т.п. не более 300 тыс. рублей;</a:t>
            </a:r>
          </a:p>
          <a:p>
            <a:pPr marL="342900" indent="-342900">
              <a:buAutoNum type="arabicParenR"/>
            </a:pPr>
            <a:r>
              <a:rPr lang="ru-RU" sz="1400" b="1" dirty="0" smtClean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Отсутствие уголовной судимости за преступления против личности и в сфере экономики у руководителя, главного бухгалтера;</a:t>
            </a:r>
          </a:p>
          <a:p>
            <a:pPr marL="342900" indent="-342900">
              <a:buAutoNum type="arabicParenR"/>
            </a:pPr>
            <a:r>
              <a:rPr lang="ru-RU" sz="1400" b="1" dirty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участник </a:t>
            </a:r>
            <a:r>
              <a:rPr lang="ru-RU" sz="1400" b="1" dirty="0" smtClean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не </a:t>
            </a:r>
            <a:r>
              <a:rPr lang="ru-RU" sz="1400" b="1" dirty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включен в сформированный в соответствии с частью 3 статьи 24 Федерального </a:t>
            </a:r>
            <a:r>
              <a:rPr lang="ru-RU" sz="1400" b="1" dirty="0" smtClean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закона 189-ФЗ </a:t>
            </a:r>
            <a:r>
              <a:rPr lang="ru-RU" sz="1400" b="1" dirty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реестр недобросовестных исполнителей государственных (муниципальных) услуг в социальной </a:t>
            </a:r>
            <a:r>
              <a:rPr lang="ru-RU" sz="1400" b="1" dirty="0" smtClean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сфере;</a:t>
            </a:r>
          </a:p>
          <a:p>
            <a:pPr marL="342900" indent="-342900">
              <a:buAutoNum type="arabicParenR"/>
            </a:pPr>
            <a:endParaRPr lang="ru-RU" sz="1400" dirty="0" smtClean="0">
              <a:solidFill>
                <a:srgbClr val="2F6EBB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AutoNum type="arabicParenR"/>
            </a:pPr>
            <a:endParaRPr lang="ru-RU" sz="1400" dirty="0">
              <a:solidFill>
                <a:srgbClr val="2F6EBB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32040" y="666421"/>
            <a:ext cx="33123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2F6EBB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6) участник отбора не должен находиться в перечне организаций и физических лиц, в отношении которых имеются сведения об их причастности к экстремистской деятельности или терроризму</a:t>
            </a:r>
            <a:endParaRPr lang="ru-RU" sz="1400" b="1" dirty="0">
              <a:solidFill>
                <a:srgbClr val="2F6EBB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62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07504" y="555526"/>
            <a:ext cx="7128792" cy="72008"/>
            <a:chOff x="251520" y="771550"/>
            <a:chExt cx="7128792" cy="72008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>
              <a:off x="251520" y="771550"/>
              <a:ext cx="6966763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>
              <a:off x="413549" y="843558"/>
              <a:ext cx="6966763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107504" y="123478"/>
            <a:ext cx="65527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BD4A4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Предоставление субсидии </a:t>
            </a:r>
            <a:r>
              <a:rPr lang="ru-RU" sz="1400" b="1" dirty="0" smtClean="0">
                <a:solidFill>
                  <a:srgbClr val="BD4A4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осуществляется:</a:t>
            </a:r>
            <a:endParaRPr lang="ru-RU" sz="1400" b="1" dirty="0">
              <a:solidFill>
                <a:srgbClr val="BD4A4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9533" y="666421"/>
            <a:ext cx="4302467" cy="4185761"/>
          </a:xfrm>
          <a:prstGeom prst="rect">
            <a:avLst/>
          </a:prstGeom>
          <a:solidFill>
            <a:srgbClr val="F9EEED"/>
          </a:solidFill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1400" dirty="0" smtClean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при </a:t>
            </a:r>
            <a:r>
              <a:rPr lang="ru-RU" sz="1400" dirty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заключении соглашения по результатам конкурса - в размере, соответствующем предложению победителя конкурса и не превышающем объема финансового обеспечения государственного социального заказа, определенного в соответствии с частью 9 статьи 7 Федерального </a:t>
            </a:r>
            <a:r>
              <a:rPr lang="ru-RU" sz="1400" dirty="0" smtClean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закона 189-ФЗ;</a:t>
            </a:r>
            <a:endParaRPr lang="ru-RU" sz="1400" dirty="0">
              <a:solidFill>
                <a:srgbClr val="5991D5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AutoNum type="arabicParenR"/>
            </a:pPr>
            <a:r>
              <a:rPr lang="ru-RU" sz="1400" dirty="0">
                <a:solidFill>
                  <a:srgbClr val="5991D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при заключении соглашения по результатам отбора - в размере фактических расходов на оказание государственных услуг в социальной сфере по социальному сертификату потребителям услуг, но не более размера субсидии, рассчитанного исходя из норматива затрат на оказание государственных услуг в социальной сфере.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101" y="2571750"/>
            <a:ext cx="2219306" cy="1246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436094" y="793292"/>
            <a:ext cx="309732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BD4A4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Сведения размещаются на едином </a:t>
            </a:r>
            <a:r>
              <a:rPr lang="ru-RU" sz="1400" b="1" dirty="0">
                <a:solidFill>
                  <a:srgbClr val="BD4A4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портале бюджетной системы Российской Федерации в </a:t>
            </a:r>
            <a:r>
              <a:rPr lang="ru-RU" sz="1400" b="1" dirty="0" smtClean="0">
                <a:solidFill>
                  <a:srgbClr val="BD4A4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сети </a:t>
            </a:r>
            <a:r>
              <a:rPr lang="ru-RU" sz="1400" b="1" dirty="0">
                <a:solidFill>
                  <a:srgbClr val="BD4A4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«Интернет</a:t>
            </a:r>
            <a:r>
              <a:rPr lang="ru-RU" sz="1400" b="1" dirty="0" smtClean="0">
                <a:solidFill>
                  <a:srgbClr val="BD4A4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», </a:t>
            </a:r>
            <a:r>
              <a:rPr lang="ru-RU" sz="1400" b="1" dirty="0">
                <a:solidFill>
                  <a:srgbClr val="BD4A4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а также на официальных сайтах уполномоченного </a:t>
            </a:r>
            <a:r>
              <a:rPr lang="ru-RU" sz="1400" b="1" dirty="0" smtClean="0">
                <a:solidFill>
                  <a:srgbClr val="BD4A4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органа.</a:t>
            </a:r>
            <a:endParaRPr lang="ru-RU" sz="1400" b="1" dirty="0">
              <a:solidFill>
                <a:srgbClr val="BD4A4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53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овет по делам инв.18.12.19">
  <a:themeElements>
    <a:clrScheme name="Другая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8DB3E2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Совет по делам инв.18.12.19</Template>
  <TotalTime>12110</TotalTime>
  <Words>963</Words>
  <Application>Microsoft Office PowerPoint</Application>
  <PresentationFormat>Экран (16:9)</PresentationFormat>
  <Paragraphs>58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Совет по делам инв.18.12.19</vt:lpstr>
      <vt:lpstr> Проекты нормативных правовых актов, необходимых для проведения конкурсных процедур при реализации Федерального закона № 189-ФЗ «О государственном (муниципальном) социальном заказе на оказание государственных (муниципальных) услуг в социальной сфере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межведомственного взаимодействия в интересах решения проблем занятости инвалидов и соблюдения законодательства в этой области</dc:title>
  <dc:creator>Макрицкая Татьяна Александровна</dc:creator>
  <cp:lastModifiedBy>Поздеева Анастасия Александровна</cp:lastModifiedBy>
  <cp:revision>396</cp:revision>
  <cp:lastPrinted>2021-09-08T07:10:21Z</cp:lastPrinted>
  <dcterms:created xsi:type="dcterms:W3CDTF">2019-12-10T11:23:25Z</dcterms:created>
  <dcterms:modified xsi:type="dcterms:W3CDTF">2022-04-12T14:05:59Z</dcterms:modified>
</cp:coreProperties>
</file>