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5"/>
    <p:restoredTop sz="94259"/>
  </p:normalViewPr>
  <p:slideViewPr>
    <p:cSldViewPr>
      <p:cViewPr>
        <p:scale>
          <a:sx n="156" d="100"/>
          <a:sy n="156" d="100"/>
        </p:scale>
        <p:origin x="-324" y="114"/>
      </p:cViewPr>
      <p:guideLst>
        <p:guide orient="horz" pos="161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640" y="-96"/>
      </p:cViewPr>
      <p:guideLst>
        <p:guide orient="horz" pos="3126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4097740C-447F-4C55-8B72-D820871A6AFF}" type="datetime1">
              <a:rPr lang="ru-RU"/>
              <a:pPr lvl="0">
                <a:defRPr/>
              </a:pPr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F4A74DE3-BBAA-4D95-848D-8BB712E61FD3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21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E772714-22F5-4712-B66E-AF22B14B51CA}" type="datetime1">
              <a:rPr lang="ru-RU"/>
              <a:pPr lvl="0">
                <a:defRPr/>
              </a:pPr>
              <a:t>19.05.2023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E0A9C14D-5557-42E2-AD8C-2A1F1CA2128E}" type="slidenum">
              <a:rPr lang="ru-RU"/>
              <a:pPr lvl="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842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E0A9C14D-5557-42E2-AD8C-2A1F1CA2128E}" type="slidenum">
              <a:rPr lang="en-US"/>
              <a:pPr lvl="0"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E0A9C14D-5557-42E2-AD8C-2A1F1CA2128E}" type="slidenum">
              <a:rPr lang="en-US"/>
              <a:pPr lvl="0"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>
            <a:lvl1pPr>
              <a:defRPr>
                <a:solidFill>
                  <a:srgbClr val="CF452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69B3E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6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sz="44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1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70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sz="44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30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A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2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2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02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3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>
            <a:normAutofit/>
          </a:bodyPr>
          <a:lstStyle>
            <a:lvl1pPr>
              <a:defRPr lang="ru-RU" sz="44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ru-RU" sz="4400" kern="1200" dirty="0">
                <a:solidFill>
                  <a:srgbClr val="0033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4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65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1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DB30-460E-4308-ABB6-43DF1BBACF8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6245-B5CC-41CB-8882-0E09DC3E1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4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3DB30-460E-4308-ABB6-43DF1BBACF89}" type="datetimeFigureOut">
              <a:rPr lang="ru-RU" smtClean="0"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76245-B5CC-41CB-8882-0E09DC3E168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1470"/>
            <a:ext cx="1800200" cy="7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3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6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kern="1200" dirty="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19836" y="3573016"/>
            <a:ext cx="4032448" cy="1241276"/>
          </a:xfrm>
        </p:spPr>
        <p:txBody>
          <a:bodyPr>
            <a:normAutofit lnSpcReduction="10000"/>
          </a:bodyPr>
          <a:lstStyle/>
          <a:p>
            <a:pPr lvl="0">
              <a:defRPr/>
            </a:pPr>
            <a:endParaRPr lang="ru-RU" sz="1400">
              <a:solidFill>
                <a:srgbClr val="0033A0"/>
              </a:solidFill>
              <a:latin typeface="Verdana"/>
              <a:ea typeface="Verdana"/>
              <a:cs typeface="Verdana"/>
            </a:endParaRPr>
          </a:p>
          <a:p>
            <a:pPr lvl="0">
              <a:defRPr/>
            </a:pPr>
            <a:r>
              <a:rPr lang="ru-RU" altLang="en-US" sz="1500">
                <a:solidFill>
                  <a:srgbClr val="0033A0"/>
                </a:solidFill>
                <a:latin typeface="Verdana"/>
                <a:ea typeface="Verdana"/>
              </a:rPr>
              <a:t>Ведущий специалист</a:t>
            </a:r>
            <a:r>
              <a:rPr lang="ru-RU" sz="1500">
                <a:solidFill>
                  <a:srgbClr val="0033A0"/>
                </a:solidFill>
                <a:latin typeface="Verdana"/>
                <a:ea typeface="Verdana"/>
              </a:rPr>
              <a:t> отдела трудоустройства, профессионального обучения и трудовой миграции </a:t>
            </a:r>
          </a:p>
          <a:p>
            <a:pPr lvl="0">
              <a:defRPr/>
            </a:pPr>
            <a:r>
              <a:rPr lang="ru-RU" sz="1500" b="1">
                <a:solidFill>
                  <a:srgbClr val="0033A0"/>
                </a:solidFill>
                <a:latin typeface="Verdana"/>
                <a:ea typeface="Verdana"/>
              </a:rPr>
              <a:t>Б</a:t>
            </a:r>
            <a:r>
              <a:rPr lang="ru-RU" altLang="en-US" sz="1500" b="1">
                <a:solidFill>
                  <a:srgbClr val="0033A0"/>
                </a:solidFill>
                <a:latin typeface="Verdana"/>
                <a:ea typeface="Verdana"/>
              </a:rPr>
              <a:t>еляева Светлана Александровна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68396" y="195486"/>
            <a:ext cx="2074282" cy="867049"/>
          </a:xfrm>
          <a:prstGeom prst="rect">
            <a:avLst/>
          </a:prstGeom>
        </p:spPr>
      </p:pic>
      <p:sp>
        <p:nvSpPr>
          <p:cNvPr id="5" name="Заголовок 1"/>
          <p:cNvSpPr txBox="1"/>
          <p:nvPr/>
        </p:nvSpPr>
        <p:spPr>
          <a:xfrm>
            <a:off x="872708" y="1347614"/>
            <a:ext cx="7635560" cy="1937370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>
                <a:solidFill>
                  <a:srgbClr val="CF452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800" b="1" i="1">
                <a:solidFill>
                  <a:srgbClr val="C00000"/>
                </a:solidFill>
                <a:latin typeface="Verdana"/>
                <a:ea typeface="Verdana"/>
                <a:cs typeface="Arial"/>
              </a:rPr>
              <a:t>Социальный заказ </a:t>
            </a:r>
          </a:p>
          <a:p>
            <a:pPr lvl="0">
              <a:defRPr/>
            </a:pPr>
            <a:r>
              <a:rPr lang="ru-RU" sz="2800" b="1" i="1">
                <a:solidFill>
                  <a:srgbClr val="C00000"/>
                </a:solidFill>
                <a:latin typeface="Verdana"/>
                <a:ea typeface="Verdana"/>
                <a:cs typeface="Arial"/>
              </a:rPr>
              <a:t>на организацию сопровождения при содействии занятости инвалидов в 2023 году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60E4159-81AB-482B-A91E-5C99D0C3F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53" y="1935069"/>
            <a:ext cx="2938293" cy="2350634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2053" y="64582"/>
            <a:ext cx="7055447" cy="428625"/>
          </a:xfrm>
          <a:prstGeom prst="rect">
            <a:avLst/>
          </a:prstGeom>
          <a:noFill/>
          <a:ln>
            <a:noFill/>
          </a:ln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ru-RU" sz="2000" b="1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Трудоустройство незанятых инвалидов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63930" y="483518"/>
            <a:ext cx="7121946" cy="59195"/>
            <a:chOff x="251520" y="771550"/>
            <a:chExt cx="7128792" cy="72008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Скругленный прямоугольник 20"/>
          <p:cNvSpPr/>
          <p:nvPr/>
        </p:nvSpPr>
        <p:spPr>
          <a:xfrm>
            <a:off x="2140824" y="1435954"/>
            <a:ext cx="3197081" cy="4275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7925" tIns="38963" rIns="77925" bIns="38963">
            <a:spAutoFit/>
          </a:bodyPr>
          <a:lstStyle/>
          <a:p>
            <a:pPr marL="1301459" indent="-1301459" algn="ctr"/>
            <a:r>
              <a:rPr lang="ru-RU" sz="2000" b="1" i="1" dirty="0">
                <a:ln w="1905"/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= МРОТ</a:t>
            </a:r>
            <a:r>
              <a:rPr lang="en-US" sz="2000" b="1" i="1" dirty="0">
                <a:ln w="1905"/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 р</a:t>
            </a:r>
            <a:r>
              <a:rPr lang="en-US" sz="2000" b="1" i="1" dirty="0">
                <a:ln w="1905"/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k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СВ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59632" y="743351"/>
            <a:ext cx="6236229" cy="4480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Работодателю предоставляется субсидия на частичное возмещение </a:t>
            </a:r>
          </a:p>
          <a:p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расходов на выплату заработной платы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594890" y="1215460"/>
            <a:ext cx="1756220" cy="831361"/>
            <a:chOff x="144812" y="2825060"/>
            <a:chExt cx="2207719" cy="1272143"/>
          </a:xfrm>
        </p:grpSpPr>
        <p:sp>
          <p:nvSpPr>
            <p:cNvPr id="28" name="TextBox 27"/>
            <p:cNvSpPr txBox="1"/>
            <p:nvPr/>
          </p:nvSpPr>
          <p:spPr>
            <a:xfrm>
              <a:off x="752787" y="3021597"/>
              <a:ext cx="1599744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</a:rPr>
                <a:t>участник </a:t>
              </a:r>
            </a:p>
            <a:p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</a:rPr>
                <a:t>в месяц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4812" y="2825060"/>
              <a:ext cx="719295" cy="1272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600" dirty="0">
                  <a:solidFill>
                    <a:schemeClr val="accent1">
                      <a:lumMod val="50000"/>
                    </a:schemeClr>
                  </a:solidFill>
                  <a:latin typeface="Arial Black" pitchFamily="34" charset="0"/>
                </a:rPr>
                <a:t>1</a:t>
              </a:r>
            </a:p>
          </p:txBody>
        </p:sp>
      </p:grpSp>
      <p:sp>
        <p:nvSpPr>
          <p:cNvPr id="22" name="Скругленный прямоугольник 21"/>
          <p:cNvSpPr/>
          <p:nvPr/>
        </p:nvSpPr>
        <p:spPr>
          <a:xfrm>
            <a:off x="5148064" y="3743686"/>
            <a:ext cx="4204058" cy="1312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7925" tIns="38963" rIns="77925" bIns="38963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ln w="1905"/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МРОТ в </a:t>
            </a:r>
            <a:r>
              <a:rPr lang="ru-RU" sz="1200" b="1" dirty="0" smtClean="0">
                <a:ln w="1905"/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202</a:t>
            </a:r>
            <a:r>
              <a:rPr lang="en-US" sz="1200" b="1" dirty="0" smtClean="0">
                <a:ln w="1905"/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3</a:t>
            </a:r>
            <a:r>
              <a:rPr lang="ru-RU" sz="1200" b="1" dirty="0" smtClean="0">
                <a:ln w="1905"/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200" b="1" dirty="0">
                <a:ln w="1905"/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году </a:t>
            </a:r>
            <a:r>
              <a:rPr lang="ru-RU" sz="1200" b="1" dirty="0" smtClean="0">
                <a:ln w="1905"/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– 1</a:t>
            </a:r>
            <a:r>
              <a:rPr lang="en-US" sz="1200" b="1" dirty="0" smtClean="0">
                <a:ln w="1905"/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6242 </a:t>
            </a:r>
            <a:r>
              <a:rPr lang="ru-RU" sz="1200" b="1" dirty="0" smtClean="0">
                <a:ln w="1905"/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руб</a:t>
            </a:r>
            <a:r>
              <a:rPr lang="ru-RU" sz="1200" dirty="0">
                <a:ln w="1905"/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200" b="1" dirty="0" err="1">
                <a:ln w="1905"/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pk</a:t>
            </a:r>
            <a:r>
              <a:rPr lang="en-US" sz="12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 </a:t>
            </a:r>
            <a:r>
              <a:rPr lang="ru-RU" sz="12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 -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районный коэффициент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СВ -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страховые взносы в государственные 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Verdana" pitchFamily="34" charset="0"/>
                <a:ea typeface="Verdana" pitchFamily="34" charset="0"/>
              </a:rPr>
              <a:t>        внебюджетные фонды (в расчете-30,2%)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B4DF6189-87C1-4A2C-810A-DA8F23C41491}"/>
              </a:ext>
            </a:extLst>
          </p:cNvPr>
          <p:cNvGrpSpPr/>
          <p:nvPr/>
        </p:nvGrpSpPr>
        <p:grpSpPr>
          <a:xfrm>
            <a:off x="6119060" y="1283614"/>
            <a:ext cx="2938293" cy="1915403"/>
            <a:chOff x="5865439" y="1203598"/>
            <a:chExt cx="3410667" cy="2219474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162960" y="1249509"/>
              <a:ext cx="2113146" cy="626133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marL="1301459" indent="-1301459">
                <a:lnSpc>
                  <a:spcPct val="150000"/>
                </a:lnSpc>
              </a:pPr>
              <a:r>
                <a:rPr lang="ru-RU" sz="2000" b="1" dirty="0" smtClean="0">
                  <a:solidFill>
                    <a:srgbClr val="CF4520"/>
                  </a:solidFill>
                  <a:latin typeface="Verdana" pitchFamily="34" charset="0"/>
                  <a:ea typeface="Verdana" pitchFamily="34" charset="0"/>
                </a:rPr>
                <a:t>24 319 </a:t>
              </a:r>
              <a:r>
                <a:rPr lang="ru-RU" sz="1400" b="1" dirty="0">
                  <a:solidFill>
                    <a:srgbClr val="CF4520"/>
                  </a:solidFill>
                  <a:latin typeface="Verdana" pitchFamily="34" charset="0"/>
                  <a:ea typeface="Verdana" pitchFamily="34" charset="0"/>
                </a:rPr>
                <a:t>руб.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156115" y="2152188"/>
              <a:ext cx="2103408" cy="447815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marL="1301459" indent="-1301459"/>
              <a:r>
                <a:rPr lang="ru-RU" sz="2000" b="1" dirty="0" smtClean="0">
                  <a:solidFill>
                    <a:srgbClr val="CF4520"/>
                  </a:solidFill>
                  <a:latin typeface="Verdana" pitchFamily="34" charset="0"/>
                  <a:ea typeface="Verdana" pitchFamily="34" charset="0"/>
                </a:rPr>
                <a:t>27 491 </a:t>
              </a:r>
              <a:r>
                <a:rPr lang="ru-RU" sz="1400" b="1" dirty="0">
                  <a:solidFill>
                    <a:srgbClr val="CF4520"/>
                  </a:solidFill>
                  <a:latin typeface="Verdana" pitchFamily="34" charset="0"/>
                  <a:ea typeface="Verdana" pitchFamily="34" charset="0"/>
                </a:rPr>
                <a:t>руб.</a:t>
              </a: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5879203" y="1948554"/>
              <a:ext cx="3001681" cy="0"/>
            </a:xfrm>
            <a:prstGeom prst="line">
              <a:avLst/>
            </a:prstGeom>
            <a:ln w="19050" cmpd="dbl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5865439" y="2718932"/>
              <a:ext cx="3001681" cy="0"/>
            </a:xfrm>
            <a:prstGeom prst="line">
              <a:avLst/>
            </a:prstGeom>
            <a:ln w="19050" cmpd="dbl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рямоугольник 34"/>
            <p:cNvSpPr/>
            <p:nvPr/>
          </p:nvSpPr>
          <p:spPr>
            <a:xfrm>
              <a:off x="7152577" y="2975257"/>
              <a:ext cx="1991423" cy="447815"/>
            </a:xfrm>
            <a:prstGeom prst="rect">
              <a:avLst/>
            </a:prstGeom>
          </p:spPr>
          <p:txBody>
            <a:bodyPr wrap="square" lIns="77925" tIns="38963" rIns="77925" bIns="38963">
              <a:spAutoFit/>
            </a:bodyPr>
            <a:lstStyle/>
            <a:p>
              <a:pPr marL="1301459" indent="-1301459"/>
              <a:r>
                <a:rPr lang="ru-RU" sz="2000" b="1" dirty="0" smtClean="0">
                  <a:solidFill>
                    <a:srgbClr val="CF4520"/>
                  </a:solidFill>
                  <a:latin typeface="Verdana" pitchFamily="34" charset="0"/>
                  <a:ea typeface="Verdana" pitchFamily="34" charset="0"/>
                </a:rPr>
                <a:t>29 606 </a:t>
              </a:r>
              <a:r>
                <a:rPr lang="ru-RU" sz="1400" b="1" dirty="0">
                  <a:solidFill>
                    <a:srgbClr val="CF4520"/>
                  </a:solidFill>
                  <a:latin typeface="Verdana" pitchFamily="34" charset="0"/>
                  <a:ea typeface="Verdana" pitchFamily="34" charset="0"/>
                </a:rPr>
                <a:t>руб.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973151" y="1203598"/>
              <a:ext cx="987727" cy="557985"/>
            </a:xfrm>
            <a:prstGeom prst="rect">
              <a:avLst/>
            </a:prstGeom>
          </p:spPr>
          <p:txBody>
            <a:bodyPr wrap="none" lIns="77925" tIns="38963" rIns="77925" bIns="38963">
              <a:spAutoFit/>
            </a:bodyPr>
            <a:lstStyle/>
            <a:p>
              <a:pPr marL="1301459" indent="-1301459" algn="ctr">
                <a:lnSpc>
                  <a:spcPct val="150000"/>
                </a:lnSpc>
              </a:pPr>
              <a:r>
                <a:rPr lang="ru-RU" sz="2400" b="1" dirty="0">
                  <a:ln w="1905"/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</a:rPr>
                <a:t>15%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986589" y="2013688"/>
              <a:ext cx="987727" cy="557985"/>
            </a:xfrm>
            <a:prstGeom prst="rect">
              <a:avLst/>
            </a:prstGeom>
          </p:spPr>
          <p:txBody>
            <a:bodyPr wrap="none" lIns="77925" tIns="38963" rIns="77925" bIns="38963">
              <a:spAutoFit/>
            </a:bodyPr>
            <a:lstStyle/>
            <a:p>
              <a:pPr marL="1301459" indent="-1301459" algn="ctr">
                <a:lnSpc>
                  <a:spcPct val="150000"/>
                </a:lnSpc>
              </a:pPr>
              <a:r>
                <a:rPr lang="ru-RU" sz="2400" b="1" dirty="0">
                  <a:ln w="1905"/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</a:rPr>
                <a:t>30%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972355" y="2823778"/>
              <a:ext cx="987727" cy="557985"/>
            </a:xfrm>
            <a:prstGeom prst="rect">
              <a:avLst/>
            </a:prstGeom>
          </p:spPr>
          <p:txBody>
            <a:bodyPr wrap="none" lIns="77925" tIns="38963" rIns="77925" bIns="38963">
              <a:spAutoFit/>
            </a:bodyPr>
            <a:lstStyle/>
            <a:p>
              <a:pPr marL="1301459" indent="-1301459" algn="ctr">
                <a:lnSpc>
                  <a:spcPct val="150000"/>
                </a:lnSpc>
              </a:pPr>
              <a:r>
                <a:rPr lang="ru-RU" sz="2400" b="1" dirty="0">
                  <a:ln w="1905"/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</a:rPr>
                <a:t>40%</a:t>
              </a:r>
              <a:endParaRPr lang="ru-RU" sz="24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429648" y="1105746"/>
            <a:ext cx="461986" cy="2117906"/>
            <a:chOff x="5605983" y="2302686"/>
            <a:chExt cx="500484" cy="1888578"/>
          </a:xfrm>
        </p:grpSpPr>
        <p:sp>
          <p:nvSpPr>
            <p:cNvPr id="23" name="Стрелка вправо 22"/>
            <p:cNvSpPr/>
            <p:nvPr/>
          </p:nvSpPr>
          <p:spPr>
            <a:xfrm>
              <a:off x="5644085" y="2302686"/>
              <a:ext cx="424281" cy="1888578"/>
            </a:xfrm>
            <a:prstGeom prst="rightArrow">
              <a:avLst>
                <a:gd name="adj1" fmla="val 50000"/>
                <a:gd name="adj2" fmla="val 5643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605983" y="3096673"/>
              <a:ext cx="500484" cy="3293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>
                  <a:solidFill>
                    <a:schemeClr val="accent1">
                      <a:lumMod val="75000"/>
                    </a:schemeClr>
                  </a:solidFill>
                  <a:latin typeface="Montserrat SemiBold"/>
                </a:rPr>
                <a:t>р</a:t>
              </a:r>
              <a:r>
                <a:rPr lang="en-US" b="1" i="1" dirty="0">
                  <a:ln w="1905"/>
                  <a:solidFill>
                    <a:schemeClr val="accent1">
                      <a:lumMod val="75000"/>
                    </a:schemeClr>
                  </a:solidFill>
                  <a:latin typeface="Montserrat" pitchFamily="2" charset="-52"/>
                </a:rPr>
                <a:t>k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096887E6-DA41-4BE3-98B1-9AE162C2F478}"/>
              </a:ext>
            </a:extLst>
          </p:cNvPr>
          <p:cNvGrpSpPr/>
          <p:nvPr/>
        </p:nvGrpSpPr>
        <p:grpSpPr>
          <a:xfrm>
            <a:off x="431718" y="4337472"/>
            <a:ext cx="3946028" cy="748663"/>
            <a:chOff x="725453" y="2787775"/>
            <a:chExt cx="3946028" cy="748663"/>
          </a:xfrm>
        </p:grpSpPr>
        <p:sp>
          <p:nvSpPr>
            <p:cNvPr id="40" name="TextBox 39"/>
            <p:cNvSpPr txBox="1"/>
            <p:nvPr/>
          </p:nvSpPr>
          <p:spPr>
            <a:xfrm>
              <a:off x="823716" y="2829882"/>
              <a:ext cx="1374520" cy="706556"/>
            </a:xfrm>
            <a:prstGeom prst="rightArrow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Период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43808" y="2787775"/>
              <a:ext cx="1627285" cy="555741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ru-RU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до</a:t>
              </a:r>
              <a:r>
                <a:rPr lang="ru-RU" sz="3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 3</a:t>
              </a:r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месяцев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2198236" y="3001194"/>
              <a:ext cx="541126" cy="292527"/>
              <a:chOff x="2585045" y="4323055"/>
              <a:chExt cx="639763" cy="334962"/>
            </a:xfrm>
            <a:solidFill>
              <a:schemeClr val="bg1">
                <a:lumMod val="85000"/>
              </a:schemeClr>
            </a:solidFill>
          </p:grpSpPr>
          <p:sp>
            <p:nvSpPr>
              <p:cNvPr id="36" name="Стрелка: шеврон 11"/>
              <p:cNvSpPr/>
              <p:nvPr/>
            </p:nvSpPr>
            <p:spPr bwMode="auto">
              <a:xfrm>
                <a:off x="2585045" y="4323055"/>
                <a:ext cx="360363" cy="334962"/>
              </a:xfrm>
              <a:prstGeom prst="chevro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Стрелка: шеврон 12"/>
              <p:cNvSpPr/>
              <p:nvPr/>
            </p:nvSpPr>
            <p:spPr bwMode="auto">
              <a:xfrm>
                <a:off x="2864445" y="4323055"/>
                <a:ext cx="360363" cy="334962"/>
              </a:xfrm>
              <a:prstGeom prst="chevro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725453" y="3367972"/>
              <a:ext cx="3946028" cy="57723"/>
              <a:chOff x="251520" y="771550"/>
              <a:chExt cx="7128792" cy="72008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251520" y="771550"/>
                <a:ext cx="6966763" cy="0"/>
              </a:xfrm>
              <a:prstGeom prst="line">
                <a:avLst/>
              </a:prstGeom>
              <a:ln w="28575">
                <a:solidFill>
                  <a:srgbClr val="2F6E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413549" y="843558"/>
                <a:ext cx="6966763" cy="0"/>
              </a:xfrm>
              <a:prstGeom prst="line">
                <a:avLst/>
              </a:prstGeom>
              <a:ln w="28575">
                <a:solidFill>
                  <a:srgbClr val="2F6E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001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63930" y="563361"/>
            <a:ext cx="7028350" cy="64173"/>
            <a:chOff x="251520" y="771550"/>
            <a:chExt cx="7128792" cy="72008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87658" y="707999"/>
            <a:ext cx="6236229" cy="44801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Работодателю предоставляется субсидия на частичное возмещение </a:t>
            </a:r>
          </a:p>
          <a:p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расходов на выплату заработной платы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223363" y="1507489"/>
            <a:ext cx="1783492" cy="839340"/>
            <a:chOff x="144812" y="2825060"/>
            <a:chExt cx="2304967" cy="1272143"/>
          </a:xfrm>
        </p:grpSpPr>
        <p:sp>
          <p:nvSpPr>
            <p:cNvPr id="28" name="TextBox 27"/>
            <p:cNvSpPr txBox="1"/>
            <p:nvPr/>
          </p:nvSpPr>
          <p:spPr>
            <a:xfrm>
              <a:off x="752786" y="3021597"/>
              <a:ext cx="1696993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</a:rPr>
                <a:t>наставник</a:t>
              </a:r>
            </a:p>
            <a:p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</a:rPr>
                <a:t>в месяц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4812" y="2825060"/>
              <a:ext cx="719295" cy="1272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600" dirty="0">
                  <a:solidFill>
                    <a:schemeClr val="accent1">
                      <a:lumMod val="50000"/>
                    </a:schemeClr>
                  </a:solidFill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70B5F1E-219F-45E1-8B34-16C85F107B04}"/>
              </a:ext>
            </a:extLst>
          </p:cNvPr>
          <p:cNvGrpSpPr/>
          <p:nvPr/>
        </p:nvGrpSpPr>
        <p:grpSpPr>
          <a:xfrm>
            <a:off x="702347" y="2758716"/>
            <a:ext cx="3355226" cy="1429105"/>
            <a:chOff x="5364087" y="3075806"/>
            <a:chExt cx="3399379" cy="2022956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H="1">
              <a:off x="5377852" y="3795886"/>
              <a:ext cx="3001681" cy="0"/>
            </a:xfrm>
            <a:prstGeom prst="line">
              <a:avLst/>
            </a:prstGeom>
            <a:ln w="19050" cmpd="dbl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5364087" y="4443958"/>
              <a:ext cx="3001681" cy="0"/>
            </a:xfrm>
            <a:prstGeom prst="line">
              <a:avLst/>
            </a:prstGeom>
            <a:ln w="19050" cmpd="dbl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xmlns="" id="{DCCC651E-9FCC-487F-A40C-F748E707FB52}"/>
                </a:ext>
              </a:extLst>
            </p:cNvPr>
            <p:cNvGrpSpPr/>
            <p:nvPr/>
          </p:nvGrpSpPr>
          <p:grpSpPr>
            <a:xfrm>
              <a:off x="5459715" y="3075806"/>
              <a:ext cx="3303751" cy="2022956"/>
              <a:chOff x="5460621" y="3137615"/>
              <a:chExt cx="3303751" cy="2022956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6651226" y="3183527"/>
                <a:ext cx="2113146" cy="764890"/>
              </a:xfrm>
              <a:prstGeom prst="rect">
                <a:avLst/>
              </a:prstGeom>
            </p:spPr>
            <p:txBody>
              <a:bodyPr wrap="square" lIns="77925" tIns="38963" rIns="77925" bIns="38963">
                <a:spAutoFit/>
              </a:bodyPr>
              <a:lstStyle/>
              <a:p>
                <a:pPr marL="1301459" indent="-1301459">
                  <a:lnSpc>
                    <a:spcPct val="150000"/>
                  </a:lnSpc>
                </a:pPr>
                <a:r>
                  <a:rPr lang="ru-RU" sz="2000" b="1" dirty="0" smtClean="0">
                    <a:solidFill>
                      <a:srgbClr val="CF4520"/>
                    </a:solidFill>
                    <a:latin typeface="Verdana" pitchFamily="34" charset="0"/>
                    <a:ea typeface="Verdana" pitchFamily="34" charset="0"/>
                  </a:rPr>
                  <a:t>12 159 </a:t>
                </a:r>
                <a:r>
                  <a:rPr lang="ru-RU" sz="1400" b="1" dirty="0">
                    <a:solidFill>
                      <a:srgbClr val="CF4520"/>
                    </a:solidFill>
                    <a:latin typeface="Verdana" pitchFamily="34" charset="0"/>
                    <a:ea typeface="Verdana" pitchFamily="34" charset="0"/>
                  </a:rPr>
                  <a:t>руб.</a:t>
                </a: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644381" y="3934386"/>
                <a:ext cx="2103408" cy="547055"/>
              </a:xfrm>
              <a:prstGeom prst="rect">
                <a:avLst/>
              </a:prstGeom>
            </p:spPr>
            <p:txBody>
              <a:bodyPr wrap="square" lIns="77925" tIns="38963" rIns="77925" bIns="38963">
                <a:spAutoFit/>
              </a:bodyPr>
              <a:lstStyle/>
              <a:p>
                <a:pPr marL="1301459" indent="-1301459"/>
                <a:r>
                  <a:rPr lang="ru-RU" sz="2000" b="1" dirty="0" smtClean="0">
                    <a:solidFill>
                      <a:srgbClr val="CF4520"/>
                    </a:solidFill>
                    <a:latin typeface="Verdana" pitchFamily="34" charset="0"/>
                    <a:ea typeface="Verdana" pitchFamily="34" charset="0"/>
                  </a:rPr>
                  <a:t>13 745 </a:t>
                </a:r>
                <a:r>
                  <a:rPr lang="ru-RU" sz="1400" b="1" dirty="0">
                    <a:solidFill>
                      <a:srgbClr val="CF4520"/>
                    </a:solidFill>
                    <a:latin typeface="Verdana" pitchFamily="34" charset="0"/>
                    <a:ea typeface="Verdana" pitchFamily="34" charset="0"/>
                  </a:rPr>
                  <a:t>руб.</a:t>
                </a: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6651226" y="4613516"/>
                <a:ext cx="1991423" cy="547055"/>
              </a:xfrm>
              <a:prstGeom prst="rect">
                <a:avLst/>
              </a:prstGeom>
            </p:spPr>
            <p:txBody>
              <a:bodyPr wrap="square" lIns="77925" tIns="38963" rIns="77925" bIns="38963">
                <a:spAutoFit/>
              </a:bodyPr>
              <a:lstStyle/>
              <a:p>
                <a:pPr marL="1301459" indent="-1301459"/>
                <a:r>
                  <a:rPr lang="ru-RU" sz="2000" b="1" dirty="0" smtClean="0">
                    <a:solidFill>
                      <a:srgbClr val="CF4520"/>
                    </a:solidFill>
                    <a:latin typeface="Verdana" pitchFamily="34" charset="0"/>
                    <a:ea typeface="Verdana" pitchFamily="34" charset="0"/>
                  </a:rPr>
                  <a:t>14 803 </a:t>
                </a:r>
                <a:r>
                  <a:rPr lang="ru-RU" sz="1400" b="1" dirty="0">
                    <a:solidFill>
                      <a:srgbClr val="CF4520"/>
                    </a:solidFill>
                    <a:latin typeface="Verdana" pitchFamily="34" charset="0"/>
                    <a:ea typeface="Verdana" pitchFamily="34" charset="0"/>
                  </a:rPr>
                  <a:t>руб.</a:t>
                </a: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5461417" y="3137615"/>
                <a:ext cx="987727" cy="557985"/>
              </a:xfrm>
              <a:prstGeom prst="rect">
                <a:avLst/>
              </a:prstGeom>
            </p:spPr>
            <p:txBody>
              <a:bodyPr wrap="none" lIns="77925" tIns="38963" rIns="77925" bIns="38963">
                <a:spAutoFit/>
              </a:bodyPr>
              <a:lstStyle/>
              <a:p>
                <a:pPr marL="1301459" indent="-1301459" algn="ctr">
                  <a:lnSpc>
                    <a:spcPct val="150000"/>
                  </a:lnSpc>
                </a:pPr>
                <a:r>
                  <a:rPr lang="ru-RU" sz="2400" b="1" dirty="0">
                    <a:ln w="1905"/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</a:rPr>
                  <a:t>15%</a:t>
                </a:r>
                <a:endParaRPr lang="ru-RU" sz="2400" b="1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5474855" y="3795886"/>
                <a:ext cx="987727" cy="557985"/>
              </a:xfrm>
              <a:prstGeom prst="rect">
                <a:avLst/>
              </a:prstGeom>
            </p:spPr>
            <p:txBody>
              <a:bodyPr wrap="none" lIns="77925" tIns="38963" rIns="77925" bIns="38963">
                <a:spAutoFit/>
              </a:bodyPr>
              <a:lstStyle/>
              <a:p>
                <a:pPr marL="1301459" indent="-1301459" algn="ctr">
                  <a:lnSpc>
                    <a:spcPct val="150000"/>
                  </a:lnSpc>
                </a:pPr>
                <a:r>
                  <a:rPr lang="ru-RU" sz="2400" b="1" dirty="0">
                    <a:ln w="1905"/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</a:rPr>
                  <a:t>30%</a:t>
                </a:r>
                <a:endParaRPr lang="ru-RU" sz="2400" b="1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460621" y="4462037"/>
                <a:ext cx="987727" cy="557985"/>
              </a:xfrm>
              <a:prstGeom prst="rect">
                <a:avLst/>
              </a:prstGeom>
            </p:spPr>
            <p:txBody>
              <a:bodyPr wrap="none" lIns="77925" tIns="38963" rIns="77925" bIns="38963">
                <a:spAutoFit/>
              </a:bodyPr>
              <a:lstStyle/>
              <a:p>
                <a:pPr marL="1301459" indent="-1301459" algn="ctr">
                  <a:lnSpc>
                    <a:spcPct val="150000"/>
                  </a:lnSpc>
                </a:pPr>
                <a:r>
                  <a:rPr lang="ru-RU" sz="2400" b="1" dirty="0">
                    <a:ln w="1905"/>
                    <a:solidFill>
                      <a:schemeClr val="accent1">
                        <a:lumMod val="50000"/>
                      </a:schemeClr>
                    </a:solidFill>
                    <a:latin typeface="Verdana" pitchFamily="34" charset="0"/>
                    <a:ea typeface="Verdana" pitchFamily="34" charset="0"/>
                  </a:rPr>
                  <a:t>40%</a:t>
                </a:r>
                <a:endParaRPr lang="ru-RU" sz="2400" b="1" dirty="0">
                  <a:solidFill>
                    <a:schemeClr val="accent1">
                      <a:lumMod val="50000"/>
                    </a:schemeClr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</p:grp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19A3058-7879-4B70-A4AD-498F6985F1E3}"/>
              </a:ext>
            </a:extLst>
          </p:cNvPr>
          <p:cNvGrpSpPr/>
          <p:nvPr/>
        </p:nvGrpSpPr>
        <p:grpSpPr>
          <a:xfrm>
            <a:off x="946971" y="4385181"/>
            <a:ext cx="3376230" cy="555741"/>
            <a:chOff x="5364088" y="1079905"/>
            <a:chExt cx="3376230" cy="555741"/>
          </a:xfrm>
        </p:grpSpPr>
        <p:sp>
          <p:nvSpPr>
            <p:cNvPr id="40" name="TextBox 39"/>
            <p:cNvSpPr txBox="1"/>
            <p:nvPr/>
          </p:nvSpPr>
          <p:spPr>
            <a:xfrm>
              <a:off x="5364088" y="1260407"/>
              <a:ext cx="1152837" cy="355686"/>
            </a:xfrm>
            <a:prstGeom prst="rect">
              <a:avLst/>
            </a:prstGeom>
            <a:noFill/>
          </p:spPr>
          <p:txBody>
            <a:bodyPr wrap="none" lIns="77925" tIns="38963" rIns="77925" bIns="38963" rtlCol="0">
              <a:spAutoFit/>
            </a:bodyPr>
            <a:lstStyle/>
            <a:p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Период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64288" y="1079905"/>
              <a:ext cx="1576030" cy="555741"/>
            </a:xfrm>
            <a:prstGeom prst="rect">
              <a:avLst/>
            </a:prstGeom>
            <a:noFill/>
          </p:spPr>
          <p:txBody>
            <a:bodyPr wrap="none" lIns="77925" tIns="38963" rIns="77925" bIns="38963" rtlCol="0">
              <a:spAutoFit/>
            </a:bodyPr>
            <a:lstStyle/>
            <a:p>
              <a:r>
                <a:rPr lang="ru-RU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до</a:t>
              </a:r>
              <a:r>
                <a:rPr lang="ru-RU" sz="31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 3</a:t>
              </a:r>
              <a:r>
                <a:rPr lang="ru-RU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 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месяцев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6568198" y="1301405"/>
              <a:ext cx="524082" cy="273691"/>
              <a:chOff x="2585045" y="4323055"/>
              <a:chExt cx="639763" cy="334962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6" name="Стрелка: шеврон 11"/>
              <p:cNvSpPr/>
              <p:nvPr/>
            </p:nvSpPr>
            <p:spPr bwMode="auto">
              <a:xfrm>
                <a:off x="2585045" y="4323055"/>
                <a:ext cx="360363" cy="334962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Стрелка: шеврон 12"/>
              <p:cNvSpPr/>
              <p:nvPr/>
            </p:nvSpPr>
            <p:spPr bwMode="auto">
              <a:xfrm>
                <a:off x="2864445" y="4323055"/>
                <a:ext cx="360363" cy="334962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7BC6DF8-8E16-45B4-8AF2-36DB27C364FB}"/>
              </a:ext>
            </a:extLst>
          </p:cNvPr>
          <p:cNvGrpSpPr/>
          <p:nvPr/>
        </p:nvGrpSpPr>
        <p:grpSpPr>
          <a:xfrm>
            <a:off x="223676" y="2373323"/>
            <a:ext cx="4104457" cy="364284"/>
            <a:chOff x="4643617" y="2744089"/>
            <a:chExt cx="4104457" cy="369333"/>
          </a:xfrm>
        </p:grpSpPr>
        <p:sp>
          <p:nvSpPr>
            <p:cNvPr id="23" name="Стрелка вправо 22"/>
            <p:cNvSpPr/>
            <p:nvPr/>
          </p:nvSpPr>
          <p:spPr>
            <a:xfrm rot="5400000">
              <a:off x="6514931" y="880278"/>
              <a:ext cx="361830" cy="4104457"/>
            </a:xfrm>
            <a:prstGeom prst="rightArrow">
              <a:avLst>
                <a:gd name="adj1" fmla="val 50000"/>
                <a:gd name="adj2" fmla="val 5643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464853" y="2744089"/>
              <a:ext cx="461986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i="1" dirty="0">
                  <a:solidFill>
                    <a:schemeClr val="accent1">
                      <a:lumMod val="75000"/>
                    </a:schemeClr>
                  </a:solidFill>
                  <a:latin typeface="Montserrat SemiBold"/>
                </a:rPr>
                <a:t>р</a:t>
              </a:r>
              <a:r>
                <a:rPr lang="en-US" b="1" i="1" dirty="0">
                  <a:ln w="1905"/>
                  <a:solidFill>
                    <a:schemeClr val="accent1">
                      <a:lumMod val="75000"/>
                    </a:schemeClr>
                  </a:solidFill>
                  <a:latin typeface="Montserrat" pitchFamily="2" charset="-52"/>
                </a:rPr>
                <a:t>k</a:t>
              </a:r>
              <a:endParaRPr lang="ru-RU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xmlns="" id="{8E2686DE-F46E-4BF5-A72E-E3B9883781A1}"/>
              </a:ext>
            </a:extLst>
          </p:cNvPr>
          <p:cNvSpPr txBox="1">
            <a:spLocks/>
          </p:cNvSpPr>
          <p:nvPr/>
        </p:nvSpPr>
        <p:spPr bwMode="auto">
          <a:xfrm>
            <a:off x="92053" y="64582"/>
            <a:ext cx="7055447" cy="428625"/>
          </a:xfrm>
          <a:prstGeom prst="rect">
            <a:avLst/>
          </a:prstGeom>
          <a:noFill/>
          <a:ln>
            <a:noFill/>
          </a:ln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ru-RU" sz="2000" b="1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Трудоустройство незанятых инвалидов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364F57E-DE82-4A49-96E9-0AD50D6B3E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24" t="19583" r="21413" b="18781"/>
          <a:stretch/>
        </p:blipFill>
        <p:spPr>
          <a:xfrm flipH="1">
            <a:off x="5868144" y="1160180"/>
            <a:ext cx="3153130" cy="2635705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5104550" y="3605097"/>
            <a:ext cx="4104458" cy="13129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7925" tIns="38963" rIns="77925" bIns="38963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ln w="1905"/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МРОТ в </a:t>
            </a:r>
            <a:r>
              <a:rPr lang="ru-RU" sz="1200" b="1" dirty="0" smtClean="0">
                <a:ln w="1905"/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2023 </a:t>
            </a:r>
            <a:r>
              <a:rPr lang="ru-RU" sz="1200" b="1" dirty="0">
                <a:ln w="1905"/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году </a:t>
            </a:r>
            <a:r>
              <a:rPr lang="ru-RU" sz="1200" b="1" dirty="0" smtClean="0">
                <a:ln w="1905"/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– 16 242 руб</a:t>
            </a:r>
            <a:r>
              <a:rPr lang="ru-RU" sz="1200" dirty="0">
                <a:ln w="1905"/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200" b="1" dirty="0" err="1">
                <a:ln w="1905"/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pk</a:t>
            </a:r>
            <a:r>
              <a:rPr lang="en-US" sz="12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 </a:t>
            </a:r>
            <a:r>
              <a:rPr lang="ru-RU" sz="12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 -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</a:rPr>
              <a:t>районный коэффициент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Verdana" pitchFamily="34" charset="0"/>
              </a:rPr>
              <a:t>СВ - </a:t>
            </a:r>
            <a:r>
              <a:rPr lang="ru-RU" sz="1200" dirty="0">
                <a:latin typeface="Verdana" pitchFamily="34" charset="0"/>
                <a:ea typeface="Verdana" pitchFamily="34" charset="0"/>
              </a:rPr>
              <a:t>страховые взносы в государственные 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Verdana" pitchFamily="34" charset="0"/>
                <a:ea typeface="Verdana" pitchFamily="34" charset="0"/>
              </a:rPr>
              <a:t>        внебюджетные фонды (в расчете-30,2%)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4490" y="1190288"/>
            <a:ext cx="7511628" cy="3522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7925" tIns="38963" rIns="77925" bIns="3896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b="1" dirty="0">
                <a:latin typeface="Verdana" pitchFamily="34" charset="0"/>
                <a:ea typeface="Verdana" pitchFamily="34" charset="0"/>
              </a:rPr>
              <a:t>Наставникам, оказывающим помощь инвалидам молодого возраста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68941" y="1771343"/>
            <a:ext cx="3866245" cy="4275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7925" tIns="38963" rIns="77925" bIns="38963">
            <a:spAutoFit/>
          </a:bodyPr>
          <a:lstStyle/>
          <a:p>
            <a:pPr marL="1301459" indent="-1301459" algn="ctr"/>
            <a:r>
              <a:rPr lang="ru-RU" sz="2000" b="1" i="1" dirty="0">
                <a:ln w="1905"/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= 0,5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х</a:t>
            </a:r>
            <a:r>
              <a:rPr lang="ru-RU" sz="2000" b="1" i="1" dirty="0">
                <a:ln w="1905"/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МРОТ</a:t>
            </a:r>
            <a:r>
              <a:rPr lang="en-US" sz="2000" b="1" i="1" dirty="0">
                <a:ln w="1905"/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 р</a:t>
            </a:r>
            <a:r>
              <a:rPr lang="en-US" sz="2000" b="1" i="1" dirty="0">
                <a:ln w="1905"/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k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х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 СВ</a:t>
            </a:r>
          </a:p>
        </p:txBody>
      </p:sp>
    </p:spTree>
    <p:extLst>
      <p:ext uri="{BB962C8B-B14F-4D97-AF65-F5344CB8AC3E}">
        <p14:creationId xmlns:p14="http://schemas.microsoft.com/office/powerpoint/2010/main" val="15421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60132" y="2877220"/>
            <a:ext cx="3372412" cy="2286816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180019" y="3478284"/>
            <a:ext cx="5508104" cy="929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sz="2800" b="1" i="0" strike="noStrike">
                <a:solidFill>
                  <a:srgbClr val="C00000">
                    <a:alpha val="100000"/>
                  </a:srgbClr>
                </a:solidFill>
                <a:latin typeface="Arial Black"/>
                <a:ea typeface="Times New Roman"/>
              </a:rPr>
              <a:t>Объединяя усилия,</a:t>
            </a:r>
            <a:r>
              <a:rPr sz="2800" b="0" i="0" strike="noStrike">
                <a:solidFill>
                  <a:srgbClr val="000000">
                    <a:alpha val="100000"/>
                  </a:srgbClr>
                </a:solidFill>
                <a:latin typeface="Arial Black"/>
                <a:ea typeface="Calibri"/>
              </a:rPr>
              <a:t> </a:t>
            </a:r>
          </a:p>
          <a:p>
            <a:pPr algn="ctr">
              <a:defRPr/>
            </a:pPr>
            <a:r>
              <a:rPr sz="2800" b="1" i="0" strike="noStrike">
                <a:solidFill>
                  <a:srgbClr val="C00000">
                    <a:alpha val="100000"/>
                  </a:srgbClr>
                </a:solidFill>
                <a:latin typeface="Arial Black"/>
                <a:ea typeface="Times New Roman"/>
              </a:rPr>
              <a:t>расширяем возможности.</a:t>
            </a:r>
            <a:r>
              <a:rPr sz="2800" b="0" i="0" strike="noStrike">
                <a:solidFill>
                  <a:srgbClr val="000000">
                    <a:alpha val="100000"/>
                  </a:srgbClr>
                </a:solidFill>
                <a:latin typeface="Arial Black"/>
                <a:ea typeface="Calibri"/>
              </a:rPr>
              <a:t> </a:t>
            </a:r>
          </a:p>
        </p:txBody>
      </p:sp>
      <p:grpSp>
        <p:nvGrpSpPr>
          <p:cNvPr id="49" name="Группа 12"/>
          <p:cNvGrpSpPr/>
          <p:nvPr/>
        </p:nvGrpSpPr>
        <p:grpSpPr>
          <a:xfrm>
            <a:off x="63930" y="563361"/>
            <a:ext cx="7028350" cy="64173"/>
            <a:chOff x="251520" y="771550"/>
            <a:chExt cx="7128792" cy="72008"/>
          </a:xfrm>
        </p:grpSpPr>
        <p:cxnSp>
          <p:nvCxnSpPr>
            <p:cNvPr id="50" name="Прямая соединительная линия 13"/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14"/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Заголовок 1"/>
          <p:cNvSpPr txBox="1"/>
          <p:nvPr/>
        </p:nvSpPr>
        <p:spPr>
          <a:xfrm>
            <a:off x="92053" y="64582"/>
            <a:ext cx="7055447" cy="428625"/>
          </a:xfrm>
          <a:prstGeom prst="rect">
            <a:avLst/>
          </a:prstGeom>
          <a:noFill/>
          <a:ln>
            <a:noFill/>
          </a:ln>
        </p:spPr>
        <p:txBody>
          <a:bodyPr vert="horz" wrap="square" lIns="77925" tIns="38963" rIns="77925" bIns="38963" anchor="ctr" anchorCtr="0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en-US" sz="2000" b="1" i="1">
                <a:solidFill>
                  <a:srgbClr val="C00000"/>
                </a:solidFill>
                <a:latin typeface="Verdana"/>
                <a:ea typeface="Verdana"/>
              </a:rPr>
              <a:t>Показатели и результаты </a:t>
            </a:r>
            <a:r>
              <a:rPr lang="en-US" altLang="ru-RU" sz="2000" b="1" i="1">
                <a:solidFill>
                  <a:srgbClr val="C00000"/>
                </a:solidFill>
                <a:latin typeface="Verdana"/>
                <a:ea typeface="Verdana"/>
              </a:rPr>
              <a:t>2023</a:t>
            </a:r>
            <a:r>
              <a:rPr lang="ru-RU" altLang="en-US" sz="2000" b="1" i="1">
                <a:solidFill>
                  <a:srgbClr val="C00000"/>
                </a:solidFill>
                <a:latin typeface="Verdana"/>
                <a:ea typeface="Verdana"/>
              </a:rPr>
              <a:t> года</a:t>
            </a:r>
          </a:p>
        </p:txBody>
      </p:sp>
      <p:pic>
        <p:nvPicPr>
          <p:cNvPr id="53" name="Рисунок 21" descr="Диаграмма с подъемом со сплошной заливкой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978080" y="1657350"/>
            <a:ext cx="914400" cy="914400"/>
          </a:xfrm>
          <a:prstGeom prst="rect">
            <a:avLst/>
          </a:prstGeom>
        </p:spPr>
      </p:pic>
      <p:pic>
        <p:nvPicPr>
          <p:cNvPr id="54" name="Рисунок 69" descr="Документ со сплошной заливкой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43508" y="685242"/>
            <a:ext cx="914400" cy="914400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1121483" y="894794"/>
            <a:ext cx="6901033" cy="5248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1" i="0" strike="noStrike" dirty="0" err="1">
                <a:solidFill>
                  <a:srgbClr val="003399"/>
                </a:solidFill>
                <a:latin typeface="Arial"/>
                <a:ea typeface="Times New Roman"/>
              </a:rPr>
              <a:t>Сертификат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о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предоставлении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государственной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услуги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по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организации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сопровождения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при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содействии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занятости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инвалидов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.</a:t>
            </a:r>
            <a:r>
              <a:rPr sz="1100" b="0" i="0" strike="noStrike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71700" y="1743658"/>
            <a:ext cx="5996382" cy="8002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b="1" i="0" strike="noStrike" dirty="0">
                <a:solidFill>
                  <a:srgbClr val="00339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50%</a:t>
            </a:r>
            <a:r>
              <a:rPr sz="1600" b="1" i="0" strike="noStrike" dirty="0">
                <a:solidFill>
                  <a:srgbClr val="00339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600" b="1" i="0" strike="noStrike" dirty="0" err="1">
                <a:solidFill>
                  <a:srgbClr val="00339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трудоустроенных</a:t>
            </a:r>
            <a:r>
              <a:rPr sz="1600" b="1" i="0" strike="noStrike" dirty="0">
                <a:solidFill>
                  <a:srgbClr val="00339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600" b="1" i="0" strike="noStrike" dirty="0" err="1">
                <a:solidFill>
                  <a:srgbClr val="00339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инвалидов</a:t>
            </a:r>
            <a:r>
              <a:rPr sz="1600" b="1" i="0" strike="noStrike" dirty="0">
                <a:solidFill>
                  <a:srgbClr val="003399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от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общей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численности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инвалидов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,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получивших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индивидуальную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помощь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в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виде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сопровождения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1275606"/>
            <a:ext cx="7772400" cy="1102519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ru-RU" sz="2800" b="1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</a:br>
            <a:r>
              <a:rPr lang="ru-RU" sz="2800" b="1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Arial" pitchFamily="34" charset="0"/>
              </a:rPr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92533"/>
            <a:ext cx="2074282" cy="86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3930" y="522029"/>
            <a:ext cx="7121946" cy="59195"/>
            <a:chOff x="251520" y="771550"/>
            <a:chExt cx="7128792" cy="720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1"/>
          <p:cNvSpPr txBox="1"/>
          <p:nvPr/>
        </p:nvSpPr>
        <p:spPr>
          <a:xfrm>
            <a:off x="130429" y="87474"/>
            <a:ext cx="7055447" cy="428625"/>
          </a:xfrm>
          <a:prstGeom prst="rect">
            <a:avLst/>
          </a:prstGeom>
          <a:noFill/>
          <a:ln>
            <a:noFill/>
          </a:ln>
        </p:spPr>
        <p:txBody>
          <a:bodyPr vert="horz" wrap="square" lIns="77925" tIns="38963" rIns="77925" bIns="38963" anchor="ctr" anchorCtr="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9pPr>
          </a:lstStyle>
          <a:p>
            <a:pPr algn="l">
              <a:defRPr/>
            </a:pPr>
            <a:r>
              <a:rPr lang="ru-RU" altLang="en-US" sz="2000" b="1" i="1">
                <a:solidFill>
                  <a:srgbClr val="C00000"/>
                </a:solidFill>
                <a:latin typeface="Verdana"/>
                <a:ea typeface="Verdana"/>
              </a:rPr>
              <a:t>Государственная услуга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526363" y="2031690"/>
            <a:ext cx="3319025" cy="221047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39155" y="715930"/>
            <a:ext cx="6972969" cy="520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1400" b="1" i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О</a:t>
            </a:r>
            <a:r>
              <a:rPr lang="ru-RU" sz="1400" b="1" i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существляется органами службы занятости, в том числе с привлечением некоммерческих организаций.</a:t>
            </a:r>
            <a:endParaRPr lang="ru-RU" altLang="en-US" sz="1400"/>
          </a:p>
        </p:txBody>
      </p:sp>
      <p:sp>
        <p:nvSpPr>
          <p:cNvPr id="40" name="Стрелка вправо 22"/>
          <p:cNvSpPr/>
          <p:nvPr/>
        </p:nvSpPr>
        <p:spPr>
          <a:xfrm rot="21587098">
            <a:off x="4418215" y="2216665"/>
            <a:ext cx="860781" cy="1765424"/>
          </a:xfrm>
          <a:prstGeom prst="rightArrow">
            <a:avLst>
              <a:gd name="adj1" fmla="val 50000"/>
              <a:gd name="adj2" fmla="val 5643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TextBox 6"/>
          <p:cNvSpPr txBox="1"/>
          <p:nvPr/>
        </p:nvSpPr>
        <p:spPr>
          <a:xfrm>
            <a:off x="133337" y="1527634"/>
            <a:ext cx="1162278" cy="323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002060"/>
                </a:solidFill>
                <a:latin typeface="Arial Black"/>
              </a:rPr>
              <a:t>202</a:t>
            </a:r>
            <a:r>
              <a:rPr lang="en-US" altLang="ru-RU" sz="1600" dirty="0">
                <a:solidFill>
                  <a:srgbClr val="002060"/>
                </a:solidFill>
                <a:latin typeface="Arial Black"/>
              </a:rPr>
              <a:t>3</a:t>
            </a:r>
            <a:r>
              <a:rPr lang="ru-RU" sz="1600" dirty="0">
                <a:solidFill>
                  <a:srgbClr val="002060"/>
                </a:solidFill>
                <a:latin typeface="Arial Black"/>
              </a:rPr>
              <a:t> год</a:t>
            </a:r>
          </a:p>
        </p:txBody>
      </p:sp>
      <p:sp>
        <p:nvSpPr>
          <p:cNvPr id="46" name="TextBox 29"/>
          <p:cNvSpPr txBox="1"/>
          <p:nvPr/>
        </p:nvSpPr>
        <p:spPr>
          <a:xfrm>
            <a:off x="130429" y="2948997"/>
            <a:ext cx="4284476" cy="1371349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lvl="0" algn="ctr">
              <a:defRPr/>
            </a:pPr>
            <a:r>
              <a:rPr lang="ru-RU" altLang="en-US" sz="1400" b="1" i="1" dirty="0">
                <a:solidFill>
                  <a:schemeClr val="tx1"/>
                </a:solidFill>
                <a:latin typeface="Verdana"/>
                <a:ea typeface="Verdana"/>
              </a:rPr>
              <a:t>“Стандарт деятельности по осуществлению полномочия в сфере занятости населения по оказанию государственной услуги по организации сопровождения при содействии занятости инвалидов”</a:t>
            </a:r>
          </a:p>
        </p:txBody>
      </p:sp>
      <p:sp>
        <p:nvSpPr>
          <p:cNvPr id="47" name="TextBox 29"/>
          <p:cNvSpPr txBox="1"/>
          <p:nvPr/>
        </p:nvSpPr>
        <p:spPr>
          <a:xfrm>
            <a:off x="511257" y="2216125"/>
            <a:ext cx="3600400" cy="509574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lvl="0" algn="ctr">
              <a:defRPr/>
            </a:pPr>
            <a:r>
              <a:rPr lang="ru-RU" altLang="en-US" sz="1400" b="1" i="1" dirty="0">
                <a:solidFill>
                  <a:srgbClr val="FF0000"/>
                </a:solidFill>
                <a:latin typeface="Verdana"/>
                <a:ea typeface="Verdana"/>
              </a:rPr>
              <a:t>Приказ Минтруда РФ </a:t>
            </a:r>
          </a:p>
          <a:p>
            <a:pPr lvl="0" algn="ctr">
              <a:defRPr/>
            </a:pPr>
            <a:r>
              <a:rPr lang="ru-RU" altLang="en-US" sz="1400" b="1" i="1" dirty="0">
                <a:solidFill>
                  <a:srgbClr val="FF0000"/>
                </a:solidFill>
                <a:latin typeface="Verdana"/>
                <a:ea typeface="Verdana"/>
              </a:rPr>
              <a:t>от </a:t>
            </a:r>
            <a:r>
              <a:rPr lang="en-US" altLang="ru-RU" sz="1400" b="1" i="1" dirty="0">
                <a:solidFill>
                  <a:srgbClr val="FF0000"/>
                </a:solidFill>
                <a:latin typeface="Verdana"/>
                <a:ea typeface="Verdana"/>
              </a:rPr>
              <a:t>28.03.2022</a:t>
            </a:r>
            <a:r>
              <a:rPr lang="ru-RU" altLang="en-US" sz="1400" b="1" i="1" dirty="0">
                <a:solidFill>
                  <a:srgbClr val="FF0000"/>
                </a:solidFill>
                <a:latin typeface="Verdana"/>
                <a:ea typeface="Verdana"/>
              </a:rPr>
              <a:t> г</a:t>
            </a:r>
            <a:r>
              <a:rPr lang="en-US" altLang="ru-RU" sz="1400" b="1" i="1" dirty="0">
                <a:solidFill>
                  <a:srgbClr val="FF0000"/>
                </a:solidFill>
                <a:latin typeface="Verdana"/>
                <a:ea typeface="Verdana"/>
              </a:rPr>
              <a:t>.</a:t>
            </a:r>
            <a:r>
              <a:rPr lang="ru-RU" altLang="en-US" sz="1400" b="1" i="1" dirty="0">
                <a:solidFill>
                  <a:srgbClr val="FF0000"/>
                </a:solidFill>
                <a:latin typeface="Verdana"/>
                <a:ea typeface="Verdana"/>
              </a:rPr>
              <a:t> № </a:t>
            </a:r>
            <a:r>
              <a:rPr lang="en-US" altLang="ru-RU" sz="1400" b="1" i="1" dirty="0">
                <a:solidFill>
                  <a:srgbClr val="FF0000"/>
                </a:solidFill>
                <a:latin typeface="Verdana"/>
                <a:ea typeface="Verdana"/>
              </a:rPr>
              <a:t>174</a:t>
            </a:r>
            <a:r>
              <a:rPr lang="ru-RU" altLang="en-US" sz="1400" b="1" i="1" dirty="0">
                <a:solidFill>
                  <a:srgbClr val="FF0000"/>
                </a:solidFill>
                <a:latin typeface="Verdana"/>
                <a:ea typeface="Verdana"/>
              </a:rPr>
              <a:t>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3930" y="522029"/>
            <a:ext cx="7121946" cy="59195"/>
            <a:chOff x="251520" y="771550"/>
            <a:chExt cx="7128792" cy="720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1"/>
          <p:cNvSpPr txBox="1"/>
          <p:nvPr/>
        </p:nvSpPr>
        <p:spPr>
          <a:xfrm>
            <a:off x="130429" y="87474"/>
            <a:ext cx="7055447" cy="428625"/>
          </a:xfrm>
          <a:prstGeom prst="rect">
            <a:avLst/>
          </a:prstGeom>
          <a:noFill/>
          <a:ln>
            <a:noFill/>
          </a:ln>
        </p:spPr>
        <p:txBody>
          <a:bodyPr vert="horz" wrap="square" lIns="77925" tIns="38963" rIns="77925" bIns="38963" anchor="ctr" anchorCtr="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9pPr>
          </a:lstStyle>
          <a:p>
            <a:pPr algn="l">
              <a:defRPr/>
            </a:pPr>
            <a:r>
              <a:rPr lang="ru-RU" altLang="en-US" sz="2000" b="1" i="1">
                <a:solidFill>
                  <a:srgbClr val="C00000"/>
                </a:solidFill>
                <a:latin typeface="Verdana"/>
                <a:ea typeface="Verdana"/>
              </a:rPr>
              <a:t>Получатели услуги</a:t>
            </a:r>
          </a:p>
        </p:txBody>
      </p:sp>
      <p:sp>
        <p:nvSpPr>
          <p:cNvPr id="40" name="Стрелка вправо 22"/>
          <p:cNvSpPr/>
          <p:nvPr/>
        </p:nvSpPr>
        <p:spPr>
          <a:xfrm rot="21587098">
            <a:off x="3203311" y="2260210"/>
            <a:ext cx="681309" cy="827947"/>
          </a:xfrm>
          <a:prstGeom prst="rightArrow">
            <a:avLst>
              <a:gd name="adj1" fmla="val 50000"/>
              <a:gd name="adj2" fmla="val 5643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TextBox 29"/>
          <p:cNvSpPr txBox="1"/>
          <p:nvPr/>
        </p:nvSpPr>
        <p:spPr>
          <a:xfrm>
            <a:off x="1133225" y="2414591"/>
            <a:ext cx="2052228" cy="515213"/>
          </a:xfrm>
          <a:prstGeom prst="rect">
            <a:avLst/>
          </a:prstGeom>
          <a:noFill/>
        </p:spPr>
        <p:txBody>
          <a:bodyPr wrap="square" lIns="77925" tIns="38963" rIns="77925" bIns="38963">
            <a:spAutoFit/>
          </a:bodyPr>
          <a:lstStyle/>
          <a:p>
            <a:pPr lvl="0" algn="ctr">
              <a:defRPr/>
            </a:pPr>
            <a:r>
              <a:rPr lang="ru-RU" altLang="en-US" sz="1400" b="1" i="1" dirty="0">
                <a:solidFill>
                  <a:schemeClr val="tx1"/>
                </a:solidFill>
                <a:latin typeface="Verdana"/>
                <a:ea typeface="Verdana"/>
              </a:rPr>
              <a:t>Определение занятости</a:t>
            </a: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65362" y="693318"/>
            <a:ext cx="2226417" cy="1302367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2591780" y="935005"/>
            <a:ext cx="5832648" cy="7366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1" i="0" strike="noStrike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Незаняты</a:t>
            </a:r>
            <a:r>
              <a:rPr lang="ru-RU" altLang="en-US" sz="1400" b="1" i="0" strike="noStrike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е </a:t>
            </a:r>
            <a:r>
              <a:rPr sz="1400" b="1" i="0" strike="noStrike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инвалид</a:t>
            </a:r>
            <a:r>
              <a:rPr lang="ru-RU" altLang="en-US" sz="1400" b="1" i="0" strike="noStrike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ы</a:t>
            </a:r>
            <a:r>
              <a:rPr sz="14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, зарегистрированны</a:t>
            </a:r>
            <a:r>
              <a:rPr lang="ru-RU" altLang="en-US" sz="14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е</a:t>
            </a:r>
            <a:r>
              <a:rPr sz="14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в органах службы занятости населения Республики Карелия в целях поиска подходящей работы, включая безработных инвалидов.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175956" y="2335440"/>
            <a:ext cx="4824536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altLang="en-US"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Закон Российской Федерации </a:t>
            </a:r>
            <a:r>
              <a:rPr lang="ru-RU" altLang="en-US" sz="1400" b="0" i="0" strike="noStrike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от</a:t>
            </a:r>
            <a:r>
              <a:rPr lang="en-US" altLang="en-US" sz="1400" b="0" i="0" strike="noStrike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19</a:t>
            </a:r>
            <a:r>
              <a:rPr lang="ru-RU" altLang="en-US" sz="140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.04.1991 г.</a:t>
            </a:r>
            <a:r>
              <a:rPr lang="ru-RU" altLang="en-US" sz="1400" b="0" i="0" strike="noStrike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№ 1032-1  </a:t>
            </a:r>
            <a:r>
              <a:rPr lang="ru-RU" altLang="en-US" sz="1400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«</a:t>
            </a:r>
            <a:r>
              <a:rPr lang="ru-RU" altLang="en-US" sz="1400" b="0" i="0" strike="noStrike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О </a:t>
            </a:r>
            <a:r>
              <a:rPr lang="ru-RU" altLang="en-US"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занятости населения в Российской </a:t>
            </a:r>
            <a:r>
              <a:rPr lang="ru-RU" altLang="en-US" sz="1400" b="0" i="0" strike="noStrike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Федерации»</a:t>
            </a:r>
            <a:endParaRPr lang="ru-RU" altLang="en-US" sz="1400" b="0" i="0" strike="noStrike" dirty="0">
              <a:solidFill>
                <a:srgbClr val="000000">
                  <a:alpha val="100000"/>
                </a:srgbClr>
              </a:solidFill>
              <a:latin typeface="Arial"/>
              <a:ea typeface="Times New Roman"/>
              <a:cs typeface="Arial"/>
            </a:endParaRPr>
          </a:p>
          <a:p>
            <a:pPr algn="l">
              <a:defRPr/>
            </a:pPr>
            <a:r>
              <a:rPr lang="ru-RU" altLang="en-US" sz="1400" b="1" i="0" strike="noStrike" dirty="0" smtClean="0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Статья 2.</a:t>
            </a:r>
            <a:r>
              <a:rPr lang="ru-RU" altLang="en-US" sz="1400" b="0" i="0" strike="noStrike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 </a:t>
            </a:r>
            <a:endParaRPr lang="ru-RU" altLang="en-US" sz="1400" b="0" i="0" strike="noStrike" dirty="0">
              <a:solidFill>
                <a:srgbClr val="000000">
                  <a:alpha val="100000"/>
                </a:srgbClr>
              </a:solidFill>
              <a:latin typeface="Arial"/>
              <a:ea typeface="Times New Roman"/>
              <a:cs typeface="Arial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24128" y="3381097"/>
            <a:ext cx="2844316" cy="1566917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251520" y="3595580"/>
            <a:ext cx="4968552" cy="95638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sz="14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Встать на учет в органах службы занятости с использованием Единой цифровой платформы в сфере занятости и трудовых отношений </a:t>
            </a:r>
          </a:p>
          <a:p>
            <a:pPr algn="ctr">
              <a:defRPr/>
            </a:pPr>
            <a:r>
              <a:rPr lang="ru-RU" altLang="en-US" sz="14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“Работа в России”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32117" y="4535832"/>
            <a:ext cx="2207357" cy="366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</a:rPr>
              <a:t>https://trudvsem.ru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3930" y="522029"/>
            <a:ext cx="7121946" cy="59195"/>
            <a:chOff x="251520" y="771550"/>
            <a:chExt cx="7128792" cy="720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1"/>
          <p:cNvSpPr txBox="1"/>
          <p:nvPr/>
        </p:nvSpPr>
        <p:spPr>
          <a:xfrm>
            <a:off x="130429" y="87474"/>
            <a:ext cx="7055447" cy="428625"/>
          </a:xfrm>
          <a:prstGeom prst="rect">
            <a:avLst/>
          </a:prstGeom>
          <a:noFill/>
          <a:ln>
            <a:noFill/>
          </a:ln>
        </p:spPr>
        <p:txBody>
          <a:bodyPr vert="horz" wrap="square" lIns="77925" tIns="38963" rIns="77925" bIns="38963" anchor="ctr" anchorCtr="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9pPr>
          </a:lstStyle>
          <a:p>
            <a:pPr algn="l">
              <a:defRPr/>
            </a:pPr>
            <a:r>
              <a:rPr lang="ru-RU" altLang="en-US" sz="2000" b="1" i="1">
                <a:solidFill>
                  <a:srgbClr val="C00000"/>
                </a:solidFill>
                <a:latin typeface="Verdana"/>
                <a:ea typeface="Verdana"/>
              </a:rPr>
              <a:t>Перечень документов</a:t>
            </a:r>
          </a:p>
        </p:txBody>
      </p:sp>
      <p:cxnSp>
        <p:nvCxnSpPr>
          <p:cNvPr id="54" name="Прямая соединительная линия 7"/>
          <p:cNvCxnSpPr/>
          <p:nvPr/>
        </p:nvCxnSpPr>
        <p:spPr>
          <a:xfrm>
            <a:off x="251520" y="2031690"/>
            <a:ext cx="8352928" cy="0"/>
          </a:xfrm>
          <a:prstGeom prst="line">
            <a:avLst/>
          </a:prstGeom>
          <a:ln w="19050"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1619671" y="1058492"/>
            <a:ext cx="6228693" cy="5287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Заявление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гражданина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о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предоставлении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ему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государственной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услуги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по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сопровождению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.</a:t>
            </a:r>
          </a:p>
        </p:txBody>
      </p:sp>
      <p:pic>
        <p:nvPicPr>
          <p:cNvPr id="56" name="Рисунок 63" descr="Программист женский со сплошной заливкой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49438" y="799273"/>
            <a:ext cx="990214" cy="99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3"/>
          <a:srcRect t="11500" r="-280" b="19200"/>
          <a:stretch>
            <a:fillRect/>
          </a:stretch>
        </p:blipFill>
        <p:spPr>
          <a:xfrm>
            <a:off x="7272703" y="2085696"/>
            <a:ext cx="1331744" cy="972108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1439652" y="2118737"/>
            <a:ext cx="554461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Сведения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об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инвалидности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гражданина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(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выписка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из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ИПРА), </a:t>
            </a:r>
          </a:p>
          <a:p>
            <a:pPr algn="r">
              <a:defRPr/>
            </a:pP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запрашиваемые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центром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занятости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населения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из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федеральной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государственной</a:t>
            </a:r>
            <a:r>
              <a:rPr sz="1400" b="0" i="0" strike="noStrike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информационной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 smtClean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систем</a:t>
            </a:r>
            <a:r>
              <a:rPr lang="ru-RU" sz="1400" b="0" i="0" strike="noStrike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ы</a:t>
            </a:r>
            <a:r>
              <a:rPr sz="1400" b="0" i="0" strike="noStrike" dirty="0" smtClean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endParaRPr lang="ru-RU" sz="1400" b="0" i="0" strike="noStrike" dirty="0" smtClean="0">
              <a:solidFill>
                <a:srgbClr val="000000">
                  <a:alpha val="100000"/>
                </a:srgbClr>
              </a:solidFill>
              <a:latin typeface="Arial"/>
              <a:ea typeface="Times New Roman"/>
            </a:endParaRPr>
          </a:p>
          <a:p>
            <a:pPr algn="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"/>
                <a:ea typeface="Times New Roman"/>
              </a:rPr>
              <a:t>«Федеральный реестр инвалидов»</a:t>
            </a:r>
            <a:endParaRPr sz="1100" b="1" i="0" strike="noStrike" dirty="0">
              <a:solidFill>
                <a:srgbClr val="C00000"/>
              </a:solidFill>
              <a:latin typeface="Calibri"/>
              <a:ea typeface="Calibri"/>
            </a:endParaRPr>
          </a:p>
        </p:txBody>
      </p:sp>
      <p:cxnSp>
        <p:nvCxnSpPr>
          <p:cNvPr id="59" name="Прямая соединительная линия 7"/>
          <p:cNvCxnSpPr/>
          <p:nvPr/>
        </p:nvCxnSpPr>
        <p:spPr>
          <a:xfrm>
            <a:off x="287524" y="3471850"/>
            <a:ext cx="8352928" cy="0"/>
          </a:xfrm>
          <a:prstGeom prst="line">
            <a:avLst/>
          </a:prstGeom>
          <a:ln w="19050" cmpd="dbl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871700" y="3974743"/>
            <a:ext cx="683628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altLang="en-US" sz="140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</a:t>
            </a:r>
            <a:r>
              <a:rPr sz="140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екомендации</a:t>
            </a:r>
            <a:r>
              <a:rPr sz="140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федерального</a:t>
            </a:r>
            <a:r>
              <a:rPr sz="140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учреждения</a:t>
            </a:r>
            <a:r>
              <a:rPr sz="140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медико-социальной</a:t>
            </a:r>
            <a:r>
              <a:rPr sz="140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экспертизы</a:t>
            </a:r>
            <a:r>
              <a:rPr sz="140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о </a:t>
            </a:r>
            <a:r>
              <a:rPr sz="140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нуждаимости</a:t>
            </a:r>
            <a:r>
              <a:rPr sz="140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инвалида</a:t>
            </a:r>
            <a:r>
              <a:rPr sz="140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в </a:t>
            </a:r>
            <a:r>
              <a:rPr sz="140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сопровождении</a:t>
            </a:r>
            <a:r>
              <a:rPr sz="140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</a:t>
            </a:r>
            <a:r>
              <a:rPr sz="140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содействии</a:t>
            </a:r>
            <a:r>
              <a:rPr sz="140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занятости.</a:t>
            </a:r>
            <a:r>
              <a:rPr sz="110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26221" y="3651870"/>
            <a:ext cx="1193450" cy="11934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3930" y="522029"/>
            <a:ext cx="7121946" cy="59195"/>
            <a:chOff x="251520" y="771550"/>
            <a:chExt cx="7128792" cy="720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1"/>
          <p:cNvSpPr txBox="1"/>
          <p:nvPr/>
        </p:nvSpPr>
        <p:spPr>
          <a:xfrm>
            <a:off x="130429" y="87474"/>
            <a:ext cx="7055447" cy="428625"/>
          </a:xfrm>
          <a:prstGeom prst="rect">
            <a:avLst/>
          </a:prstGeom>
          <a:noFill/>
          <a:ln>
            <a:noFill/>
          </a:ln>
        </p:spPr>
        <p:txBody>
          <a:bodyPr vert="horz" wrap="square" lIns="77925" tIns="38963" rIns="77925" bIns="38963" anchor="ctr" anchorCtr="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9pPr>
          </a:lstStyle>
          <a:p>
            <a:pPr algn="l">
              <a:defRPr/>
            </a:pPr>
            <a:r>
              <a:rPr lang="ru-RU" altLang="en-US" sz="2000" b="1" i="1">
                <a:solidFill>
                  <a:srgbClr val="C00000"/>
                </a:solidFill>
                <a:latin typeface="Verdana"/>
                <a:ea typeface="Verdana"/>
              </a:rPr>
              <a:t>В услугу входит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151620" y="771550"/>
            <a:ext cx="39244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Составление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1" i="0" strike="noStrike" dirty="0" err="1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индивидуального</a:t>
            </a:r>
            <a:r>
              <a:rPr sz="1300" b="1" i="0" strike="noStrike" dirty="0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1" i="0" strike="noStrike" dirty="0" err="1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плана</a:t>
            </a:r>
            <a:r>
              <a:rPr sz="1300" b="1" i="0" strike="noStrike" dirty="0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сопровождения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, в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соответствии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с ИПРА</a:t>
            </a:r>
            <a:r>
              <a:rPr lang="en-US" altLang="ru-RU"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;</a:t>
            </a:r>
            <a:endParaRPr lang="ru-RU" altLang="en-US" sz="1300" dirty="0"/>
          </a:p>
        </p:txBody>
      </p:sp>
      <p:sp>
        <p:nvSpPr>
          <p:cNvPr id="64" name="TextBox 63"/>
          <p:cNvSpPr txBox="1"/>
          <p:nvPr/>
        </p:nvSpPr>
        <p:spPr>
          <a:xfrm>
            <a:off x="3455849" y="1275606"/>
            <a:ext cx="40684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Сопровождение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при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ведении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1" i="0" strike="noStrike" dirty="0" err="1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телефонных</a:t>
            </a:r>
            <a:r>
              <a:rPr sz="1300" b="1" i="0" strike="noStrike" dirty="0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1" i="0" strike="noStrike" dirty="0" err="1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переговоров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с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работодателями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;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  <a:cs typeface="Arial"/>
              </a:rPr>
              <a:t> </a:t>
            </a:r>
            <a:endParaRPr lang="ru-RU" altLang="en-US" sz="1300" dirty="0"/>
          </a:p>
        </p:txBody>
      </p:sp>
      <p:sp>
        <p:nvSpPr>
          <p:cNvPr id="65" name="TextBox 64"/>
          <p:cNvSpPr txBox="1"/>
          <p:nvPr/>
        </p:nvSpPr>
        <p:spPr>
          <a:xfrm>
            <a:off x="1151620" y="1915767"/>
            <a:ext cx="47525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Участие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в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собеседовании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, </a:t>
            </a:r>
            <a:r>
              <a:rPr sz="1300" b="1" i="0" strike="noStrike" dirty="0" err="1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посещение</a:t>
            </a:r>
            <a:r>
              <a:rPr sz="1300" b="1" i="0" strike="noStrike" dirty="0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1" i="0" strike="noStrike" dirty="0" err="1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предприятий</a:t>
            </a:r>
            <a:r>
              <a:rPr sz="1300" b="1" i="0" strike="noStrike" dirty="0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и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ведение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переговоров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с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работодателями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;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  <a:cs typeface="Arial"/>
              </a:rPr>
              <a:t> </a:t>
            </a:r>
            <a:endParaRPr lang="ru-RU" altLang="en-US" sz="1300" dirty="0"/>
          </a:p>
        </p:txBody>
      </p:sp>
      <p:sp>
        <p:nvSpPr>
          <p:cNvPr id="66" name="TextBox 65"/>
          <p:cNvSpPr txBox="1"/>
          <p:nvPr/>
        </p:nvSpPr>
        <p:spPr>
          <a:xfrm>
            <a:off x="2699792" y="2521708"/>
            <a:ext cx="48245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Сопровождение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при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посещении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1" i="0" strike="noStrike" dirty="0" err="1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ярмарок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вакансий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и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учебных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рабочих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мест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;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  <a:cs typeface="Arial"/>
              </a:rPr>
              <a:t> </a:t>
            </a:r>
            <a:endParaRPr lang="ru-RU" altLang="en-US" sz="1300" dirty="0"/>
          </a:p>
        </p:txBody>
      </p:sp>
      <p:sp>
        <p:nvSpPr>
          <p:cNvPr id="67" name="TextBox 66"/>
          <p:cNvSpPr txBox="1"/>
          <p:nvPr/>
        </p:nvSpPr>
        <p:spPr>
          <a:xfrm>
            <a:off x="1151620" y="3425510"/>
            <a:ext cx="47885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Оказание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помощи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в </a:t>
            </a:r>
            <a:r>
              <a:rPr sz="1300" b="1" i="0" strike="noStrike" dirty="0" err="1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сборе</a:t>
            </a:r>
            <a:r>
              <a:rPr sz="1300" b="1" i="0" strike="noStrike" dirty="0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 и </a:t>
            </a:r>
            <a:r>
              <a:rPr sz="1300" b="1" i="0" strike="noStrike" dirty="0" err="1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оформлении</a:t>
            </a:r>
            <a:r>
              <a:rPr sz="1300" b="1" i="0" strike="noStrike" dirty="0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1" i="0" strike="noStrike" dirty="0" err="1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документов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при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трудоустройстве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;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  <a:cs typeface="Arial"/>
              </a:rPr>
              <a:t> </a:t>
            </a:r>
            <a:endParaRPr lang="ru-RU" altLang="en-US" sz="1300" dirty="0"/>
          </a:p>
        </p:txBody>
      </p:sp>
      <p:sp>
        <p:nvSpPr>
          <p:cNvPr id="68" name="TextBox 67"/>
          <p:cNvSpPr txBox="1"/>
          <p:nvPr/>
        </p:nvSpPr>
        <p:spPr>
          <a:xfrm>
            <a:off x="2303748" y="3954439"/>
            <a:ext cx="522058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Консультация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1" i="0" strike="noStrike" dirty="0" err="1">
                <a:solidFill>
                  <a:srgbClr val="003399"/>
                </a:solidFill>
                <a:latin typeface="Arial"/>
                <a:ea typeface="Times New Roman"/>
                <a:cs typeface="Arial"/>
              </a:rPr>
              <a:t>психолога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(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при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3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необходимости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).</a:t>
            </a:r>
            <a:r>
              <a:rPr sz="13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  <a:cs typeface="Arial"/>
              </a:rPr>
              <a:t> </a:t>
            </a:r>
            <a:endParaRPr lang="ru-RU" altLang="en-US" sz="1300" dirty="0"/>
          </a:p>
        </p:txBody>
      </p:sp>
      <p:pic>
        <p:nvPicPr>
          <p:cNvPr id="69" name="Рисунок 50" descr="Зал заседаний со сплошной заливкой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9587" y="1687730"/>
            <a:ext cx="1028036" cy="1028036"/>
          </a:xfrm>
          <a:prstGeom prst="rect">
            <a:avLst/>
          </a:prstGeom>
        </p:spPr>
      </p:pic>
      <p:pic>
        <p:nvPicPr>
          <p:cNvPr id="70" name="Рисунок 17" descr="Remote work со сплошной заливкой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32339" y="2294093"/>
            <a:ext cx="900100" cy="900100"/>
          </a:xfrm>
          <a:prstGeom prst="rect">
            <a:avLst/>
          </a:prstGeom>
        </p:spPr>
      </p:pic>
      <p:pic>
        <p:nvPicPr>
          <p:cNvPr id="71" name="Рисунок 41" descr="Папка-планшет с галочками со сплошной заливкой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69527" y="719477"/>
            <a:ext cx="808157" cy="80815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704347" y="1035666"/>
            <a:ext cx="756084" cy="756084"/>
          </a:xfrm>
          <a:prstGeom prst="rect">
            <a:avLst/>
          </a:prstGeom>
        </p:spPr>
      </p:pic>
      <p:pic>
        <p:nvPicPr>
          <p:cNvPr id="73" name="Рисунок 27" descr="Блог со сплошной заливкой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13565" y="3338209"/>
            <a:ext cx="720080" cy="720080"/>
          </a:xfrm>
          <a:prstGeom prst="rect">
            <a:avLst/>
          </a:prstGeom>
        </p:spPr>
      </p:pic>
      <p:pic>
        <p:nvPicPr>
          <p:cNvPr id="74" name="Рисунок 99" descr="Офисный рабочий женский со сплошной заливкой"/>
          <p:cNvPicPr>
            <a:picLocks noChangeAspect="1"/>
          </p:cNvPicPr>
          <p:nvPr/>
        </p:nvPicPr>
        <p:blipFill rotWithShape="1">
          <a:blip r:embed="rId7"/>
          <a:stretch>
            <a:fillRect/>
          </a:stretch>
        </p:blipFill>
        <p:spPr>
          <a:xfrm>
            <a:off x="7686345" y="3543858"/>
            <a:ext cx="792088" cy="792088"/>
          </a:xfrm>
          <a:prstGeom prst="rect">
            <a:avLst/>
          </a:prstGeom>
        </p:spPr>
      </p:pic>
      <p:sp>
        <p:nvSpPr>
          <p:cNvPr id="75" name="Прямоугольник: скругленные углы 4"/>
          <p:cNvSpPr/>
          <p:nvPr/>
        </p:nvSpPr>
        <p:spPr>
          <a:xfrm>
            <a:off x="791580" y="4551970"/>
            <a:ext cx="7596844" cy="504056"/>
          </a:xfrm>
          <a:prstGeom prst="roundRect">
            <a:avLst>
              <a:gd name="adj" fmla="val 16667"/>
            </a:avLst>
          </a:prstGeom>
          <a:solidFill>
            <a:schemeClr val="bg1">
              <a:lumMod val="9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6" name="Рисунок 27" descr="Включенный свет со сплошной заливкой"/>
          <p:cNvPicPr>
            <a:picLocks noChangeAspect="1"/>
          </p:cNvPicPr>
          <p:nvPr/>
        </p:nvPicPr>
        <p:blipFill rotWithShape="1">
          <a:blip r:embed="rId8"/>
          <a:stretch>
            <a:fillRect/>
          </a:stretch>
        </p:blipFill>
        <p:spPr>
          <a:xfrm>
            <a:off x="1079612" y="4536504"/>
            <a:ext cx="483518" cy="483518"/>
          </a:xfrm>
          <a:prstGeom prst="rect">
            <a:avLst/>
          </a:prstGeom>
        </p:spPr>
      </p:pic>
      <p:sp>
        <p:nvSpPr>
          <p:cNvPr id="77" name="Прямоугольник 76"/>
          <p:cNvSpPr/>
          <p:nvPr/>
        </p:nvSpPr>
        <p:spPr>
          <a:xfrm>
            <a:off x="1979712" y="4608986"/>
            <a:ext cx="559992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1" i="0" strike="noStrike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Срок</a:t>
            </a:r>
            <a:r>
              <a:rPr sz="1400" b="1" i="0" strike="noStrike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b="1" i="0" strike="noStrike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сопровождения</a:t>
            </a:r>
            <a:r>
              <a:rPr sz="1400" b="1" i="0" strike="noStrike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b="1" i="0" strike="noStrike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инвалида</a:t>
            </a:r>
            <a:r>
              <a:rPr sz="1400" b="1" i="0" strike="noStrike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b="1" i="0" strike="noStrike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составляет</a:t>
            </a:r>
            <a:r>
              <a:rPr sz="1400" b="1" i="0" strike="noStrike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600" b="1" i="0" strike="noStrike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 </a:t>
            </a:r>
            <a:r>
              <a:rPr sz="1600" b="1" i="0" strike="noStrike" dirty="0" err="1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месяцев</a:t>
            </a:r>
            <a:r>
              <a:rPr sz="1600" b="1" i="0" strike="noStrike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3930" y="522029"/>
            <a:ext cx="7121946" cy="59195"/>
            <a:chOff x="251520" y="771550"/>
            <a:chExt cx="7128792" cy="720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1"/>
          <p:cNvSpPr txBox="1"/>
          <p:nvPr/>
        </p:nvSpPr>
        <p:spPr>
          <a:xfrm>
            <a:off x="130429" y="87474"/>
            <a:ext cx="7055447" cy="428625"/>
          </a:xfrm>
          <a:prstGeom prst="rect">
            <a:avLst/>
          </a:prstGeom>
          <a:noFill/>
          <a:ln>
            <a:noFill/>
          </a:ln>
        </p:spPr>
        <p:txBody>
          <a:bodyPr vert="horz" wrap="square" lIns="77925" tIns="38963" rIns="77925" bIns="38963" anchor="ctr" anchorCtr="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9pPr>
          </a:lstStyle>
          <a:p>
            <a:pPr algn="l">
              <a:defRPr/>
            </a:pPr>
            <a:r>
              <a:rPr lang="ru-RU" altLang="en-US" sz="2000" b="1" i="1">
                <a:solidFill>
                  <a:srgbClr val="C00000"/>
                </a:solidFill>
                <a:latin typeface="Verdana"/>
                <a:ea typeface="Verdana"/>
              </a:rPr>
              <a:t>Причины завершения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79512" y="821290"/>
            <a:ext cx="8208912" cy="310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en-US" sz="1400" b="1" i="0" strike="noStrike">
                <a:solidFill>
                  <a:srgbClr val="00269E">
                    <a:alpha val="100000"/>
                  </a:srgbClr>
                </a:solidFill>
                <a:latin typeface="Arial"/>
                <a:ea typeface="Times New Roman"/>
              </a:rPr>
              <a:t>О</a:t>
            </a:r>
            <a:r>
              <a:rPr sz="1400" b="1" i="0" strike="noStrike">
                <a:solidFill>
                  <a:srgbClr val="00269E">
                    <a:alpha val="100000"/>
                  </a:srgbClr>
                </a:solidFill>
                <a:latin typeface="Arial"/>
                <a:ea typeface="Times New Roman"/>
              </a:rPr>
              <a:t>тказ</a:t>
            </a:r>
            <a:r>
              <a:rPr lang="ru-RU" altLang="en-US" sz="1400" b="1" i="0" strike="noStrike">
                <a:solidFill>
                  <a:srgbClr val="00269E">
                    <a:alpha val="100000"/>
                  </a:srgbClr>
                </a:solidFill>
                <a:latin typeface="Arial"/>
                <a:ea typeface="Times New Roman"/>
              </a:rPr>
              <a:t>ы</a:t>
            </a:r>
            <a:r>
              <a:rPr sz="1400" b="1" i="0" strike="noStrike">
                <a:solidFill>
                  <a:srgbClr val="00269E">
                    <a:alpha val="100000"/>
                  </a:srgbClr>
                </a:solidFill>
                <a:latin typeface="Arial"/>
                <a:ea typeface="Times New Roman"/>
              </a:rPr>
              <a:t> в предоставлении государственной услуги по организации сопровожд</a:t>
            </a:r>
            <a:r>
              <a:rPr lang="ru-RU" altLang="en-US" sz="1400" b="1" i="0" strike="noStrike">
                <a:solidFill>
                  <a:srgbClr val="00269E">
                    <a:alpha val="100000"/>
                  </a:srgbClr>
                </a:solidFill>
                <a:latin typeface="Arial"/>
                <a:ea typeface="Times New Roman"/>
              </a:rPr>
              <a:t>ения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75627" y="1325116"/>
            <a:ext cx="7344845" cy="139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1400" b="1" i="0" strike="noStrike" dirty="0" err="1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Отсутствие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сведений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об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имеющихся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у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заявителя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ограничениях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жизнедеятельности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, о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показанных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или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противопоказанных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видах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трудовой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деятельности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,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рекомендуемых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условиях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труда,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указанных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в ИПРА;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  <a:cs typeface="Arial"/>
              </a:rPr>
              <a:t> </a:t>
            </a:r>
            <a:endParaRPr sz="1400" b="0" i="0" strike="noStrike" dirty="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sz="1400" b="0" i="0" strike="noStrike" dirty="0">
              <a:solidFill>
                <a:srgbClr val="000000">
                  <a:alpha val="100000"/>
                </a:srgbClr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Получение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рекомендации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из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учреждения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МСЭ </a:t>
            </a:r>
            <a:r>
              <a:rPr sz="1400" b="1" i="0" strike="noStrike" dirty="0" err="1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об</a:t>
            </a:r>
            <a:r>
              <a:rPr sz="1400" b="1" i="0" strike="noStrike" dirty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1" i="0" strike="noStrike" dirty="0" err="1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отсутствии</a:t>
            </a:r>
            <a:r>
              <a:rPr sz="1400" b="1" i="0" strike="noStrike" dirty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1" i="0" strike="noStrike" dirty="0" err="1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нуждаемости</a:t>
            </a:r>
            <a:r>
              <a:rPr sz="1400" b="1" i="0" strike="noStrike" dirty="0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инвалида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в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сопровождении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при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содействии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занятости.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  <a:cs typeface="Arial"/>
              </a:rPr>
              <a:t> </a:t>
            </a:r>
            <a:endParaRPr lang="ru-RU" altLang="en-US" sz="1400" dirty="0">
              <a:latin typeface="Arial"/>
              <a:cs typeface="Arial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69729" y="3075806"/>
            <a:ext cx="6326506" cy="3105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1" i="0" strike="noStrike">
                <a:solidFill>
                  <a:srgbClr val="00269E">
                    <a:alpha val="100000"/>
                  </a:srgbClr>
                </a:solidFill>
                <a:latin typeface="Arial"/>
                <a:ea typeface="Times New Roman"/>
              </a:rPr>
              <a:t>Предоставление государственной услуги прекращается в случаях:</a:t>
            </a:r>
            <a:r>
              <a:rPr sz="1100" b="0" i="0" strike="noStrike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 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1547664" y="3534303"/>
            <a:ext cx="6924811" cy="11616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99920" indent="-199920" algn="l">
              <a:buFont typeface="Wingdings"/>
              <a:buChar char="Ø"/>
              <a:defRPr/>
            </a:pPr>
            <a:r>
              <a:rPr sz="1400" b="1" i="0" strike="noStrike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Отзыв</a:t>
            </a:r>
            <a:r>
              <a:rPr sz="14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заявления гражданином;</a:t>
            </a:r>
            <a:r>
              <a:rPr sz="14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  <a:cs typeface="Arial"/>
              </a:rPr>
              <a:t> </a:t>
            </a:r>
          </a:p>
          <a:p>
            <a:pPr marL="199920" indent="-199920" algn="l">
              <a:buFont typeface="Wingdings"/>
              <a:buChar char="Ø"/>
              <a:defRPr/>
            </a:pPr>
            <a:endParaRPr sz="1400" b="0" i="0" strike="noStrike">
              <a:solidFill>
                <a:srgbClr val="000000">
                  <a:alpha val="100000"/>
                </a:srgbClr>
              </a:solidFill>
              <a:latin typeface="Arial"/>
              <a:ea typeface="Calibri"/>
              <a:cs typeface="Arial"/>
            </a:endParaRPr>
          </a:p>
          <a:p>
            <a:pPr marL="199920" indent="-199920" algn="l">
              <a:buFont typeface="Wingdings"/>
              <a:buChar char="Ø"/>
              <a:defRPr/>
            </a:pPr>
            <a:r>
              <a:rPr sz="1400" b="1" i="0" strike="noStrike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Окончание</a:t>
            </a:r>
            <a:r>
              <a:rPr sz="14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периода сопровождения инвалида;</a:t>
            </a:r>
            <a:r>
              <a:rPr sz="14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Calibri"/>
                <a:cs typeface="Arial"/>
              </a:rPr>
              <a:t> </a:t>
            </a:r>
          </a:p>
          <a:p>
            <a:pPr marL="199920" indent="-199920" algn="l">
              <a:buFont typeface="Wingdings"/>
              <a:buChar char="Ø"/>
              <a:defRPr/>
            </a:pPr>
            <a:endParaRPr sz="1400" b="0" i="0" strike="noStrike">
              <a:solidFill>
                <a:srgbClr val="000000">
                  <a:alpha val="100000"/>
                </a:srgbClr>
              </a:solidFill>
              <a:latin typeface="Arial"/>
              <a:ea typeface="Calibri"/>
              <a:cs typeface="Arial"/>
            </a:endParaRPr>
          </a:p>
          <a:p>
            <a:pPr marL="199920" indent="-199920" algn="l">
              <a:buFont typeface="Wingdings"/>
              <a:buChar char="Ø"/>
              <a:defRPr/>
            </a:pPr>
            <a:r>
              <a:rPr sz="1400" b="1" i="0" strike="noStrike">
                <a:solidFill>
                  <a:srgbClr val="FF0000"/>
                </a:solidFill>
                <a:latin typeface="Arial"/>
                <a:ea typeface="Times New Roman"/>
                <a:cs typeface="Arial"/>
              </a:rPr>
              <a:t>Снятия</a:t>
            </a:r>
            <a:r>
              <a:rPr sz="1400" b="0" i="0" strike="noStrike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  <a:cs typeface="Arial"/>
              </a:rPr>
              <a:t> гражданина с регистрационного учета в целях поиска работы. </a:t>
            </a:r>
          </a:p>
        </p:txBody>
      </p:sp>
      <p:pic>
        <p:nvPicPr>
          <p:cNvPr id="80" name="Рисунок 36" descr="Буфер обмена со сплошной заливкой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47030" y="1515133"/>
            <a:ext cx="804589" cy="804589"/>
          </a:xfrm>
          <a:prstGeom prst="rect">
            <a:avLst/>
          </a:prstGeom>
        </p:spPr>
      </p:pic>
      <p:pic>
        <p:nvPicPr>
          <p:cNvPr id="81" name="Рисунок 47" descr="Жест двойного касания со сплошной заливкой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95536" y="3673574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3930" y="522029"/>
            <a:ext cx="7121946" cy="59195"/>
            <a:chOff x="251520" y="771550"/>
            <a:chExt cx="7128792" cy="720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1"/>
          <p:cNvSpPr txBox="1"/>
          <p:nvPr/>
        </p:nvSpPr>
        <p:spPr>
          <a:xfrm>
            <a:off x="130429" y="87474"/>
            <a:ext cx="7055447" cy="428625"/>
          </a:xfrm>
          <a:prstGeom prst="rect">
            <a:avLst/>
          </a:prstGeom>
          <a:noFill/>
          <a:ln>
            <a:noFill/>
          </a:ln>
        </p:spPr>
        <p:txBody>
          <a:bodyPr vert="horz" wrap="square" lIns="77925" tIns="38963" rIns="77925" bIns="38963" anchor="ctr" anchorCtr="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9pPr>
          </a:lstStyle>
          <a:p>
            <a:pPr algn="l">
              <a:defRPr/>
            </a:pPr>
            <a:r>
              <a:rPr lang="ru-RU" altLang="en-US" sz="2000" b="1" i="1">
                <a:solidFill>
                  <a:srgbClr val="C00000"/>
                </a:solidFill>
                <a:latin typeface="Verdana"/>
                <a:ea typeface="Verdana"/>
              </a:rPr>
              <a:t>Исполнитель социального заказа</a:t>
            </a:r>
          </a:p>
        </p:txBody>
      </p:sp>
      <p:pic>
        <p:nvPicPr>
          <p:cNvPr id="82" name="Рисунок 28" descr="Портфель контур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130291" y="879562"/>
            <a:ext cx="546165" cy="546165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1187157" y="1023578"/>
            <a:ext cx="6193155" cy="3105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Зарегистрироваться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на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портале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«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Работа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/>
                <a:ea typeface="Times New Roman"/>
              </a:rPr>
              <a:t> в России» (</a:t>
            </a:r>
            <a:r>
              <a:rPr sz="1400" b="1" i="0" u="sng" strike="noStrike" dirty="0">
                <a:solidFill>
                  <a:srgbClr val="003399"/>
                </a:solidFill>
                <a:latin typeface="Times New Roman"/>
                <a:ea typeface="Times New Roman"/>
              </a:rPr>
              <a:t>https://trudvsem.ru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Times New Roman"/>
                <a:ea typeface="Times New Roman"/>
              </a:rPr>
              <a:t>);</a:t>
            </a:r>
            <a:r>
              <a:rPr sz="1100" b="0" i="0" strike="noStrike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</a:rPr>
              <a:t> 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1251523" y="1671650"/>
            <a:ext cx="764095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Подать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заявку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в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Управление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труда и занятости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Республики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Карелия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на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участие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в </a:t>
            </a:r>
            <a:r>
              <a:rPr sz="1400" b="0" i="0" strike="noStrike" dirty="0" err="1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мероприятии</a:t>
            </a:r>
            <a:r>
              <a:rPr sz="1400" b="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.</a:t>
            </a:r>
            <a:r>
              <a:rPr sz="1100" b="0" i="0" strike="noStrike" dirty="0">
                <a:solidFill>
                  <a:srgbClr val="000000">
                    <a:alpha val="100000"/>
                  </a:srgb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768244" y="2031690"/>
            <a:ext cx="2196244" cy="2196244"/>
          </a:xfrm>
          <a:prstGeom prst="rect">
            <a:avLst/>
          </a:prstGeom>
        </p:spPr>
      </p:pic>
      <p:pic>
        <p:nvPicPr>
          <p:cNvPr id="89" name="Рисунок 76" descr="Бумага для заметок со сплошной заливкой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51519" y="1527634"/>
            <a:ext cx="720080" cy="720080"/>
          </a:xfrm>
          <a:prstGeom prst="rect">
            <a:avLst/>
          </a:prstGeom>
        </p:spPr>
      </p:pic>
      <p:pic>
        <p:nvPicPr>
          <p:cNvPr id="90" name="Рисунок 17" descr="В яблочко со сплошной заливкой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15516" y="771550"/>
            <a:ext cx="720080" cy="720080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253610" y="2931975"/>
            <a:ext cx="2947980" cy="2211525"/>
          </a:xfrm>
          <a:prstGeom prst="rect">
            <a:avLst/>
          </a:prstGeom>
        </p:spPr>
      </p:pic>
      <p:sp>
        <p:nvSpPr>
          <p:cNvPr id="93" name="Прямоугольник 92"/>
          <p:cNvSpPr/>
          <p:nvPr/>
        </p:nvSpPr>
        <p:spPr>
          <a:xfrm>
            <a:off x="3140257" y="2571149"/>
            <a:ext cx="330395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en-US" b="1" i="0" strike="noStrike" dirty="0">
                <a:solidFill>
                  <a:schemeClr val="tx2">
                    <a:lumMod val="90000"/>
                  </a:schemeClr>
                </a:solidFill>
                <a:latin typeface="Verdana"/>
                <a:ea typeface="Times New Roman"/>
              </a:rPr>
              <a:t>Конкурс</a:t>
            </a:r>
          </a:p>
          <a:p>
            <a:pPr algn="ctr">
              <a:defRPr/>
            </a:pPr>
            <a:r>
              <a:rPr b="1" i="0" strike="noStrike" dirty="0">
                <a:solidFill>
                  <a:schemeClr val="tx2">
                    <a:lumMod val="90000"/>
                  </a:schemeClr>
                </a:solidFill>
                <a:latin typeface="Verdana"/>
                <a:ea typeface="Times New Roman"/>
              </a:rPr>
              <a:t>с 4 </a:t>
            </a:r>
            <a:r>
              <a:rPr b="1" i="0" strike="noStrike" dirty="0" err="1">
                <a:solidFill>
                  <a:schemeClr val="tx2">
                    <a:lumMod val="90000"/>
                  </a:schemeClr>
                </a:solidFill>
                <a:latin typeface="Verdana"/>
                <a:ea typeface="Times New Roman"/>
              </a:rPr>
              <a:t>мая</a:t>
            </a:r>
            <a:r>
              <a:rPr b="1" i="0" strike="noStrike" dirty="0">
                <a:solidFill>
                  <a:schemeClr val="tx2">
                    <a:lumMod val="90000"/>
                  </a:schemeClr>
                </a:solidFill>
                <a:latin typeface="Verdana"/>
                <a:ea typeface="Times New Roman"/>
              </a:rPr>
              <a:t> по 2 </a:t>
            </a:r>
            <a:r>
              <a:rPr b="1" i="0" strike="noStrike" dirty="0" err="1">
                <a:solidFill>
                  <a:schemeClr val="tx2">
                    <a:lumMod val="90000"/>
                  </a:schemeClr>
                </a:solidFill>
                <a:latin typeface="Verdana"/>
                <a:ea typeface="Times New Roman"/>
              </a:rPr>
              <a:t>июня</a:t>
            </a:r>
            <a:r>
              <a:rPr lang="ru-RU" altLang="en-US" b="1" i="0" strike="noStrike" dirty="0">
                <a:solidFill>
                  <a:schemeClr val="tx2">
                    <a:lumMod val="90000"/>
                  </a:schemeClr>
                </a:solidFill>
                <a:latin typeface="Verdana"/>
                <a:ea typeface="Times New Roman"/>
              </a:rPr>
              <a:t> </a:t>
            </a:r>
            <a:endParaRPr lang="en-US" altLang="ru-RU" b="1" i="0" strike="noStrike" dirty="0">
              <a:solidFill>
                <a:schemeClr val="tx2">
                  <a:lumMod val="90000"/>
                </a:schemeClr>
              </a:solidFill>
              <a:latin typeface="Verdana"/>
              <a:ea typeface="Times New Roman"/>
            </a:endParaRPr>
          </a:p>
          <a:p>
            <a:pPr algn="ctr">
              <a:defRPr/>
            </a:pPr>
            <a:r>
              <a:rPr lang="en-US" altLang="ru-RU" b="1" i="0" strike="noStrike" dirty="0">
                <a:solidFill>
                  <a:schemeClr val="tx2">
                    <a:lumMod val="90000"/>
                  </a:schemeClr>
                </a:solidFill>
                <a:latin typeface="Verdana"/>
                <a:ea typeface="Times New Roman"/>
              </a:rPr>
              <a:t>2023</a:t>
            </a:r>
            <a:r>
              <a:rPr lang="ru-RU" altLang="en-US" b="1" i="0" strike="noStrike" dirty="0">
                <a:solidFill>
                  <a:schemeClr val="tx2">
                    <a:lumMod val="90000"/>
                  </a:schemeClr>
                </a:solidFill>
                <a:latin typeface="Verdana"/>
                <a:ea typeface="Times New Roman"/>
              </a:rPr>
              <a:t> года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3851920" y="4227934"/>
            <a:ext cx="4244908" cy="3597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b="1" i="0" strike="noStrike">
                <a:solidFill>
                  <a:srgbClr val="FF0000"/>
                </a:solidFill>
                <a:latin typeface="Arial"/>
                <a:ea typeface="Times New Roman"/>
              </a:rPr>
              <a:t>Результаты конкурса </a:t>
            </a:r>
            <a:r>
              <a:rPr lang="en-US" altLang="ru-RU" b="1" i="0" strike="noStrike">
                <a:solidFill>
                  <a:srgbClr val="FF0000"/>
                </a:solidFill>
                <a:latin typeface="Arial"/>
                <a:ea typeface="Times New Roman"/>
              </a:rPr>
              <a:t>-</a:t>
            </a:r>
            <a:r>
              <a:rPr lang="ru-RU" altLang="en-US" b="1" i="0" strike="noStrike">
                <a:solidFill>
                  <a:srgbClr val="FF0000"/>
                </a:solidFill>
                <a:latin typeface="Arial"/>
                <a:ea typeface="Times New Roman"/>
              </a:rPr>
              <a:t> </a:t>
            </a:r>
            <a:r>
              <a:rPr b="1" i="0" strike="noStrike">
                <a:solidFill>
                  <a:srgbClr val="FF0000"/>
                </a:solidFill>
                <a:latin typeface="Arial"/>
                <a:ea typeface="Times New Roman"/>
              </a:rPr>
              <a:t>12.06.</a:t>
            </a:r>
            <a:r>
              <a:rPr lang="en-US" altLang="ru-RU" b="1" i="0" strike="noStrike">
                <a:solidFill>
                  <a:srgbClr val="FF0000"/>
                </a:solidFill>
                <a:latin typeface="Arial"/>
                <a:ea typeface="Times New Roman"/>
              </a:rPr>
              <a:t>2023</a:t>
            </a:r>
            <a:r>
              <a:rPr lang="ru-RU" altLang="en-US" b="1" i="0" strike="noStrike">
                <a:solidFill>
                  <a:srgbClr val="FF0000"/>
                </a:solidFill>
                <a:latin typeface="Arial"/>
                <a:ea typeface="Times New Roman"/>
              </a:rPr>
              <a:t> г</a:t>
            </a:r>
            <a:r>
              <a:rPr lang="en-US" altLang="ru-RU" b="1" i="0" strike="noStrike">
                <a:solidFill>
                  <a:srgbClr val="FF0000"/>
                </a:solidFill>
                <a:latin typeface="Arial"/>
                <a:ea typeface="Times New Roman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1AB21AF6-C47F-4105-8A02-9F0392D207A2}"/>
              </a:ext>
            </a:extLst>
          </p:cNvPr>
          <p:cNvGrpSpPr/>
          <p:nvPr/>
        </p:nvGrpSpPr>
        <p:grpSpPr>
          <a:xfrm>
            <a:off x="63930" y="784363"/>
            <a:ext cx="7121946" cy="59195"/>
            <a:chOff x="251520" y="771550"/>
            <a:chExt cx="7128792" cy="72008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F09F96D1-571A-412F-8A97-630EECAEFFBF}"/>
                </a:ext>
              </a:extLst>
            </p:cNvPr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xmlns="" id="{B8CCD5C2-1293-4CF3-9278-64F0A71BCF6F}"/>
                </a:ext>
              </a:extLst>
            </p:cNvPr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586469F8-D8F6-4EEF-9891-47C490298B02}"/>
              </a:ext>
            </a:extLst>
          </p:cNvPr>
          <p:cNvSpPr txBox="1">
            <a:spLocks/>
          </p:cNvSpPr>
          <p:nvPr/>
        </p:nvSpPr>
        <p:spPr bwMode="auto">
          <a:xfrm>
            <a:off x="130429" y="87474"/>
            <a:ext cx="7055447" cy="637695"/>
          </a:xfrm>
          <a:prstGeom prst="rect">
            <a:avLst/>
          </a:prstGeom>
          <a:noFill/>
          <a:ln>
            <a:noFill/>
          </a:ln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ru-RU" sz="2000" b="1" i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</a:rPr>
              <a:t>Оборудование (оснащение) рабочих мест для трудоустройства незанятых инвалидов</a:t>
            </a:r>
          </a:p>
        </p:txBody>
      </p:sp>
      <p:sp>
        <p:nvSpPr>
          <p:cNvPr id="10" name="Скругленный прямоугольник 18">
            <a:extLst>
              <a:ext uri="{FF2B5EF4-FFF2-40B4-BE49-F238E27FC236}">
                <a16:creationId xmlns:a16="http://schemas.microsoft.com/office/drawing/2014/main" xmlns="" id="{A850A977-DC0C-4089-9F27-02FC58DFB86A}"/>
              </a:ext>
            </a:extLst>
          </p:cNvPr>
          <p:cNvSpPr/>
          <p:nvPr/>
        </p:nvSpPr>
        <p:spPr>
          <a:xfrm>
            <a:off x="1091963" y="1067741"/>
            <a:ext cx="6960073" cy="291369"/>
          </a:xfrm>
          <a:prstGeom prst="roundRect">
            <a:avLst/>
          </a:prstGeom>
          <a:solidFill>
            <a:srgbClr val="DDE9F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7925" tIns="38963" rIns="77925" bIns="38963">
            <a:spAutoFit/>
          </a:bodyPr>
          <a:lstStyle/>
          <a:p>
            <a:pPr algn="ctr"/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Работодателю предоставляется субсидия за одно оборудованное место</a:t>
            </a:r>
          </a:p>
        </p:txBody>
      </p:sp>
      <p:pic>
        <p:nvPicPr>
          <p:cNvPr id="11" name="Рисунок 10" descr="Изображение выглядит как силуэ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5D7932A-3861-4A1B-9218-939D67723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657" y="1649519"/>
            <a:ext cx="2224251" cy="3619119"/>
          </a:xfrm>
          <a:prstGeom prst="rect">
            <a:avLst/>
          </a:prstGeom>
        </p:spPr>
      </p:pic>
      <p:pic>
        <p:nvPicPr>
          <p:cNvPr id="4" name="Рисунок 3" descr="Изображение выглядит как игрушка, сиденье&#10;&#10;Автоматически созданное описание">
            <a:extLst>
              <a:ext uri="{FF2B5EF4-FFF2-40B4-BE49-F238E27FC236}">
                <a16:creationId xmlns:a16="http://schemas.microsoft.com/office/drawing/2014/main" xmlns="" id="{83C85B04-9DC9-4CF5-9F79-E801F39468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6" b="8676"/>
          <a:stretch/>
        </p:blipFill>
        <p:spPr>
          <a:xfrm>
            <a:off x="89097" y="1649519"/>
            <a:ext cx="3639479" cy="2908613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5EFBFF87-D119-478F-B91D-3FCF27A32BB1}"/>
              </a:ext>
            </a:extLst>
          </p:cNvPr>
          <p:cNvSpPr/>
          <p:nvPr/>
        </p:nvSpPr>
        <p:spPr>
          <a:xfrm>
            <a:off x="3913185" y="1527721"/>
            <a:ext cx="3391928" cy="877560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marL="1301459" indent="-1301459">
              <a:lnSpc>
                <a:spcPct val="150000"/>
              </a:lnSpc>
            </a:pPr>
            <a:r>
              <a:rPr lang="ru-RU" sz="2000" b="1" dirty="0">
                <a:solidFill>
                  <a:srgbClr val="CF4520"/>
                </a:solidFill>
                <a:latin typeface="Verdana" pitchFamily="34" charset="0"/>
                <a:ea typeface="Verdana" pitchFamily="34" charset="0"/>
              </a:rPr>
              <a:t>до </a:t>
            </a:r>
            <a:r>
              <a:rPr lang="ru-RU" sz="4000" b="1" dirty="0">
                <a:solidFill>
                  <a:srgbClr val="CF4520"/>
                </a:solidFill>
                <a:latin typeface="Verdana" pitchFamily="34" charset="0"/>
                <a:ea typeface="Verdana" pitchFamily="34" charset="0"/>
              </a:rPr>
              <a:t>100</a:t>
            </a:r>
            <a:r>
              <a:rPr lang="ru-RU" sz="2000" b="1" dirty="0">
                <a:solidFill>
                  <a:srgbClr val="CF4520"/>
                </a:solidFill>
                <a:latin typeface="Verdana" pitchFamily="34" charset="0"/>
                <a:ea typeface="Verdana" pitchFamily="34" charset="0"/>
              </a:rPr>
              <a:t> тысяч руб.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46959E57-79CB-486A-A554-A1811481C527}"/>
              </a:ext>
            </a:extLst>
          </p:cNvPr>
          <p:cNvSpPr txBox="1"/>
          <p:nvPr/>
        </p:nvSpPr>
        <p:spPr>
          <a:xfrm>
            <a:off x="3237934" y="3148358"/>
            <a:ext cx="4276712" cy="128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>
              <a:lnSpc>
                <a:spcPct val="150000"/>
              </a:lnSpc>
              <a:buSzPct val="30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размере суммы затрат в соответствии с заявкой и сметами </a:t>
            </a:r>
          </a:p>
        </p:txBody>
      </p:sp>
    </p:spTree>
    <p:extLst>
      <p:ext uri="{BB962C8B-B14F-4D97-AF65-F5344CB8AC3E}">
        <p14:creationId xmlns:p14="http://schemas.microsoft.com/office/powerpoint/2010/main" val="33549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3930" y="784363"/>
            <a:ext cx="7121946" cy="59195"/>
            <a:chOff x="251520" y="771550"/>
            <a:chExt cx="7128792" cy="72008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51520" y="771550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413549" y="843558"/>
              <a:ext cx="6966763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1"/>
          <p:cNvSpPr txBox="1"/>
          <p:nvPr/>
        </p:nvSpPr>
        <p:spPr>
          <a:xfrm>
            <a:off x="0" y="52687"/>
            <a:ext cx="7465907" cy="637695"/>
          </a:xfrm>
          <a:prstGeom prst="rect">
            <a:avLst/>
          </a:prstGeom>
          <a:noFill/>
          <a:ln>
            <a:noFill/>
          </a:ln>
        </p:spPr>
        <p:txBody>
          <a:bodyPr vert="horz" wrap="square" lIns="77925" tIns="38963" rIns="77925" bIns="38963" anchor="ctr" anchorCtr="0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ahoma"/>
              </a:defRPr>
            </a:lvl9pPr>
          </a:lstStyle>
          <a:p>
            <a:pPr algn="l">
              <a:defRPr/>
            </a:pPr>
            <a:r>
              <a:rPr lang="ru-RU" sz="1900" b="1" i="1" dirty="0">
                <a:solidFill>
                  <a:srgbClr val="C00000"/>
                </a:solidFill>
                <a:latin typeface="Verdana"/>
                <a:ea typeface="Verdana"/>
              </a:rPr>
              <a:t>Создание инфраструктуры для </a:t>
            </a:r>
            <a:r>
              <a:rPr lang="ru-RU" sz="1900" b="1" i="1" dirty="0" smtClean="0">
                <a:solidFill>
                  <a:srgbClr val="C00000"/>
                </a:solidFill>
                <a:latin typeface="Verdana"/>
                <a:ea typeface="Verdana"/>
              </a:rPr>
              <a:t>беспрепятственного </a:t>
            </a:r>
            <a:r>
              <a:rPr lang="ru-RU" sz="1900" b="1" i="1" dirty="0">
                <a:solidFill>
                  <a:srgbClr val="C00000"/>
                </a:solidFill>
                <a:latin typeface="Verdana"/>
                <a:ea typeface="Verdana"/>
              </a:rPr>
              <a:t>доступа трудоустроенного инвалида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8531" y="4599392"/>
            <a:ext cx="8665469" cy="446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150000"/>
              </a:lnSpc>
              <a:buSzPct val="200000"/>
              <a:buFont typeface="Wingdings"/>
              <a:buChar char="ü"/>
              <a:defRPr/>
            </a:pPr>
            <a:r>
              <a:rPr lang="ru-RU" sz="1600" b="1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</a:rPr>
              <a:t>В размере суммы затрат в соответствии с заявкой и сметами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4811" y="2884872"/>
            <a:ext cx="3638508" cy="1180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tx2">
                    <a:lumMod val="75000"/>
                  </a:schemeClr>
                </a:solidFill>
                <a:latin typeface="Verdana"/>
                <a:ea typeface="Verdana"/>
              </a:rPr>
              <a:t>На создание инфраструктуры, включая оборудование </a:t>
            </a:r>
            <a:r>
              <a:rPr lang="ru-RU" b="1" i="1" u="sng">
                <a:solidFill>
                  <a:srgbClr val="C00000"/>
                </a:solidFill>
                <a:latin typeface="Verdana"/>
                <a:ea typeface="Verdana"/>
              </a:rPr>
              <a:t>пандусов и подъемников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/>
          <a:srcRect r="8920" b="3560"/>
          <a:stretch>
            <a:fillRect/>
          </a:stretch>
        </p:blipFill>
        <p:spPr>
          <a:xfrm>
            <a:off x="5731788" y="911058"/>
            <a:ext cx="3304707" cy="3224717"/>
          </a:xfrm>
          <a:prstGeom prst="rect">
            <a:avLst/>
          </a:prstGeom>
        </p:spPr>
      </p:pic>
      <p:sp>
        <p:nvSpPr>
          <p:cNvPr id="10" name="Скругленный прямоугольник 18"/>
          <p:cNvSpPr/>
          <p:nvPr/>
        </p:nvSpPr>
        <p:spPr>
          <a:xfrm>
            <a:off x="1373362" y="987304"/>
            <a:ext cx="5064214" cy="32542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77925" tIns="38963" rIns="77925" bIns="38963">
            <a:spAutoFit/>
          </a:bodyPr>
          <a:lstStyle/>
          <a:p>
            <a:pPr algn="ctr">
              <a:defRPr/>
            </a:pPr>
            <a:r>
              <a:rPr lang="ru-RU" sz="1400" b="1" i="1">
                <a:solidFill>
                  <a:schemeClr val="bg1"/>
                </a:solidFill>
                <a:latin typeface="Verdana"/>
                <a:ea typeface="Verdana"/>
              </a:rPr>
              <a:t>Работодателю предоставляется субсидия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2771800" y="1434545"/>
            <a:ext cx="3391928" cy="976143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pPr marL="1301459" indent="-1301459">
              <a:lnSpc>
                <a:spcPct val="150000"/>
              </a:lnSpc>
              <a:defRPr/>
            </a:pPr>
            <a:r>
              <a:rPr lang="ru-RU" sz="2000" b="1">
                <a:solidFill>
                  <a:srgbClr val="CF4520"/>
                </a:solidFill>
                <a:latin typeface="Verdana"/>
                <a:ea typeface="Verdana"/>
              </a:rPr>
              <a:t>до </a:t>
            </a:r>
            <a:r>
              <a:rPr lang="ru-RU" sz="4000" b="1">
                <a:solidFill>
                  <a:srgbClr val="CF4520"/>
                </a:solidFill>
                <a:latin typeface="Verdana"/>
                <a:ea typeface="Verdana"/>
              </a:rPr>
              <a:t>5</a:t>
            </a:r>
            <a:r>
              <a:rPr lang="en-US" altLang="ru-RU" sz="4000" b="1">
                <a:solidFill>
                  <a:srgbClr val="CF4520"/>
                </a:solidFill>
                <a:latin typeface="Verdana"/>
                <a:ea typeface="Verdana"/>
              </a:rPr>
              <a:t>0</a:t>
            </a:r>
            <a:r>
              <a:rPr lang="ru-RU" sz="4000" b="1">
                <a:solidFill>
                  <a:srgbClr val="CF4520"/>
                </a:solidFill>
                <a:latin typeface="Verdana"/>
                <a:ea typeface="Verdana"/>
              </a:rPr>
              <a:t>0</a:t>
            </a:r>
            <a:r>
              <a:rPr lang="ru-RU" sz="2000" b="1">
                <a:solidFill>
                  <a:srgbClr val="CF4520"/>
                </a:solidFill>
                <a:latin typeface="Verdana"/>
                <a:ea typeface="Verdana"/>
              </a:rPr>
              <a:t> тысяч руб.</a:t>
            </a:r>
          </a:p>
        </p:txBody>
      </p:sp>
      <p:pic>
        <p:nvPicPr>
          <p:cNvPr id="12" name="Рисунок 11" descr="Изображение выглядит как силуэ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5D7932A-3861-4A1B-9218-939D67723E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5" y="1458382"/>
            <a:ext cx="1792412" cy="29164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вет по делам инв.18.12.19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DB3E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661</Words>
  <Application>Microsoft Office PowerPoint</Application>
  <PresentationFormat>Экран (16:9)</PresentationFormat>
  <Paragraphs>109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Совет по делам инв.18.12.19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Спасибо за внимание!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межведомственного взаимодействия в интересах решения проблем занятости инвалидов и соблюдения законодательства в этой области</dc:title>
  <dc:creator>Макрицкая Татьяна Александровна</dc:creator>
  <cp:lastModifiedBy>Шарынина Дарья Олеговна</cp:lastModifiedBy>
  <cp:revision>418</cp:revision>
  <dcterms:created xsi:type="dcterms:W3CDTF">2019-12-10T11:23:25Z</dcterms:created>
  <dcterms:modified xsi:type="dcterms:W3CDTF">2023-05-19T06:44:22Z</dcterms:modified>
  <cp:version>0906.0100.01</cp:version>
</cp:coreProperties>
</file>