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5" r:id="rId4"/>
    <p:sldId id="271" r:id="rId5"/>
    <p:sldId id="272" r:id="rId6"/>
    <p:sldId id="270" r:id="rId7"/>
    <p:sldId id="263" r:id="rId8"/>
    <p:sldId id="264" r:id="rId9"/>
    <p:sldId id="266" r:id="rId10"/>
    <p:sldId id="269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54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86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186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65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771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103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644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62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56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15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641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52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24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88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10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21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0239F-0ACB-4CB3-9303-81CD0EE92F24}" type="datetimeFigureOut">
              <a:rPr lang="ru-RU" smtClean="0"/>
              <a:t>10.07.2025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0E78EF9-3B7B-4D23-8F09-FB2110764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88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947CF-CAB9-D4D1-06D7-C762C9D6B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53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EB308E-7E2A-BB2B-6555-63D347985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9911"/>
            <a:ext cx="10515600" cy="52270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dirty="0"/>
              <a:t>Проект закона Республики Карелия № 526-</a:t>
            </a:r>
            <a:r>
              <a:rPr lang="en-US" b="1" dirty="0"/>
              <a:t>VII 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«О внесении изменений в статьи 3 и 3.1 Закона Республики Карелия «О некоторых вопросах реализации Федерального закона</a:t>
            </a:r>
          </a:p>
          <a:p>
            <a:pPr marL="0" indent="0">
              <a:buNone/>
            </a:pPr>
            <a:r>
              <a:rPr lang="ru-RU" dirty="0"/>
              <a:t>«О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продукции» на территории</a:t>
            </a:r>
            <a:r>
              <a:rPr lang="en-US" dirty="0"/>
              <a:t> </a:t>
            </a:r>
            <a:r>
              <a:rPr lang="ru-RU" dirty="0"/>
              <a:t>Республики Карелия»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Внесен Главой Республики Карелия и группой депутатов Законодательного Собрания Республики Карелия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63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16DE2-59FD-D552-7C9D-2C5A67EA2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98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FDBA69-B9B0-848A-3DAB-26FC6CC2B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0427"/>
            <a:ext cx="8596668" cy="4620935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b="0" i="0" dirty="0">
              <a:solidFill>
                <a:srgbClr val="34343C"/>
              </a:solidFill>
              <a:effectLst/>
              <a:latin typeface="YS Text"/>
            </a:endParaRPr>
          </a:p>
          <a:p>
            <a:pPr algn="just">
              <a:buNone/>
            </a:pPr>
            <a:r>
              <a:rPr lang="ru-RU" dirty="0">
                <a:solidFill>
                  <a:srgbClr val="34343C"/>
                </a:solidFill>
              </a:rPr>
              <a:t>Из них: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3 торговых объекта, расположенных в помещениях МКД и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находящихся на подвальных этажах;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1 торговый объект, расположенный в помещении МКД и находящийся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на подземном этаже;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53 торговых объекта, расположенных в помещениях МКД и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находящихся на цокольных этажах;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18 торговых объектов, расположенных в помещениях МКД,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переведенных из жилых помещений в нежилые помещения, в которых</a:t>
            </a:r>
          </a:p>
          <a:p>
            <a:pPr algn="just">
              <a:buNone/>
            </a:pPr>
            <a:r>
              <a:rPr lang="ru-RU" b="0" i="0" dirty="0">
                <a:solidFill>
                  <a:srgbClr val="34343C"/>
                </a:solidFill>
                <a:effectLst/>
              </a:rPr>
              <a:t>отсутствует отдельный вход для погрузки и (или) разгрузки продукции</a:t>
            </a:r>
            <a:r>
              <a:rPr lang="ru-RU" b="0" i="0" dirty="0">
                <a:solidFill>
                  <a:srgbClr val="34343C"/>
                </a:solidFill>
                <a:effectLst/>
                <a:latin typeface="YS Text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307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C4088-7063-D2FD-2AD3-F4E698EA6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E58CD8-E061-886E-5C64-A33BBD8EA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802" y="2746516"/>
            <a:ext cx="8596668" cy="3880773"/>
          </a:xfrm>
        </p:spPr>
        <p:txBody>
          <a:bodyPr/>
          <a:lstStyle/>
          <a:p>
            <a:r>
              <a:rPr lang="ru-RU" dirty="0"/>
              <a:t>В случае установления запрета на розничную продажу алкогольной продукции в торговых объектах, расположенных в многоквартирных домах и (или) на прилегающих к ним территориях, если общая площадь таких торговых объектов составляет менее 70 квадратных метров, закрытию будет подлежать 39 торговых объектов.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041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73E17-83A3-E41D-CC96-B0D1123A3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BC5DEF-4593-D0F1-FF61-96F30F51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Предлагаемые законопроектом изменения позволят</a:t>
            </a:r>
          </a:p>
          <a:p>
            <a:r>
              <a:rPr lang="ru-RU" sz="2000" dirty="0"/>
              <a:t> снизить социальную напряженность среди населения, связанную с осуществлением предпринимательской деятельности в области розничной продажи алкогольной продукции, в том числе в многоквартирных домах, способствующей нарушению общественного порядка, которые создадут комфортные условия, высокое качество жизни граждан, </a:t>
            </a:r>
          </a:p>
          <a:p>
            <a:r>
              <a:rPr lang="ru-RU" sz="2000" dirty="0"/>
              <a:t>будут способствовать сокращению употребления алкоголя населением и повлекут за собой создание более здоровой социальной среды.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8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716CF-008D-D53A-C221-F089725D9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82F489-0B1A-654C-3487-55D6B6F6B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  </a:t>
            </a:r>
            <a:r>
              <a:rPr lang="ru-RU" dirty="0">
                <a:solidFill>
                  <a:srgbClr val="FF0000"/>
                </a:solidFill>
              </a:rPr>
              <a:t>Проект Закона подготовлен</a:t>
            </a:r>
          </a:p>
          <a:p>
            <a:r>
              <a:rPr lang="ru-RU" dirty="0"/>
              <a:t> в рамках реализации Концепции сокращения потребления алкоголя в Российской Федерации на период до 2030 года и дальнейшую перспективу, в целях недопущения на территории Республики Карелия алкоголизации населения, особенно несовершеннолетних лиц </a:t>
            </a:r>
          </a:p>
          <a:p>
            <a:r>
              <a:rPr lang="ru-RU" dirty="0"/>
              <a:t>и по поручению Главы РК А.О. Парфенчикова по итогам отчета перед депутатами Законодательного Собрания в апреле 2025 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3440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558A15-EB8A-C369-B928-125E852A0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F455664-0C9F-BDE1-E36D-01612B266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600601"/>
            <a:ext cx="10515600" cy="2708246"/>
          </a:xfrm>
        </p:spPr>
      </p:pic>
    </p:spTree>
    <p:extLst>
      <p:ext uri="{BB962C8B-B14F-4D97-AF65-F5344CB8AC3E}">
        <p14:creationId xmlns:p14="http://schemas.microsoft.com/office/powerpoint/2010/main" val="169777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07B4B-C0CF-B2AF-5BC3-30C596DCC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E99F93E-D567-EF0A-62E4-39EBC3C2A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0730" y="639192"/>
            <a:ext cx="8868791" cy="5948039"/>
          </a:xfrm>
        </p:spPr>
      </p:pic>
    </p:spTree>
    <p:extLst>
      <p:ext uri="{BB962C8B-B14F-4D97-AF65-F5344CB8AC3E}">
        <p14:creationId xmlns:p14="http://schemas.microsoft.com/office/powerpoint/2010/main" val="244129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BC8D3-621B-718E-01CB-44415EA0D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1DF4954-61C9-4245-EEE1-D60CE9FEE0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8189" y="365125"/>
            <a:ext cx="8715622" cy="5811838"/>
          </a:xfrm>
        </p:spPr>
      </p:pic>
    </p:spTree>
    <p:extLst>
      <p:ext uri="{BB962C8B-B14F-4D97-AF65-F5344CB8AC3E}">
        <p14:creationId xmlns:p14="http://schemas.microsoft.com/office/powerpoint/2010/main" val="2592843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1034F-075B-CF1A-30D4-F80823E6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FBEBA3-3776-0622-0513-DD48CBA17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ИНФОРМАЦИЯ о выявленных в региональном </a:t>
            </a:r>
            <a:r>
              <a:rPr lang="ru-RU" dirty="0" err="1"/>
              <a:t>инфополе</a:t>
            </a:r>
            <a:r>
              <a:rPr lang="ru-RU" dirty="0"/>
              <a:t> жалобах, касающихся реализации алкогольной продукции на территории Республики Карелия</a:t>
            </a:r>
          </a:p>
          <a:p>
            <a:pPr marL="0" indent="0">
              <a:buNone/>
            </a:pPr>
            <a:r>
              <a:rPr lang="ru-RU" dirty="0"/>
              <a:t>  (1 января 2024 года – 20 июня 2025 года):</a:t>
            </a:r>
          </a:p>
          <a:p>
            <a:r>
              <a:rPr lang="ru-RU" dirty="0"/>
              <a:t> Работа «наливаек» (жалобы на 9 точек о круглосуточной работе, шуме, драках, антисанитарии)</a:t>
            </a:r>
          </a:p>
          <a:p>
            <a:r>
              <a:rPr lang="ru-RU" dirty="0"/>
              <a:t>Летние веранды. Жалобы не фиксировались.</a:t>
            </a:r>
          </a:p>
          <a:p>
            <a:r>
              <a:rPr lang="ru-RU" dirty="0"/>
              <a:t>Работа магазинов по продаже алкоголя (жалобы на 23 точки на продажу несовершеннолетним, работу вблизи соцобъектов)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277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2399E-4402-E950-F511-CB03BDE8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Настоящим законопроектом предлагается установить на территории Республики Карелия: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DEF3AA-F522-0624-4222-FECA765BD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-запрет на розничную продажу алкогольной продукции, за исключением розничной продажи алкогольной продукции при оказании услуг общественного питания, дополнительно во Всемирный день здоровья 7 апреля, День семьи, любви и верности 8 июля, Всероссийский день трезвости 11 сентября;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75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7EC5A-D0AA-0BA7-A11A-B0622890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99" y="-1090813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F2E05B-755B-73CD-4F6A-7184CB4F0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5006"/>
            <a:ext cx="10515600" cy="57419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-запрет на розничную продажу алкогольной продукции в объектах розничной продажи, расположенных в многоквартирных домах и (или) на прилегающих к ним территориях, если общая площадь объекта розничной продажи составляет менее 70 квадратных метров;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-запрет на розничную продажу алкогольной продукции, за исключением розничной продажи алкогольной продукции при оказании услуг общественного питания, в стационарных торговых объектах, расположенных в помещениях многоквартирных домов, находящихся в подвальных этажах, подземных этажах; в помещениях многоквартирных домов, переведенных из жилых помещений в нежилые помещения, если объект розничной продажи не имеет отдельного входа для погрузки и (или) разгрузки алкогольной продукции, не являющийся входом для покупателей</a:t>
            </a:r>
          </a:p>
        </p:txBody>
      </p:sp>
    </p:spTree>
    <p:extLst>
      <p:ext uri="{BB962C8B-B14F-4D97-AF65-F5344CB8AC3E}">
        <p14:creationId xmlns:p14="http://schemas.microsoft.com/office/powerpoint/2010/main" val="115593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D3277-A788-497B-9CF8-6F0103DD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97345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89A1C1-857F-8CB6-77F7-5CA03404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9192"/>
            <a:ext cx="10515600" cy="55377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По информации, полученной от администраций городских</a:t>
            </a:r>
          </a:p>
          <a:p>
            <a:pPr marL="0" indent="0" algn="just">
              <a:buNone/>
            </a:pPr>
            <a:r>
              <a:rPr lang="ru-RU" dirty="0"/>
              <a:t>(муниципальных) округов, муниципальных районов Республики Карелия,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подлежат закрытию 75 торговых объектов в случае установлении запрета на розничную продажу алкогольной продукции, за исключением розничной продажи алкогольной продукции при оказании услуг общественного питания в объектах общественного питания: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1) в торговых объектах, расположенных в помещениях на подвальных,</a:t>
            </a:r>
          </a:p>
          <a:p>
            <a:pPr marL="0" indent="0">
              <a:buNone/>
            </a:pPr>
            <a:r>
              <a:rPr lang="ru-RU" dirty="0"/>
              <a:t>подземных и цокольных этажах в многоквартирных домах;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2)в торговых объектах, расположенных в помещениях в</a:t>
            </a:r>
          </a:p>
          <a:p>
            <a:pPr marL="0" indent="0">
              <a:buNone/>
            </a:pPr>
            <a:r>
              <a:rPr lang="ru-RU" dirty="0"/>
              <a:t>многоквартирных домах, переведенных из жилых помещений в</a:t>
            </a:r>
          </a:p>
          <a:p>
            <a:pPr marL="0" indent="0">
              <a:buNone/>
            </a:pPr>
            <a:r>
              <a:rPr lang="ru-RU" dirty="0"/>
              <a:t> нежилые помещения, в которых отсутствует отдельный вход для погрузки и (или) разгрузки алкогольной продукции.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5025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</TotalTime>
  <Words>659</Words>
  <Application>Microsoft Office PowerPoint</Application>
  <PresentationFormat>Широкоэкранный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 3</vt:lpstr>
      <vt:lpstr>YS Text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Настоящим законопроектом предлагается установить на территории Республики Карелия: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Ольга Ю. Билко</dc:creator>
  <cp:lastModifiedBy>Ольга Ю. Билко</cp:lastModifiedBy>
  <cp:revision>5</cp:revision>
  <dcterms:created xsi:type="dcterms:W3CDTF">2025-07-10T07:00:44Z</dcterms:created>
  <dcterms:modified xsi:type="dcterms:W3CDTF">2025-07-10T10:31:59Z</dcterms:modified>
</cp:coreProperties>
</file>