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14" r:id="rId2"/>
    <p:sldId id="393" r:id="rId3"/>
    <p:sldId id="395" r:id="rId4"/>
    <p:sldId id="396" r:id="rId5"/>
    <p:sldId id="322" r:id="rId6"/>
    <p:sldId id="398" r:id="rId7"/>
    <p:sldId id="394" r:id="rId8"/>
    <p:sldId id="364" r:id="rId9"/>
    <p:sldId id="319" r:id="rId10"/>
    <p:sldId id="388" r:id="rId11"/>
    <p:sldId id="402" r:id="rId12"/>
    <p:sldId id="382" r:id="rId13"/>
    <p:sldId id="385" r:id="rId14"/>
    <p:sldId id="384" r:id="rId15"/>
    <p:sldId id="381" r:id="rId16"/>
    <p:sldId id="387" r:id="rId17"/>
    <p:sldId id="403" r:id="rId18"/>
    <p:sldId id="397" r:id="rId19"/>
    <p:sldId id="399" r:id="rId20"/>
    <p:sldId id="389" r:id="rId21"/>
    <p:sldId id="400" r:id="rId22"/>
    <p:sldId id="386" r:id="rId23"/>
  </p:sldIdLst>
  <p:sldSz cx="9144000" cy="5143500" type="screen16x9"/>
  <p:notesSz cx="9926638" cy="679767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FF"/>
    <a:srgbClr val="4C5F2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34587" autoAdjust="0"/>
    <p:restoredTop sz="94203" autoAdjust="0"/>
  </p:normalViewPr>
  <p:slideViewPr>
    <p:cSldViewPr>
      <p:cViewPr varScale="1">
        <p:scale>
          <a:sx n="225" d="100"/>
          <a:sy n="225" d="100"/>
        </p:scale>
        <p:origin x="-268" y="-6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0538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21B4F01-537B-4C14-8A1C-9EEA686E32BA}" type="datetimeFigureOut">
              <a:rPr lang="ru-RU"/>
              <a:pPr>
                <a:defRPr/>
              </a:pPr>
              <a:t>10.07.2025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4775"/>
            <a:ext cx="4300538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925" y="6454775"/>
            <a:ext cx="4302125" cy="3413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493EA75-6BAF-40D2-919A-8F3DB544EFE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2253195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0538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247E464-CC2B-42CE-85AA-65E9098CC137}" type="datetimeFigureOut">
              <a:rPr lang="ru-RU"/>
              <a:pPr>
                <a:defRPr/>
              </a:pPr>
              <a:t>10.07.2025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511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2262" cy="3059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4775"/>
            <a:ext cx="4300538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925" y="6454775"/>
            <a:ext cx="4302125" cy="3413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31D4A37-4479-49A0-BE9D-62D5E950E22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6788839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8337E5E-55A4-49FA-A791-8144CAF5529C}" type="slidenum">
              <a:rPr lang="ru-RU" altLang="ru-RU" smtClean="0">
                <a:latin typeface="Calibri" panose="020F0502020204030204" pitchFamily="34" charset="0"/>
              </a:rPr>
              <a:pPr/>
              <a:t>1</a:t>
            </a:fld>
            <a:endParaRPr lang="ru-RU" altLang="ru-RU" smtClean="0">
              <a:latin typeface="Calibri" panose="020F0502020204030204" pitchFamily="34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706688" y="509588"/>
            <a:ext cx="4525962" cy="25463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 eaLnBrk="1" hangingPunct="1">
              <a:lnSpc>
                <a:spcPct val="90000"/>
              </a:lnSpc>
            </a:pPr>
            <a:endParaRPr lang="ru-RU" altLang="ru-RU" smtClean="0"/>
          </a:p>
        </p:txBody>
      </p:sp>
    </p:spTree>
    <p:extLst>
      <p:ext uri="{BB962C8B-B14F-4D97-AF65-F5344CB8AC3E}">
        <p14:creationId xmlns="" xmlns:p14="http://schemas.microsoft.com/office/powerpoint/2010/main" val="28469731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 txBox="1">
            <a:spLocks noGrp="1" noChangeArrowheads="1"/>
          </p:cNvSpPr>
          <p:nvPr/>
        </p:nvSpPr>
        <p:spPr bwMode="auto">
          <a:xfrm>
            <a:off x="5621338" y="6454775"/>
            <a:ext cx="4303712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5CBE7853-85EC-40C4-B192-3A9E46414CEE}" type="slidenum">
              <a:rPr lang="ru-RU" altLang="ru-RU" sz="1200">
                <a:latin typeface="Calibri" panose="020F0502020204030204" pitchFamily="34" charset="0"/>
              </a:rPr>
              <a:pPr algn="r" eaLnBrk="1" hangingPunct="1"/>
              <a:t>15</a:t>
            </a:fld>
            <a:endParaRPr lang="ru-RU" altLang="ru-RU" sz="1200">
              <a:latin typeface="Calibri" panose="020F0502020204030204" pitchFamily="34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708275" y="509588"/>
            <a:ext cx="4525963" cy="25463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</a:pPr>
            <a:endParaRPr lang="ru-RU" altLang="ru-RU" smtClean="0"/>
          </a:p>
        </p:txBody>
      </p:sp>
    </p:spTree>
    <p:extLst>
      <p:ext uri="{BB962C8B-B14F-4D97-AF65-F5344CB8AC3E}">
        <p14:creationId xmlns="" xmlns:p14="http://schemas.microsoft.com/office/powerpoint/2010/main" val="17214142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="" xmlns:p14="http://schemas.microsoft.com/office/powerpoint/2010/main" val="6908094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="" xmlns:p14="http://schemas.microsoft.com/office/powerpoint/2010/main" val="6908094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="" xmlns:p14="http://schemas.microsoft.com/office/powerpoint/2010/main" val="9052816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="" xmlns:p14="http://schemas.microsoft.com/office/powerpoint/2010/main" val="3212055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="" xmlns:p14="http://schemas.microsoft.com/office/powerpoint/2010/main" val="22848222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44" tIns="46021" rIns="92044" bIns="46021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3BE73F25-5D4B-44B4-A4FA-5C7FE3026A8B}" type="slidenum">
              <a:rPr lang="ru-RU" altLang="ru-RU" sz="1200"/>
              <a:pPr algn="r"/>
              <a:t>8</a:t>
            </a:fld>
            <a:endParaRPr lang="ru-RU" altLang="ru-RU" sz="12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5250" y="741363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14875"/>
            <a:ext cx="5438775" cy="4468813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>
              <a:lnSpc>
                <a:spcPct val="90000"/>
              </a:lnSpc>
            </a:pPr>
            <a:endParaRPr lang="ru-RU" altLang="ru-RU" smtClean="0"/>
          </a:p>
        </p:txBody>
      </p:sp>
    </p:spTree>
    <p:extLst>
      <p:ext uri="{BB962C8B-B14F-4D97-AF65-F5344CB8AC3E}">
        <p14:creationId xmlns="" xmlns:p14="http://schemas.microsoft.com/office/powerpoint/2010/main" val="38631495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 txBox="1">
            <a:spLocks noGrp="1" noChangeArrowheads="1"/>
          </p:cNvSpPr>
          <p:nvPr/>
        </p:nvSpPr>
        <p:spPr bwMode="auto">
          <a:xfrm>
            <a:off x="5621338" y="6454775"/>
            <a:ext cx="4303712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D9320D58-3E8C-4B01-8F38-C0A91455AB24}" type="slidenum">
              <a:rPr lang="ru-RU" altLang="ru-RU" sz="1200"/>
              <a:pPr algn="r" eaLnBrk="1" hangingPunct="1"/>
              <a:t>9</a:t>
            </a:fld>
            <a:endParaRPr lang="ru-RU" altLang="ru-RU" sz="120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706688" y="509588"/>
            <a:ext cx="4525962" cy="25463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 eaLnBrk="1" hangingPunct="1">
              <a:lnSpc>
                <a:spcPct val="90000"/>
              </a:lnSpc>
            </a:pPr>
            <a:endParaRPr lang="ru-RU" altLang="ru-RU" smtClean="0"/>
          </a:p>
        </p:txBody>
      </p:sp>
    </p:spTree>
    <p:extLst>
      <p:ext uri="{BB962C8B-B14F-4D97-AF65-F5344CB8AC3E}">
        <p14:creationId xmlns="" xmlns:p14="http://schemas.microsoft.com/office/powerpoint/2010/main" val="722006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 txBox="1">
            <a:spLocks noGrp="1" noChangeArrowheads="1"/>
          </p:cNvSpPr>
          <p:nvPr/>
        </p:nvSpPr>
        <p:spPr bwMode="auto">
          <a:xfrm>
            <a:off x="5621338" y="6454775"/>
            <a:ext cx="4303712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3D687CB4-3C4A-4608-949B-B15C7DDA93F8}" type="slidenum">
              <a:rPr lang="ru-RU" altLang="ru-RU" sz="1200"/>
              <a:pPr algn="r" eaLnBrk="1" hangingPunct="1"/>
              <a:t>10</a:t>
            </a:fld>
            <a:endParaRPr lang="ru-RU" altLang="ru-RU" sz="120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706688" y="509588"/>
            <a:ext cx="4525962" cy="25463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 eaLnBrk="1" hangingPunct="1">
              <a:lnSpc>
                <a:spcPct val="90000"/>
              </a:lnSpc>
            </a:pPr>
            <a:endParaRPr lang="ru-RU" altLang="ru-RU" smtClean="0"/>
          </a:p>
        </p:txBody>
      </p:sp>
    </p:spTree>
    <p:extLst>
      <p:ext uri="{BB962C8B-B14F-4D97-AF65-F5344CB8AC3E}">
        <p14:creationId xmlns="" xmlns:p14="http://schemas.microsoft.com/office/powerpoint/2010/main" val="41438543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 txBox="1">
            <a:spLocks noGrp="1" noChangeArrowheads="1"/>
          </p:cNvSpPr>
          <p:nvPr/>
        </p:nvSpPr>
        <p:spPr bwMode="auto">
          <a:xfrm>
            <a:off x="5621338" y="6454775"/>
            <a:ext cx="4303712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D9320D58-3E8C-4B01-8F38-C0A91455AB24}" type="slidenum">
              <a:rPr lang="ru-RU" altLang="ru-RU" sz="1200"/>
              <a:pPr algn="r" eaLnBrk="1" hangingPunct="1"/>
              <a:t>11</a:t>
            </a:fld>
            <a:endParaRPr lang="ru-RU" altLang="ru-RU" sz="120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706688" y="509588"/>
            <a:ext cx="4525962" cy="25463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 eaLnBrk="1" hangingPunct="1">
              <a:lnSpc>
                <a:spcPct val="90000"/>
              </a:lnSpc>
            </a:pPr>
            <a:endParaRPr lang="ru-RU" altLang="ru-RU" smtClean="0"/>
          </a:p>
        </p:txBody>
      </p:sp>
    </p:spTree>
    <p:extLst>
      <p:ext uri="{BB962C8B-B14F-4D97-AF65-F5344CB8AC3E}">
        <p14:creationId xmlns="" xmlns:p14="http://schemas.microsoft.com/office/powerpoint/2010/main" val="722006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5621338" y="6454775"/>
            <a:ext cx="4303712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CDF497E1-1DC2-47E2-9F03-7DB22E7B7C9D}" type="slidenum">
              <a:rPr lang="ru-RU" altLang="ru-RU" sz="1200">
                <a:latin typeface="Calibri" panose="020F0502020204030204" pitchFamily="34" charset="0"/>
              </a:rPr>
              <a:pPr algn="r" eaLnBrk="1" hangingPunct="1"/>
              <a:t>12</a:t>
            </a:fld>
            <a:endParaRPr lang="ru-RU" altLang="ru-RU" sz="1200">
              <a:latin typeface="Calibri" panose="020F0502020204030204" pitchFamily="34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708275" y="509588"/>
            <a:ext cx="4525963" cy="25463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</a:pPr>
            <a:endParaRPr lang="ru-RU" altLang="ru-RU" smtClean="0"/>
          </a:p>
        </p:txBody>
      </p:sp>
    </p:spTree>
    <p:extLst>
      <p:ext uri="{BB962C8B-B14F-4D97-AF65-F5344CB8AC3E}">
        <p14:creationId xmlns="" xmlns:p14="http://schemas.microsoft.com/office/powerpoint/2010/main" val="18719537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="" xmlns:p14="http://schemas.microsoft.com/office/powerpoint/2010/main" val="2577175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5621338" y="6454775"/>
            <a:ext cx="4303712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C010A0E4-3541-4ECB-AE2F-DD9BEEB962AF}" type="slidenum">
              <a:rPr lang="ru-RU" altLang="ru-RU" sz="1200"/>
              <a:pPr algn="r" eaLnBrk="1" hangingPunct="1"/>
              <a:t>14</a:t>
            </a:fld>
            <a:endParaRPr lang="ru-RU" altLang="ru-RU" sz="12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706688" y="509588"/>
            <a:ext cx="4525962" cy="25463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 eaLnBrk="1" hangingPunct="1">
              <a:lnSpc>
                <a:spcPct val="90000"/>
              </a:lnSpc>
            </a:pPr>
            <a:endParaRPr lang="ru-RU" altLang="ru-RU" smtClean="0"/>
          </a:p>
        </p:txBody>
      </p:sp>
    </p:spTree>
    <p:extLst>
      <p:ext uri="{BB962C8B-B14F-4D97-AF65-F5344CB8AC3E}">
        <p14:creationId xmlns="" xmlns:p14="http://schemas.microsoft.com/office/powerpoint/2010/main" val="1968425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2D25A-494C-43B3-B1B0-6ECC35F7F556}" type="datetimeFigureOut">
              <a:rPr lang="ru-RU"/>
              <a:pPr>
                <a:defRPr/>
              </a:pPr>
              <a:t>10.07.2025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7437B-22C3-4F59-BF77-8D3B8CB05CF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269871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E91ED-4CAD-4946-A0A0-C090B1D4A7DD}" type="datetimeFigureOut">
              <a:rPr lang="ru-RU"/>
              <a:pPr>
                <a:defRPr/>
              </a:pPr>
              <a:t>10.07.2025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6A294-98E3-4A44-BCCB-B94BE78A942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445154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D5897-ABD9-4B58-AFE2-AB956365F126}" type="datetimeFigureOut">
              <a:rPr lang="ru-RU"/>
              <a:pPr>
                <a:defRPr/>
              </a:pPr>
              <a:t>10.07.2025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EF2209-E419-43ED-B2B8-9C634CB1441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40100814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85800" y="457200"/>
            <a:ext cx="77724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8A145-CCF1-4C36-A2A2-BDFD3A8058AC}" type="datetimeFigureOut">
              <a:rPr lang="ru-RU"/>
              <a:pPr>
                <a:defRPr/>
              </a:pPr>
              <a:t>10.07.2025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8B98F-B382-4721-9DE7-2C393EE4B87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343235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03F2F-AD7D-4023-9081-C2E27614A82C}" type="datetimeFigureOut">
              <a:rPr lang="ru-RU"/>
              <a:pPr>
                <a:defRPr/>
              </a:pPr>
              <a:t>10.07.2025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DAD4B-95DF-4970-A749-926A1F56AC9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467420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0C521-1C9A-4324-A209-FDE54BB11E6C}" type="datetimeFigureOut">
              <a:rPr lang="ru-RU"/>
              <a:pPr>
                <a:defRPr/>
              </a:pPr>
              <a:t>10.07.2025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D59F2-4763-4607-929E-B444C73B19F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490670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3A854-0C3D-4D8D-88A6-556005AA2097}" type="datetimeFigureOut">
              <a:rPr lang="ru-RU"/>
              <a:pPr>
                <a:defRPr/>
              </a:pPr>
              <a:t>10.07.2025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D3277-53F0-42D0-A877-D582DEF950B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539418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0E501-BEB9-451A-A5CF-25BADAEEAB2F}" type="datetimeFigureOut">
              <a:rPr lang="ru-RU"/>
              <a:pPr>
                <a:defRPr/>
              </a:pPr>
              <a:t>10.07.2025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E0982-8A58-4422-A549-699CC56BAD4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797512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73F9F-AD36-4ED5-8FBD-0CC70608934D}" type="datetimeFigureOut">
              <a:rPr lang="ru-RU"/>
              <a:pPr>
                <a:defRPr/>
              </a:pPr>
              <a:t>10.07.2025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D910A-1672-4B27-B300-370A4DF64FA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397241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6F16B-C16A-4F82-BFBA-920120129486}" type="datetimeFigureOut">
              <a:rPr lang="ru-RU"/>
              <a:pPr>
                <a:defRPr/>
              </a:pPr>
              <a:t>10.07.2025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52B86-CFBA-4137-8D77-21989E9D039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723198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8C232-CD3A-49E2-B36B-31F8080B74EF}" type="datetimeFigureOut">
              <a:rPr lang="ru-RU"/>
              <a:pPr>
                <a:defRPr/>
              </a:pPr>
              <a:t>10.07.2025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558E3-46AE-4B21-9183-19EC95DC62F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708367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3E49D-F762-4CBC-9130-0FFAF860DE1E}" type="datetimeFigureOut">
              <a:rPr lang="ru-RU"/>
              <a:pPr>
                <a:defRPr/>
              </a:pPr>
              <a:t>10.07.2025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78C40-AA8C-4CC1-9815-90C6F9493D9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138569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4455D7E-E0B3-4C92-AB90-EF11CCE541EB}" type="datetimeFigureOut">
              <a:rPr lang="ru-RU"/>
              <a:pPr>
                <a:defRPr/>
              </a:pPr>
              <a:t>10.07.2025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3E844A5-B79C-40F7-951F-B11277C0C4C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5.bin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6.bin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7.bin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3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_____Microsoft_Office_Excel_97-20036.xls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_____Microsoft_Office_Excel_97-20035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8.bin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3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oleObject" Target="../embeddings/_____Microsoft_Office_Excel_97-20031.xls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_____Microsoft_Office_Excel_97-20033.xls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_____Microsoft_Office_Excel_97-20032.xls"/><Relationship Id="rId5" Type="http://schemas.openxmlformats.org/officeDocument/2006/relationships/oleObject" Target="../embeddings/oleObject3.bin"/><Relationship Id="rId4" Type="http://schemas.openxmlformats.org/officeDocument/2006/relationships/image" Target="../media/image2.jpe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_____Microsoft_Office_Excel_97-20034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8458200" y="4846638"/>
            <a:ext cx="6858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1100" i="1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Arial" charset="0"/>
              </a:rPr>
              <a:t>  </a:t>
            </a: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115093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3992563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grpSp>
        <p:nvGrpSpPr>
          <p:cNvPr id="4101" name="Group 6"/>
          <p:cNvGrpSpPr>
            <a:grpSpLocks/>
          </p:cNvGrpSpPr>
          <p:nvPr/>
        </p:nvGrpSpPr>
        <p:grpSpPr bwMode="auto">
          <a:xfrm>
            <a:off x="0" y="-20638"/>
            <a:ext cx="9144000" cy="5164138"/>
            <a:chOff x="0" y="-17"/>
            <a:chExt cx="5760" cy="4337"/>
          </a:xfrm>
        </p:grpSpPr>
        <p:pic>
          <p:nvPicPr>
            <p:cNvPr id="4105" name="Picture 2" descr="flag-bg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7"/>
              <a:ext cx="5760" cy="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4106" name="Object 4"/>
            <p:cNvGraphicFramePr>
              <a:graphicFrameLocks noChangeAspect="1"/>
            </p:cNvGraphicFramePr>
            <p:nvPr/>
          </p:nvGraphicFramePr>
          <p:xfrm>
            <a:off x="0" y="4140"/>
            <a:ext cx="5760" cy="180"/>
          </p:xfrm>
          <a:graphic>
            <a:graphicData uri="http://schemas.openxmlformats.org/presentationml/2006/ole">
              <p:oleObj spid="_x0000_s4109" name="Фотография Photo Editor" r:id="rId5" imgW="5819048" imgH="285866" progId="">
                <p:embed/>
              </p:oleObj>
            </a:graphicData>
          </a:graphic>
        </p:graphicFrame>
      </p:grpSp>
      <p:sp>
        <p:nvSpPr>
          <p:cNvPr id="4102" name="Rectangle 1"/>
          <p:cNvSpPr>
            <a:spLocks noChangeArrowheads="1"/>
          </p:cNvSpPr>
          <p:nvPr/>
        </p:nvSpPr>
        <p:spPr bwMode="auto">
          <a:xfrm>
            <a:off x="468313" y="1520825"/>
            <a:ext cx="8207375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defTabSz="449263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49263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9263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9263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49263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>
              <a:spcBef>
                <a:spcPct val="0"/>
              </a:spcBef>
              <a:buSzPct val="45000"/>
              <a:buFontTx/>
              <a:buNone/>
            </a:pPr>
            <a:endParaRPr lang="ru-RU" altLang="ru-RU" sz="2600" b="1" dirty="0" smtClean="0">
              <a:solidFill>
                <a:srgbClr val="000099"/>
              </a:solidFill>
              <a:latin typeface="Arial" panose="020B0604020202020204" pitchFamily="34" charset="0"/>
            </a:endParaRPr>
          </a:p>
          <a:p>
            <a:pPr algn="ctr" eaLnBrk="1">
              <a:spcBef>
                <a:spcPct val="0"/>
              </a:spcBef>
              <a:buSzPct val="45000"/>
              <a:buFontTx/>
              <a:buNone/>
            </a:pPr>
            <a:endParaRPr lang="ru-RU" altLang="ru-RU" sz="2600" b="1" dirty="0" smtClean="0">
              <a:solidFill>
                <a:srgbClr val="000099"/>
              </a:solidFill>
              <a:latin typeface="Arial" panose="020B0604020202020204" pitchFamily="34" charset="0"/>
            </a:endParaRPr>
          </a:p>
          <a:p>
            <a:pPr algn="ctr" eaLnBrk="1">
              <a:spcBef>
                <a:spcPct val="0"/>
              </a:spcBef>
              <a:buSzPct val="45000"/>
              <a:buFontTx/>
              <a:buNone/>
            </a:pPr>
            <a:endParaRPr lang="ru-RU" altLang="ru-RU" sz="2600" b="1" dirty="0" smtClean="0">
              <a:solidFill>
                <a:srgbClr val="000099"/>
              </a:solidFill>
              <a:latin typeface="Arial" panose="020B0604020202020204" pitchFamily="34" charset="0"/>
            </a:endParaRPr>
          </a:p>
          <a:p>
            <a:pPr algn="ctr" eaLnBrk="1">
              <a:spcBef>
                <a:spcPct val="0"/>
              </a:spcBef>
              <a:buSzPct val="45000"/>
              <a:buFontTx/>
              <a:buNone/>
            </a:pPr>
            <a:r>
              <a:rPr lang="ru-RU" altLang="ru-RU" sz="2600" b="1" dirty="0" smtClean="0">
                <a:solidFill>
                  <a:srgbClr val="000099"/>
                </a:solidFill>
                <a:latin typeface="Arial" panose="020B0604020202020204" pitchFamily="34" charset="0"/>
              </a:rPr>
              <a:t>Влияние алкоголизации на здоровье и продолжительность жизни, меры профилактики  и контроля потребления алкоголя</a:t>
            </a:r>
            <a:endParaRPr lang="en-US" altLang="ru-RU" sz="2600" b="1" dirty="0" smtClean="0">
              <a:solidFill>
                <a:srgbClr val="000099"/>
              </a:solidFill>
              <a:latin typeface="Arial" panose="020B0604020202020204" pitchFamily="34" charset="0"/>
            </a:endParaRPr>
          </a:p>
          <a:p>
            <a:pPr algn="ctr" eaLnBrk="1">
              <a:spcBef>
                <a:spcPct val="0"/>
              </a:spcBef>
              <a:buSzPct val="45000"/>
              <a:buFontTx/>
              <a:buNone/>
            </a:pPr>
            <a:endParaRPr lang="en-US" altLang="ru-RU" sz="2600" b="1" dirty="0" smtClean="0">
              <a:solidFill>
                <a:srgbClr val="000099"/>
              </a:solidFill>
              <a:latin typeface="Arial" panose="020B0604020202020204" pitchFamily="34" charset="0"/>
            </a:endParaRPr>
          </a:p>
          <a:p>
            <a:pPr algn="ctr" eaLnBrk="1">
              <a:spcBef>
                <a:spcPct val="0"/>
              </a:spcBef>
              <a:buSzPct val="45000"/>
              <a:buFontTx/>
              <a:buNone/>
            </a:pPr>
            <a:endParaRPr lang="en-US" altLang="ru-RU" sz="2600" b="1" dirty="0" smtClean="0">
              <a:solidFill>
                <a:srgbClr val="000099"/>
              </a:solidFill>
              <a:latin typeface="Arial" panose="020B0604020202020204" pitchFamily="34" charset="0"/>
            </a:endParaRPr>
          </a:p>
          <a:p>
            <a:pPr algn="ctr" eaLnBrk="1">
              <a:spcBef>
                <a:spcPct val="0"/>
              </a:spcBef>
              <a:buSzPct val="45000"/>
              <a:buFontTx/>
              <a:buNone/>
            </a:pPr>
            <a:endParaRPr lang="ru-RU" altLang="ru-RU" sz="1600" b="1" dirty="0" smtClean="0">
              <a:solidFill>
                <a:srgbClr val="000099"/>
              </a:solidFill>
              <a:latin typeface="Arial" panose="020B0604020202020204" pitchFamily="34" charset="0"/>
            </a:endParaRPr>
          </a:p>
          <a:p>
            <a:pPr algn="ctr" eaLnBrk="1">
              <a:spcBef>
                <a:spcPct val="0"/>
              </a:spcBef>
              <a:buSzPct val="45000"/>
              <a:buFontTx/>
              <a:buNone/>
            </a:pPr>
            <a:endParaRPr lang="ru-RU" altLang="ru-RU" sz="1600" b="1" dirty="0" smtClean="0">
              <a:solidFill>
                <a:srgbClr val="000099"/>
              </a:solidFill>
              <a:latin typeface="Arial" panose="020B0604020202020204" pitchFamily="34" charset="0"/>
            </a:endParaRPr>
          </a:p>
          <a:p>
            <a:pPr algn="ctr" eaLnBrk="1">
              <a:spcBef>
                <a:spcPct val="0"/>
              </a:spcBef>
              <a:buSzPct val="45000"/>
              <a:buFontTx/>
              <a:buNone/>
            </a:pPr>
            <a:r>
              <a:rPr lang="ru-RU" altLang="ru-RU" sz="1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Первый заместитель министра здравоохранения</a:t>
            </a:r>
          </a:p>
          <a:p>
            <a:pPr algn="ctr" eaLnBrk="1">
              <a:spcBef>
                <a:spcPct val="0"/>
              </a:spcBef>
              <a:buSzPct val="45000"/>
              <a:buFontTx/>
              <a:buNone/>
            </a:pPr>
            <a:r>
              <a:rPr lang="ru-RU" altLang="ru-RU" sz="1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Ольга Викторовна </a:t>
            </a:r>
            <a:r>
              <a:rPr lang="ru-RU" altLang="ru-RU" sz="1600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Руотцелайнен</a:t>
            </a:r>
            <a:endParaRPr lang="en-US" altLang="ru-RU" sz="16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4103" name="Рисунок 9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8" y="0"/>
            <a:ext cx="417512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Text Box 16"/>
          <p:cNvSpPr txBox="1">
            <a:spLocks noChangeArrowheads="1"/>
          </p:cNvSpPr>
          <p:nvPr/>
        </p:nvSpPr>
        <p:spPr bwMode="auto">
          <a:xfrm>
            <a:off x="539552" y="51470"/>
            <a:ext cx="24860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>
                <a:solidFill>
                  <a:schemeClr val="bg1"/>
                </a:solidFill>
                <a:latin typeface="Arial" panose="020B0604020202020204" pitchFamily="34" charset="0"/>
              </a:rPr>
              <a:t>Министерство здравоохранения</a:t>
            </a:r>
            <a:br>
              <a:rPr lang="ru-RU" altLang="ru-RU" sz="1200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ru-RU" altLang="ru-RU" sz="1200" dirty="0">
                <a:solidFill>
                  <a:schemeClr val="bg1"/>
                </a:solidFill>
                <a:latin typeface="Arial" panose="020B0604020202020204" pitchFamily="34" charset="0"/>
              </a:rPr>
              <a:t>Республики Карелия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 txBox="1">
            <a:spLocks noGrp="1" noChangeArrowheads="1"/>
          </p:cNvSpPr>
          <p:nvPr/>
        </p:nvSpPr>
        <p:spPr bwMode="auto"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ru-RU" altLang="ru-RU" sz="1400">
              <a:latin typeface="Arial" panose="020B0604020202020204" pitchFamily="34" charset="0"/>
            </a:endParaRPr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8458200" y="4846638"/>
            <a:ext cx="6858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1100" i="1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Arial" charset="0"/>
              </a:rPr>
              <a:t>  </a:t>
            </a:r>
          </a:p>
        </p:txBody>
      </p:sp>
      <p:sp>
        <p:nvSpPr>
          <p:cNvPr id="10244" name="Rectangle 3"/>
          <p:cNvSpPr>
            <a:spLocks noChangeArrowheads="1"/>
          </p:cNvSpPr>
          <p:nvPr/>
        </p:nvSpPr>
        <p:spPr bwMode="auto">
          <a:xfrm>
            <a:off x="0" y="115093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10245" name="Rectangle 4"/>
          <p:cNvSpPr>
            <a:spLocks noChangeArrowheads="1"/>
          </p:cNvSpPr>
          <p:nvPr/>
        </p:nvSpPr>
        <p:spPr bwMode="auto">
          <a:xfrm>
            <a:off x="0" y="3992563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grpSp>
        <p:nvGrpSpPr>
          <p:cNvPr id="10246" name="Group 6"/>
          <p:cNvGrpSpPr>
            <a:grpSpLocks/>
          </p:cNvGrpSpPr>
          <p:nvPr/>
        </p:nvGrpSpPr>
        <p:grpSpPr bwMode="auto">
          <a:xfrm>
            <a:off x="0" y="-20638"/>
            <a:ext cx="9144000" cy="5164138"/>
            <a:chOff x="0" y="-17"/>
            <a:chExt cx="5760" cy="4337"/>
          </a:xfrm>
        </p:grpSpPr>
        <p:pic>
          <p:nvPicPr>
            <p:cNvPr id="10252" name="Picture 2" descr="flag-bg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7"/>
              <a:ext cx="5760" cy="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10253" name="Object 4"/>
            <p:cNvGraphicFramePr>
              <a:graphicFrameLocks noChangeAspect="1"/>
            </p:cNvGraphicFramePr>
            <p:nvPr/>
          </p:nvGraphicFramePr>
          <p:xfrm>
            <a:off x="0" y="4140"/>
            <a:ext cx="5760" cy="180"/>
          </p:xfrm>
          <a:graphic>
            <a:graphicData uri="http://schemas.openxmlformats.org/presentationml/2006/ole">
              <p:oleObj spid="_x0000_s10256" name="Фотография Photo Editor" r:id="rId5" imgW="5819048" imgH="285866" progId="">
                <p:embed/>
              </p:oleObj>
            </a:graphicData>
          </a:graphic>
        </p:graphicFrame>
      </p:grpSp>
      <p:pic>
        <p:nvPicPr>
          <p:cNvPr id="10247" name="Рисунок 9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8" y="0"/>
            <a:ext cx="417512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Text Box 14"/>
          <p:cNvSpPr txBox="1">
            <a:spLocks noChangeArrowheads="1"/>
          </p:cNvSpPr>
          <p:nvPr/>
        </p:nvSpPr>
        <p:spPr bwMode="auto">
          <a:xfrm>
            <a:off x="539750" y="26988"/>
            <a:ext cx="24860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>
                <a:solidFill>
                  <a:schemeClr val="bg1"/>
                </a:solidFill>
                <a:latin typeface="Arial" panose="020B0604020202020204" pitchFamily="34" charset="0"/>
              </a:rPr>
              <a:t>Министерство здравоохранения</a:t>
            </a:r>
            <a:br>
              <a:rPr lang="ru-RU" altLang="ru-RU" sz="120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ru-RU" altLang="ru-RU" sz="1200">
                <a:solidFill>
                  <a:schemeClr val="bg1"/>
                </a:solidFill>
                <a:latin typeface="Arial" panose="020B0604020202020204" pitchFamily="34" charset="0"/>
              </a:rPr>
              <a:t>Республики Карелия</a:t>
            </a:r>
          </a:p>
        </p:txBody>
      </p:sp>
      <p:sp>
        <p:nvSpPr>
          <p:cNvPr id="10249" name="Text Box 10"/>
          <p:cNvSpPr txBox="1">
            <a:spLocks noChangeArrowheads="1"/>
          </p:cNvSpPr>
          <p:nvPr/>
        </p:nvSpPr>
        <p:spPr bwMode="auto">
          <a:xfrm>
            <a:off x="684213" y="588963"/>
            <a:ext cx="8072437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400" b="1">
                <a:solidFill>
                  <a:srgbClr val="000099"/>
                </a:solidFill>
                <a:latin typeface="Arial" panose="020B0604020202020204" pitchFamily="34" charset="0"/>
              </a:rPr>
              <a:t>Смертность от причин, обусловленных алкоголем, в Республике Карелия</a:t>
            </a:r>
          </a:p>
        </p:txBody>
      </p:sp>
      <p:sp>
        <p:nvSpPr>
          <p:cNvPr id="2" name="Rectangle 20"/>
          <p:cNvSpPr>
            <a:spLocks noChangeArrowheads="1"/>
          </p:cNvSpPr>
          <p:nvPr/>
        </p:nvSpPr>
        <p:spPr bwMode="auto">
          <a:xfrm>
            <a:off x="1258888" y="1182688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10251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15566"/>
            <a:ext cx="7926387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 txBox="1">
            <a:spLocks noGrp="1" noChangeArrowheads="1"/>
          </p:cNvSpPr>
          <p:nvPr/>
        </p:nvSpPr>
        <p:spPr bwMode="auto"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ru-RU" altLang="ru-RU" sz="1400">
              <a:latin typeface="Arial" panose="020B0604020202020204" pitchFamily="34" charset="0"/>
            </a:endParaRPr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8458200" y="4846638"/>
            <a:ext cx="6858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1100" i="1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Arial" charset="0"/>
              </a:rPr>
              <a:t>  </a:t>
            </a:r>
          </a:p>
        </p:txBody>
      </p:sp>
      <p:sp>
        <p:nvSpPr>
          <p:cNvPr id="8196" name="Rectangle 3"/>
          <p:cNvSpPr>
            <a:spLocks noChangeArrowheads="1"/>
          </p:cNvSpPr>
          <p:nvPr/>
        </p:nvSpPr>
        <p:spPr bwMode="auto">
          <a:xfrm>
            <a:off x="0" y="115093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8197" name="Rectangle 4"/>
          <p:cNvSpPr>
            <a:spLocks noChangeArrowheads="1"/>
          </p:cNvSpPr>
          <p:nvPr/>
        </p:nvSpPr>
        <p:spPr bwMode="auto">
          <a:xfrm>
            <a:off x="0" y="3992563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0" y="-20638"/>
            <a:ext cx="9144000" cy="5164138"/>
            <a:chOff x="0" y="-17"/>
            <a:chExt cx="5760" cy="4337"/>
          </a:xfrm>
        </p:grpSpPr>
        <p:pic>
          <p:nvPicPr>
            <p:cNvPr id="8205" name="Picture 2" descr="flag-bg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7"/>
              <a:ext cx="5760" cy="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8206" name="Object 4"/>
            <p:cNvGraphicFramePr>
              <a:graphicFrameLocks noChangeAspect="1"/>
            </p:cNvGraphicFramePr>
            <p:nvPr/>
          </p:nvGraphicFramePr>
          <p:xfrm>
            <a:off x="0" y="4140"/>
            <a:ext cx="5760" cy="180"/>
          </p:xfrm>
          <a:graphic>
            <a:graphicData uri="http://schemas.openxmlformats.org/presentationml/2006/ole">
              <p:oleObj spid="_x0000_s40962" name="Фотография Photo Editor" r:id="rId5" imgW="5819048" imgH="285866" progId="">
                <p:embed/>
              </p:oleObj>
            </a:graphicData>
          </a:graphic>
        </p:graphicFrame>
      </p:grpSp>
      <p:pic>
        <p:nvPicPr>
          <p:cNvPr id="8199" name="Рисунок 9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8" y="0"/>
            <a:ext cx="417512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Text Box 14"/>
          <p:cNvSpPr txBox="1">
            <a:spLocks noChangeArrowheads="1"/>
          </p:cNvSpPr>
          <p:nvPr/>
        </p:nvSpPr>
        <p:spPr bwMode="auto">
          <a:xfrm>
            <a:off x="539750" y="26988"/>
            <a:ext cx="24860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>
                <a:solidFill>
                  <a:schemeClr val="bg1"/>
                </a:solidFill>
                <a:latin typeface="Arial" panose="020B0604020202020204" pitchFamily="34" charset="0"/>
              </a:rPr>
              <a:t>Министерство здравоохранения</a:t>
            </a:r>
            <a:br>
              <a:rPr lang="ru-RU" altLang="ru-RU" sz="120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ru-RU" altLang="ru-RU" sz="1200">
                <a:solidFill>
                  <a:schemeClr val="bg1"/>
                </a:solidFill>
                <a:latin typeface="Arial" panose="020B0604020202020204" pitchFamily="34" charset="0"/>
              </a:rPr>
              <a:t>Республики Карелия</a:t>
            </a:r>
          </a:p>
        </p:txBody>
      </p:sp>
      <p:sp>
        <p:nvSpPr>
          <p:cNvPr id="8201" name="Text Box 10"/>
          <p:cNvSpPr txBox="1">
            <a:spLocks noChangeArrowheads="1"/>
          </p:cNvSpPr>
          <p:nvPr/>
        </p:nvSpPr>
        <p:spPr bwMode="auto">
          <a:xfrm>
            <a:off x="684213" y="588963"/>
            <a:ext cx="8072437" cy="4187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 dirty="0" smtClean="0">
                <a:solidFill>
                  <a:srgbClr val="0033CC"/>
                </a:solidFill>
                <a:latin typeface="Arial" panose="020B0604020202020204" pitchFamily="34" charset="0"/>
              </a:rPr>
              <a:t>Данные по смертности за 1 квартал 2025 года, </a:t>
            </a:r>
            <a:r>
              <a:rPr lang="ru-RU" altLang="ru-RU" sz="1600" b="1" dirty="0" smtClean="0">
                <a:solidFill>
                  <a:srgbClr val="0033CC"/>
                </a:solidFill>
                <a:latin typeface="Arial" panose="020B0604020202020204" pitchFamily="34" charset="0"/>
              </a:rPr>
              <a:t>на 100 тыс.населения </a:t>
            </a:r>
            <a:r>
              <a:rPr lang="ru-RU" altLang="ru-RU" sz="1600" b="1" dirty="0" smtClean="0">
                <a:solidFill>
                  <a:srgbClr val="0033CC"/>
                </a:solidFill>
                <a:latin typeface="Arial" panose="020B0604020202020204" pitchFamily="34" charset="0"/>
              </a:rPr>
              <a:t>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Смертность от причин, связанных с алкоголем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              РФ- 24,8             </a:t>
            </a:r>
            <a:r>
              <a:rPr lang="ru-RU" altLang="ru-RU" sz="14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РК- 45,9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Смертность от алкогольных </a:t>
            </a:r>
            <a:r>
              <a:rPr lang="ru-RU" altLang="ru-RU" sz="1400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кардиомиопатий</a:t>
            </a:r>
            <a:r>
              <a:rPr lang="ru-RU" altLang="ru-RU" sz="1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             РФ- 8,0                </a:t>
            </a:r>
            <a:r>
              <a:rPr lang="ru-RU" altLang="ru-RU" sz="14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РК- 13,4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4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          +25% </a:t>
            </a:r>
            <a:r>
              <a:rPr lang="ru-RU" altLang="ru-RU" sz="1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к 1 </a:t>
            </a:r>
            <a:r>
              <a:rPr lang="ru-RU" altLang="ru-RU" sz="1400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кв</a:t>
            </a:r>
            <a:r>
              <a:rPr lang="ru-RU" altLang="ru-RU" sz="1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 2024 г ( 12-</a:t>
            </a:r>
            <a:r>
              <a:rPr lang="en-US" altLang="ru-RU" sz="1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&gt;</a:t>
            </a:r>
            <a:r>
              <a:rPr lang="ru-RU" altLang="ru-RU" sz="1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15 чел)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Смертность от болезней нервной системы , связанных с алкоголем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            РФ- 2,0                 </a:t>
            </a:r>
            <a:r>
              <a:rPr lang="ru-RU" altLang="ru-RU" sz="14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РК- 7,1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4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         +166% </a:t>
            </a:r>
            <a:r>
              <a:rPr lang="ru-RU" altLang="ru-RU" sz="1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к 1 </a:t>
            </a:r>
            <a:r>
              <a:rPr lang="ru-RU" altLang="ru-RU" sz="1400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кв</a:t>
            </a:r>
            <a:r>
              <a:rPr lang="ru-RU" altLang="ru-RU" sz="1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 2024 г ( </a:t>
            </a:r>
            <a:r>
              <a:rPr lang="ru-RU" altLang="ru-RU" sz="1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3-</a:t>
            </a:r>
            <a:r>
              <a:rPr lang="en-US" altLang="ru-RU" sz="1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&gt;</a:t>
            </a:r>
            <a:r>
              <a:rPr lang="ru-RU" altLang="ru-RU" sz="1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8 </a:t>
            </a:r>
            <a:r>
              <a:rPr lang="ru-RU" altLang="ru-RU" sz="1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чел</a:t>
            </a:r>
            <a:r>
              <a:rPr lang="ru-RU" altLang="ru-RU" sz="1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) возраст 30-44, 45-59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Смертность от болезней пищеварения, связанных с алкоголем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            РФ-6,1                  </a:t>
            </a:r>
            <a:r>
              <a:rPr lang="ru-RU" altLang="ru-RU" sz="14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РК- 16,9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Смертность от внешних причин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           РФ- 67,8                </a:t>
            </a:r>
            <a:r>
              <a:rPr lang="ru-RU" altLang="ru-RU" sz="14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РК- 73,0</a:t>
            </a:r>
            <a:endParaRPr lang="ru-RU" altLang="ru-RU" sz="14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Rectangle 20"/>
          <p:cNvSpPr>
            <a:spLocks noChangeArrowheads="1"/>
          </p:cNvSpPr>
          <p:nvPr/>
        </p:nvSpPr>
        <p:spPr bwMode="auto">
          <a:xfrm>
            <a:off x="1258888" y="1182688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17"/>
          <p:cNvSpPr>
            <a:spLocks noChangeAspect="1" noChangeArrowheads="1" noTextEdit="1"/>
          </p:cNvSpPr>
          <p:nvPr/>
        </p:nvSpPr>
        <p:spPr bwMode="auto">
          <a:xfrm>
            <a:off x="250825" y="771525"/>
            <a:ext cx="5903913" cy="403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8458200" y="4846638"/>
            <a:ext cx="6858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i="1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Arial" charset="0"/>
              </a:rPr>
              <a:t>  </a:t>
            </a:r>
          </a:p>
        </p:txBody>
      </p:sp>
      <p:sp>
        <p:nvSpPr>
          <p:cNvPr id="18436" name="Rectangle 3"/>
          <p:cNvSpPr>
            <a:spLocks noChangeArrowheads="1"/>
          </p:cNvSpPr>
          <p:nvPr/>
        </p:nvSpPr>
        <p:spPr bwMode="auto">
          <a:xfrm>
            <a:off x="0" y="115093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8437" name="Rectangle 4"/>
          <p:cNvSpPr>
            <a:spLocks noChangeArrowheads="1"/>
          </p:cNvSpPr>
          <p:nvPr/>
        </p:nvSpPr>
        <p:spPr bwMode="auto">
          <a:xfrm>
            <a:off x="0" y="3992563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pSp>
        <p:nvGrpSpPr>
          <p:cNvPr id="18438" name="Group 6"/>
          <p:cNvGrpSpPr>
            <a:grpSpLocks/>
          </p:cNvGrpSpPr>
          <p:nvPr/>
        </p:nvGrpSpPr>
        <p:grpSpPr bwMode="auto">
          <a:xfrm>
            <a:off x="0" y="-20638"/>
            <a:ext cx="9144000" cy="5164138"/>
            <a:chOff x="0" y="-17"/>
            <a:chExt cx="5760" cy="4337"/>
          </a:xfrm>
        </p:grpSpPr>
        <p:pic>
          <p:nvPicPr>
            <p:cNvPr id="18444" name="Picture 2" descr="flag-bg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7"/>
              <a:ext cx="5760" cy="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18445" name="Object 5"/>
            <p:cNvGraphicFramePr>
              <a:graphicFrameLocks noChangeAspect="1"/>
            </p:cNvGraphicFramePr>
            <p:nvPr/>
          </p:nvGraphicFramePr>
          <p:xfrm>
            <a:off x="0" y="4140"/>
            <a:ext cx="5760" cy="180"/>
          </p:xfrm>
          <a:graphic>
            <a:graphicData uri="http://schemas.openxmlformats.org/presentationml/2006/ole">
              <p:oleObj spid="_x0000_s18448" name="Фотография Photo Editor" r:id="rId5" imgW="5819048" imgH="285866" progId="">
                <p:embed/>
              </p:oleObj>
            </a:graphicData>
          </a:graphic>
        </p:graphicFrame>
      </p:grpSp>
      <p:pic>
        <p:nvPicPr>
          <p:cNvPr id="18439" name="Рисунок 9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8" y="0"/>
            <a:ext cx="417512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0" name="Text Box 20"/>
          <p:cNvSpPr txBox="1">
            <a:spLocks noChangeArrowheads="1"/>
          </p:cNvSpPr>
          <p:nvPr/>
        </p:nvSpPr>
        <p:spPr bwMode="auto">
          <a:xfrm>
            <a:off x="539750" y="26988"/>
            <a:ext cx="24860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>
                <a:solidFill>
                  <a:schemeClr val="bg1"/>
                </a:solidFill>
                <a:latin typeface="Arial" panose="020B0604020202020204" pitchFamily="34" charset="0"/>
              </a:rPr>
              <a:t>Министерство здравоохранения</a:t>
            </a:r>
            <a:br>
              <a:rPr lang="ru-RU" altLang="ru-RU" sz="120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ru-RU" altLang="ru-RU" sz="1200">
                <a:solidFill>
                  <a:schemeClr val="bg1"/>
                </a:solidFill>
                <a:latin typeface="Arial" panose="020B0604020202020204" pitchFamily="34" charset="0"/>
              </a:rPr>
              <a:t>Республики Карелия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50825" y="688975"/>
            <a:ext cx="7057479" cy="230832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180975" algn="just">
              <a:defRPr/>
            </a:pPr>
            <a:r>
              <a:rPr kumimoji="1" lang="ru-RU" sz="1600" dirty="0">
                <a:solidFill>
                  <a:schemeClr val="accent1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Сохраняется высокий уровень заболеваемости и смертности населения</a:t>
            </a:r>
            <a:r>
              <a:rPr kumimoji="1" lang="en-US" sz="1600" dirty="0">
                <a:solidFill>
                  <a:schemeClr val="accent1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ru-RU" sz="1600" dirty="0">
                <a:solidFill>
                  <a:schemeClr val="accent1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алкоголь ассоциированных (сердечно-сосудистых,  гастроэнтерологических и </a:t>
            </a:r>
            <a:r>
              <a:rPr kumimoji="1" lang="ru-RU" sz="1600" dirty="0" smtClean="0">
                <a:solidFill>
                  <a:schemeClr val="accent1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неврологических) </a:t>
            </a:r>
            <a:r>
              <a:rPr kumimoji="1" lang="ru-RU" sz="1600" dirty="0">
                <a:solidFill>
                  <a:schemeClr val="accent1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заболеваний.</a:t>
            </a:r>
          </a:p>
          <a:p>
            <a:pPr indent="180975" algn="just">
              <a:defRPr/>
            </a:pPr>
            <a:endParaRPr kumimoji="1" lang="en-US" sz="1600" dirty="0">
              <a:solidFill>
                <a:schemeClr val="accent1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80975" algn="just">
              <a:defRPr/>
            </a:pPr>
            <a:r>
              <a:rPr kumimoji="1" lang="ru-RU" sz="1600" dirty="0">
                <a:solidFill>
                  <a:schemeClr val="accent1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лиц, злоупотребляющих алкоголем, изменяется симптоматика течения многих болезней, что осложняет диагностику и выявление заболеваний на более ранних стадиях</a:t>
            </a:r>
            <a:r>
              <a:rPr kumimoji="1" lang="ru-RU" sz="1600" dirty="0" smtClean="0">
                <a:solidFill>
                  <a:schemeClr val="accent1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При этом значительно увеличивается стоимость лечения такого пациента, а прогноз на выздоровление менее благоприятный</a:t>
            </a:r>
            <a:endParaRPr kumimoji="1" lang="ru-RU" sz="1600" dirty="0">
              <a:solidFill>
                <a:schemeClr val="accent1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3363838"/>
            <a:ext cx="8181975" cy="12001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indent="4492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ru-RU" altLang="ru-RU">
                <a:solidFill>
                  <a:srgbClr val="000000"/>
                </a:solidFill>
                <a:cs typeface="Times New Roman" panose="02020603050405020304" pitchFamily="18" charset="0"/>
              </a:rPr>
              <a:t>Взаимосвязь между употреблением алкоголя, заболеваемостью и смертностью от неинфекционных заболеваний доказана в многочисленных зарубежных и отечественных исследованиях. Известно, что алкоголь способствует развитию более чем 200 болезней. </a:t>
            </a:r>
            <a:endParaRPr lang="ru-RU" altLang="ru-RU" sz="110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18443" name="Picture 23" descr="Picture backgroun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463" y="1022350"/>
            <a:ext cx="1671637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</a:t>
            </a:r>
          </a:p>
        </p:txBody>
      </p:sp>
      <p:sp>
        <p:nvSpPr>
          <p:cNvPr id="1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</a:t>
            </a:r>
          </a:p>
        </p:txBody>
      </p:sp>
      <p:pic>
        <p:nvPicPr>
          <p:cNvPr id="20484" name="Picture 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29188"/>
            <a:ext cx="91440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Рисунок 9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8" y="0"/>
            <a:ext cx="417512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Text Box 20"/>
          <p:cNvSpPr txBox="1">
            <a:spLocks noChangeArrowheads="1"/>
          </p:cNvSpPr>
          <p:nvPr/>
        </p:nvSpPr>
        <p:spPr bwMode="auto">
          <a:xfrm>
            <a:off x="539750" y="26988"/>
            <a:ext cx="24860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>
                <a:solidFill>
                  <a:schemeClr val="bg1"/>
                </a:solidFill>
                <a:latin typeface="Arial" panose="020B0604020202020204" pitchFamily="34" charset="0"/>
              </a:rPr>
              <a:t>Министерство здравоохранения</a:t>
            </a:r>
            <a:br>
              <a:rPr lang="ru-RU" altLang="ru-RU" sz="120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ru-RU" altLang="ru-RU" sz="1200">
                <a:solidFill>
                  <a:schemeClr val="bg1"/>
                </a:solidFill>
                <a:latin typeface="Arial" panose="020B0604020202020204" pitchFamily="34" charset="0"/>
              </a:rPr>
              <a:t>Республики Карелия</a:t>
            </a:r>
          </a:p>
        </p:txBody>
      </p:sp>
      <p:pic>
        <p:nvPicPr>
          <p:cNvPr id="20488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188" t="57269" r="26375" b="12201"/>
          <a:stretch>
            <a:fillRect/>
          </a:stretch>
        </p:blipFill>
        <p:spPr bwMode="auto">
          <a:xfrm>
            <a:off x="1838325" y="2246313"/>
            <a:ext cx="5359400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3975" y="741363"/>
            <a:ext cx="9036050" cy="147796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indent="4492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ru-RU" altLang="ru-RU">
                <a:solidFill>
                  <a:srgbClr val="000000"/>
                </a:solidFill>
                <a:cs typeface="Times New Roman" panose="02020603050405020304" pitchFamily="18" charset="0"/>
              </a:rPr>
              <a:t>По данным Всемирной организации здравоохранения, основной   причиной высокой частоты развития неинфекционных заболеваний является большая распространенность предотвратимых факторов риска, связанных с нездоровым образом жизни (нерациональный характер питания, недостаточная физическая активность, употребление табака, а также пагубное употребление алкоголя).</a:t>
            </a:r>
            <a:endParaRPr lang="ru-RU" altLang="ru-RU" sz="110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/>
          <p:cNvSpPr txBox="1">
            <a:spLocks noGrp="1" noChangeArrowheads="1"/>
          </p:cNvSpPr>
          <p:nvPr/>
        </p:nvSpPr>
        <p:spPr bwMode="auto"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ru-RU" altLang="ru-RU" sz="1400"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8458200" y="4846638"/>
            <a:ext cx="6858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1100" i="1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Arial" charset="0"/>
              </a:rPr>
              <a:t>  </a:t>
            </a:r>
          </a:p>
        </p:txBody>
      </p:sp>
      <p:sp>
        <p:nvSpPr>
          <p:cNvPr id="14340" name="Rectangle 3"/>
          <p:cNvSpPr>
            <a:spLocks noChangeArrowheads="1"/>
          </p:cNvSpPr>
          <p:nvPr/>
        </p:nvSpPr>
        <p:spPr bwMode="auto">
          <a:xfrm>
            <a:off x="0" y="115093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14341" name="Rectangle 4"/>
          <p:cNvSpPr>
            <a:spLocks noChangeArrowheads="1"/>
          </p:cNvSpPr>
          <p:nvPr/>
        </p:nvSpPr>
        <p:spPr bwMode="auto">
          <a:xfrm>
            <a:off x="0" y="3992563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grpSp>
        <p:nvGrpSpPr>
          <p:cNvPr id="14342" name="Group 6"/>
          <p:cNvGrpSpPr>
            <a:grpSpLocks/>
          </p:cNvGrpSpPr>
          <p:nvPr/>
        </p:nvGrpSpPr>
        <p:grpSpPr bwMode="auto">
          <a:xfrm>
            <a:off x="0" y="-20638"/>
            <a:ext cx="9144000" cy="5164138"/>
            <a:chOff x="0" y="-17"/>
            <a:chExt cx="5760" cy="4337"/>
          </a:xfrm>
        </p:grpSpPr>
        <p:pic>
          <p:nvPicPr>
            <p:cNvPr id="14349" name="Picture 2" descr="flag-bg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7"/>
              <a:ext cx="5760" cy="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14350" name="Object 4"/>
            <p:cNvGraphicFramePr>
              <a:graphicFrameLocks noChangeAspect="1"/>
            </p:cNvGraphicFramePr>
            <p:nvPr/>
          </p:nvGraphicFramePr>
          <p:xfrm>
            <a:off x="0" y="4140"/>
            <a:ext cx="5760" cy="180"/>
          </p:xfrm>
          <a:graphic>
            <a:graphicData uri="http://schemas.openxmlformats.org/presentationml/2006/ole">
              <p:oleObj spid="_x0000_s14357" name="Фотография Photo Editor" r:id="rId5" imgW="5819048" imgH="285866" progId="">
                <p:embed/>
              </p:oleObj>
            </a:graphicData>
          </a:graphic>
        </p:graphicFrame>
      </p:grpSp>
      <p:pic>
        <p:nvPicPr>
          <p:cNvPr id="14343" name="Рисунок 9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8" y="0"/>
            <a:ext cx="417512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Text Box 14"/>
          <p:cNvSpPr txBox="1">
            <a:spLocks noChangeArrowheads="1"/>
          </p:cNvSpPr>
          <p:nvPr/>
        </p:nvSpPr>
        <p:spPr bwMode="auto">
          <a:xfrm>
            <a:off x="539750" y="26988"/>
            <a:ext cx="24860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>
                <a:solidFill>
                  <a:schemeClr val="bg1"/>
                </a:solidFill>
                <a:latin typeface="Arial" panose="020B0604020202020204" pitchFamily="34" charset="0"/>
              </a:rPr>
              <a:t>Министерство здравоохранения</a:t>
            </a:r>
            <a:br>
              <a:rPr lang="ru-RU" altLang="ru-RU" sz="120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ru-RU" altLang="ru-RU" sz="1200">
                <a:solidFill>
                  <a:schemeClr val="bg1"/>
                </a:solidFill>
                <a:latin typeface="Arial" panose="020B0604020202020204" pitchFamily="34" charset="0"/>
              </a:rPr>
              <a:t>Республики Карелия</a:t>
            </a:r>
          </a:p>
        </p:txBody>
      </p:sp>
      <p:sp>
        <p:nvSpPr>
          <p:cNvPr id="14345" name="Text Box 10"/>
          <p:cNvSpPr txBox="1">
            <a:spLocks noChangeArrowheads="1"/>
          </p:cNvSpPr>
          <p:nvPr/>
        </p:nvSpPr>
        <p:spPr bwMode="auto">
          <a:xfrm>
            <a:off x="539750" y="792163"/>
            <a:ext cx="8424863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solidFill>
                  <a:srgbClr val="000099"/>
                </a:solidFill>
                <a:latin typeface="Arial" panose="020B0604020202020204" pitchFamily="34" charset="0"/>
              </a:rPr>
              <a:t>Заболеваемость, болезнями, связанными с употреблением алкоголя</a:t>
            </a:r>
          </a:p>
        </p:txBody>
      </p:sp>
      <p:sp>
        <p:nvSpPr>
          <p:cNvPr id="2" name="Rectangle 20"/>
          <p:cNvSpPr>
            <a:spLocks noChangeArrowheads="1"/>
          </p:cNvSpPr>
          <p:nvPr/>
        </p:nvSpPr>
        <p:spPr bwMode="auto">
          <a:xfrm>
            <a:off x="1258888" y="1182688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ru-RU"/>
          </a:p>
        </p:txBody>
      </p:sp>
      <p:graphicFrame>
        <p:nvGraphicFramePr>
          <p:cNvPr id="14347" name="Диаграмма 13"/>
          <p:cNvGraphicFramePr>
            <a:graphicFrameLocks/>
          </p:cNvGraphicFramePr>
          <p:nvPr/>
        </p:nvGraphicFramePr>
        <p:xfrm>
          <a:off x="-82550" y="1543050"/>
          <a:ext cx="4752975" cy="3184525"/>
        </p:xfrm>
        <a:graphic>
          <a:graphicData uri="http://schemas.openxmlformats.org/presentationml/2006/ole">
            <p:oleObj spid="_x0000_s14358" name="Chart" r:id="rId7" imgW="4761389" imgH="3188484" progId="Excel.Sheet.8">
              <p:embed/>
            </p:oleObj>
          </a:graphicData>
        </a:graphic>
      </p:graphicFrame>
      <p:graphicFrame>
        <p:nvGraphicFramePr>
          <p:cNvPr id="14348" name="Диаграмма 13"/>
          <p:cNvGraphicFramePr>
            <a:graphicFrameLocks/>
          </p:cNvGraphicFramePr>
          <p:nvPr/>
        </p:nvGraphicFramePr>
        <p:xfrm>
          <a:off x="4441825" y="1600200"/>
          <a:ext cx="4752975" cy="3127375"/>
        </p:xfrm>
        <a:graphic>
          <a:graphicData uri="http://schemas.openxmlformats.org/presentationml/2006/ole">
            <p:oleObj spid="_x0000_s14359" name="Chart" r:id="rId8" imgW="4761389" imgH="3133616" progId="Excel.Sheet.8">
              <p:embed/>
            </p:oleObj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779912" y="1707654"/>
            <a:ext cx="3600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17"/>
          <p:cNvSpPr>
            <a:spLocks noChangeAspect="1" noChangeArrowheads="1" noTextEdit="1"/>
          </p:cNvSpPr>
          <p:nvPr/>
        </p:nvSpPr>
        <p:spPr bwMode="auto">
          <a:xfrm>
            <a:off x="250825" y="771525"/>
            <a:ext cx="5903913" cy="403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8458200" y="4846638"/>
            <a:ext cx="6858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i="1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Arial" charset="0"/>
              </a:rPr>
              <a:t>  </a:t>
            </a:r>
          </a:p>
        </p:txBody>
      </p:sp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0" y="115093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6389" name="Rectangle 4"/>
          <p:cNvSpPr>
            <a:spLocks noChangeArrowheads="1"/>
          </p:cNvSpPr>
          <p:nvPr/>
        </p:nvSpPr>
        <p:spPr bwMode="auto">
          <a:xfrm>
            <a:off x="0" y="3992563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pic>
        <p:nvPicPr>
          <p:cNvPr id="16390" name="Picture 2" descr="flag-bg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638"/>
            <a:ext cx="9144000" cy="593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Рисунок 9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8" y="0"/>
            <a:ext cx="417512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Text Box 20"/>
          <p:cNvSpPr txBox="1">
            <a:spLocks noChangeArrowheads="1"/>
          </p:cNvSpPr>
          <p:nvPr/>
        </p:nvSpPr>
        <p:spPr bwMode="auto">
          <a:xfrm>
            <a:off x="539750" y="26988"/>
            <a:ext cx="24860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>
                <a:solidFill>
                  <a:schemeClr val="bg1"/>
                </a:solidFill>
                <a:latin typeface="Arial" panose="020B0604020202020204" pitchFamily="34" charset="0"/>
              </a:rPr>
              <a:t>Министерство здравоохранения</a:t>
            </a:r>
            <a:br>
              <a:rPr lang="ru-RU" altLang="ru-RU" sz="120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ru-RU" altLang="ru-RU" sz="1200">
                <a:solidFill>
                  <a:schemeClr val="bg1"/>
                </a:solidFill>
                <a:latin typeface="Arial" panose="020B0604020202020204" pitchFamily="34" charset="0"/>
              </a:rPr>
              <a:t>Республики Карелия</a:t>
            </a:r>
          </a:p>
        </p:txBody>
      </p:sp>
      <p:sp>
        <p:nvSpPr>
          <p:cNvPr id="16393" name="Прямоугольник 17"/>
          <p:cNvSpPr>
            <a:spLocks noChangeArrowheads="1"/>
          </p:cNvSpPr>
          <p:nvPr/>
        </p:nvSpPr>
        <p:spPr bwMode="auto">
          <a:xfrm>
            <a:off x="1308100" y="506413"/>
            <a:ext cx="65278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000099"/>
                </a:solidFill>
                <a:latin typeface="Arial" panose="020B0604020202020204" pitchFamily="34" charset="0"/>
              </a:rPr>
              <a:t>Алкоголизм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4163" y="4186238"/>
            <a:ext cx="8636000" cy="73818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kumimoji="1" lang="ru-RU" sz="1400" dirty="0">
                <a:solidFill>
                  <a:schemeClr val="accent1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Алкогольные психозы наиболее точно отражают распространенность и степень тяжести зависимости от алкоголя. Их рост может свидетельствовать об утяжелении течения заболевания у больных хроническим алкоголизмом, увеличении объема потребления алкоголя.</a:t>
            </a:r>
          </a:p>
        </p:txBody>
      </p:sp>
      <p:pic>
        <p:nvPicPr>
          <p:cNvPr id="16395" name="Рисунок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388" y="1831975"/>
            <a:ext cx="40386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4724400" y="1089025"/>
            <a:ext cx="45418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ts val="0"/>
              </a:spcBef>
              <a:defRPr sz="1641" b="1" i="0" u="none" strike="noStrike" kern="1200" spc="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ru-RU" altLang="ru-RU" sz="1394" b="1" dirty="0">
                <a:solidFill>
                  <a:srgbClr val="000000"/>
                </a:solidFill>
              </a:rPr>
              <a:t>Первичная заболеваемость алкогольными психозами</a:t>
            </a:r>
          </a:p>
          <a:p>
            <a:pPr algn="ctr" eaLnBrk="1" hangingPunct="1">
              <a:spcBef>
                <a:spcPts val="0"/>
              </a:spcBef>
              <a:defRPr sz="1641" b="1" i="0" u="none" strike="noStrike" kern="1200" spc="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ru-RU" altLang="ru-RU" sz="1394" b="1" dirty="0">
                <a:solidFill>
                  <a:srgbClr val="000000"/>
                </a:solidFill>
              </a:rPr>
              <a:t>на 100 тыс. населения</a:t>
            </a:r>
          </a:p>
        </p:txBody>
      </p:sp>
      <p:pic>
        <p:nvPicPr>
          <p:cNvPr id="16397" name="Рисунок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8" y="1646238"/>
            <a:ext cx="4448175" cy="218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 Box 10"/>
          <p:cNvSpPr txBox="1">
            <a:spLocks noChangeArrowheads="1"/>
          </p:cNvSpPr>
          <p:nvPr/>
        </p:nvSpPr>
        <p:spPr bwMode="auto">
          <a:xfrm>
            <a:off x="92075" y="1017588"/>
            <a:ext cx="45418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ts val="0"/>
              </a:spcBef>
              <a:defRPr sz="1641" b="1" i="0" u="none" strike="noStrike" kern="1200" spc="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ru-RU" altLang="ru-RU" sz="1394" b="1" dirty="0">
                <a:solidFill>
                  <a:srgbClr val="000000"/>
                </a:solidFill>
              </a:rPr>
              <a:t>Первичная заболеваемость </a:t>
            </a:r>
            <a:r>
              <a:rPr lang="ru-RU" altLang="ru-RU" sz="1394" b="1" dirty="0" smtClean="0">
                <a:solidFill>
                  <a:srgbClr val="000000"/>
                </a:solidFill>
              </a:rPr>
              <a:t>алкоголизмом</a:t>
            </a:r>
            <a:endParaRPr lang="ru-RU" altLang="ru-RU" sz="1394" b="1" dirty="0">
              <a:solidFill>
                <a:srgbClr val="000000"/>
              </a:solidFill>
            </a:endParaRPr>
          </a:p>
          <a:p>
            <a:pPr algn="ctr" eaLnBrk="1" hangingPunct="1">
              <a:spcBef>
                <a:spcPts val="0"/>
              </a:spcBef>
              <a:defRPr sz="1641" b="1" i="0" u="none" strike="noStrike" kern="1200" spc="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ru-RU" altLang="ru-RU" sz="1394" b="1" dirty="0">
                <a:solidFill>
                  <a:srgbClr val="000000"/>
                </a:solidFill>
              </a:rPr>
              <a:t>на 100 тыс. населения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</a:t>
            </a:r>
          </a:p>
        </p:txBody>
      </p:sp>
      <p:sp>
        <p:nvSpPr>
          <p:cNvPr id="1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</a:t>
            </a:r>
          </a:p>
        </p:txBody>
      </p:sp>
      <p:pic>
        <p:nvPicPr>
          <p:cNvPr id="24580" name="Picture 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29188"/>
            <a:ext cx="91440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Рисунок 9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8" y="0"/>
            <a:ext cx="417512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3" name="Text Box 20"/>
          <p:cNvSpPr txBox="1">
            <a:spLocks noChangeArrowheads="1"/>
          </p:cNvSpPr>
          <p:nvPr/>
        </p:nvSpPr>
        <p:spPr bwMode="auto">
          <a:xfrm>
            <a:off x="539750" y="26988"/>
            <a:ext cx="24860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>
                <a:solidFill>
                  <a:schemeClr val="bg1"/>
                </a:solidFill>
                <a:latin typeface="Arial" panose="020B0604020202020204" pitchFamily="34" charset="0"/>
              </a:rPr>
              <a:t>Министерство здравоохранения</a:t>
            </a:r>
            <a:br>
              <a:rPr lang="ru-RU" altLang="ru-RU" sz="120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ru-RU" altLang="ru-RU" sz="1200">
                <a:solidFill>
                  <a:schemeClr val="bg1"/>
                </a:solidFill>
                <a:latin typeface="Arial" panose="020B0604020202020204" pitchFamily="34" charset="0"/>
              </a:rPr>
              <a:t>Республики Карелия</a:t>
            </a:r>
          </a:p>
        </p:txBody>
      </p:sp>
      <p:pic>
        <p:nvPicPr>
          <p:cNvPr id="24584" name="Picture 2" descr="Восклицательный знак | Премиум Фото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3" y="671513"/>
            <a:ext cx="1065212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55650" y="755650"/>
            <a:ext cx="7767638" cy="3762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i="1" u="sng" dirty="0"/>
              <a:t>ПРОБЛЕМА:</a:t>
            </a:r>
          </a:p>
          <a:p>
            <a:pPr algn="ctr">
              <a:defRPr/>
            </a:pPr>
            <a:endParaRPr lang="ru-RU" sz="1050" b="1" dirty="0"/>
          </a:p>
          <a:p>
            <a:pPr algn="ctr">
              <a:defRPr/>
            </a:pPr>
            <a:r>
              <a:rPr lang="ru-RU" sz="2000" dirty="0"/>
              <a:t> массовой культурой сформирован </a:t>
            </a:r>
          </a:p>
          <a:p>
            <a:pPr algn="ctr">
              <a:defRPr/>
            </a:pPr>
            <a:r>
              <a:rPr lang="ru-RU" sz="2000" dirty="0"/>
              <a:t>привлекательный образ </a:t>
            </a:r>
          </a:p>
          <a:p>
            <a:pPr algn="ctr">
              <a:defRPr/>
            </a:pPr>
            <a:r>
              <a:rPr lang="ru-RU" sz="2800" b="1" i="1" dirty="0">
                <a:solidFill>
                  <a:srgbClr val="C00000"/>
                </a:solidFill>
              </a:rPr>
              <a:t>высокофункционального алкоголика,</a:t>
            </a:r>
            <a:r>
              <a:rPr lang="ru-RU" sz="2000" b="1" i="1" dirty="0"/>
              <a:t> </a:t>
            </a:r>
          </a:p>
          <a:p>
            <a:pPr algn="ctr">
              <a:defRPr/>
            </a:pPr>
            <a:r>
              <a:rPr lang="ru-RU" sz="2000" dirty="0"/>
              <a:t>который пьет только по особым случаям </a:t>
            </a:r>
          </a:p>
          <a:p>
            <a:pPr algn="ctr">
              <a:defRPr/>
            </a:pPr>
            <a:r>
              <a:rPr lang="ru-RU" sz="2000" dirty="0"/>
              <a:t>и в компании, у которого есть семья и друзья, который не ночует по подъездам, </a:t>
            </a:r>
          </a:p>
          <a:p>
            <a:pPr algn="ctr">
              <a:defRPr/>
            </a:pPr>
            <a:r>
              <a:rPr lang="ru-RU" sz="2000" dirty="0"/>
              <a:t>не является маргиналом – </a:t>
            </a:r>
          </a:p>
          <a:p>
            <a:pPr algn="ctr">
              <a:defRPr/>
            </a:pPr>
            <a:r>
              <a:rPr lang="ru-RU" sz="2800" b="1" i="1" dirty="0">
                <a:solidFill>
                  <a:srgbClr val="C00000"/>
                </a:solidFill>
              </a:rPr>
              <a:t>то есть внешне у него все хорошо,</a:t>
            </a:r>
          </a:p>
          <a:p>
            <a:pPr algn="ctr">
              <a:defRPr/>
            </a:pPr>
            <a:r>
              <a:rPr lang="ru-RU" sz="2800" b="1" i="1" dirty="0">
                <a:solidFill>
                  <a:srgbClr val="C00000"/>
                </a:solidFill>
              </a:rPr>
              <a:t>но при этом он зависим от алкоголя!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</a:t>
            </a:r>
          </a:p>
        </p:txBody>
      </p:sp>
      <p:sp>
        <p:nvSpPr>
          <p:cNvPr id="1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</a:t>
            </a:r>
          </a:p>
        </p:txBody>
      </p:sp>
      <p:pic>
        <p:nvPicPr>
          <p:cNvPr id="24580" name="Picture 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29188"/>
            <a:ext cx="91440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Рисунок 9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8" y="0"/>
            <a:ext cx="417512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3" name="Text Box 20"/>
          <p:cNvSpPr txBox="1">
            <a:spLocks noChangeArrowheads="1"/>
          </p:cNvSpPr>
          <p:nvPr/>
        </p:nvSpPr>
        <p:spPr bwMode="auto">
          <a:xfrm>
            <a:off x="539750" y="26988"/>
            <a:ext cx="24860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>
                <a:solidFill>
                  <a:schemeClr val="bg1"/>
                </a:solidFill>
                <a:latin typeface="Arial" panose="020B0604020202020204" pitchFamily="34" charset="0"/>
              </a:rPr>
              <a:t>Министерство здравоохранения</a:t>
            </a:r>
            <a:br>
              <a:rPr lang="ru-RU" altLang="ru-RU" sz="120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ru-RU" altLang="ru-RU" sz="1200">
                <a:solidFill>
                  <a:schemeClr val="bg1"/>
                </a:solidFill>
                <a:latin typeface="Arial" panose="020B0604020202020204" pitchFamily="34" charset="0"/>
              </a:rPr>
              <a:t>Республики Карелия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5536" y="627534"/>
            <a:ext cx="8568952" cy="46012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1600" b="1" i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Медицинские меры </a:t>
            </a:r>
            <a:r>
              <a:rPr lang="ru-RU" sz="1600" b="1" i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снижению потребления </a:t>
            </a:r>
            <a:r>
              <a:rPr lang="ru-RU" sz="1600" b="1" i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алкогольной продукции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Расширение практики раннего выявления пагубного потребления алкоголя и профилактического консультирования лиц для его недопущения в рамках оказания медицинской помощи;</a:t>
            </a:r>
          </a:p>
          <a:p>
            <a:pPr lvl="0"/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Проведение обучающих мероприятий в целях повышения уровня знаний медицинских работников о рисках, связанных с потреблением алкоголя, и возможностях оказания медицинской помощи лицам с алкогольной зависимостью и лицам, страдающим пагубным (вредным) употреблением алкоголя, с учетом современных научных данных</a:t>
            </a: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3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Организация обучающих семинаров для специалистов Центров здоровья, кабинетов (отделов) профилактики, кабинетов медико-психологического консультирования по технике мотивирования  </a:t>
            </a: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 </a:t>
            </a: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алкогольной зависимостью и лиц, страдающим пагубным (вредным) употреблением алкоголя для оказания медицинской помощи;</a:t>
            </a:r>
          </a:p>
          <a:p>
            <a:pPr lvl="0"/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Организация технических учеб врачами-психиатрами-наркологами медицинских организаций по применению врачами-специалистами диагностических методик, согласно приложению №2 к приказу Минздрава Республики Карелия от 31.10.2023 №1615 «Об организации раннего выявления лиц с риском развития наркологических расстройств и лиц с наркологическими расстройствами в медицинских организациях первичного звена здравоохранения РК</a:t>
            </a: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3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системы медицинской реабилитации, социальной адаптации и </a:t>
            </a:r>
            <a:r>
              <a:rPr lang="ru-RU" sz="13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ресоциализации</a:t>
            </a: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лиц с алкогольной зависимостью и лиц, страдающих пагубным (вредным) употреблением алкоголя</a:t>
            </a: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6.Активная информационная работа с населением по пропаганде отказа от алкоголя, ведению ЗОЖ</a:t>
            </a:r>
            <a:endParaRPr lang="ru-RU" sz="13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200" b="1" i="1" u="sng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1600" b="1" i="1" u="sng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3108"/>
            <a:ext cx="9144000" cy="49772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561257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7619"/>
            <a:ext cx="9144000" cy="49682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93172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/>
          </p:nvPr>
        </p:nvPicPr>
        <p:blipFill>
          <a:blip r:embed="rId2" cstate="print"/>
          <a:stretch>
            <a:fillRect/>
          </a:stretch>
        </p:blipFill>
        <p:spPr>
          <a:xfrm>
            <a:off x="395536" y="140389"/>
            <a:ext cx="8496944" cy="483028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873464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24425"/>
            <a:ext cx="9144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4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577850"/>
            <a:ext cx="1152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</a:t>
            </a:r>
          </a:p>
        </p:txBody>
      </p:sp>
      <p:sp>
        <p:nvSpPr>
          <p:cNvPr id="1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</a:t>
            </a:r>
          </a:p>
        </p:txBody>
      </p:sp>
      <p:pic>
        <p:nvPicPr>
          <p:cNvPr id="26630" name="Picture 2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Рисунок 9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8" y="0"/>
            <a:ext cx="417512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2" name="Text Box 20"/>
          <p:cNvSpPr txBox="1">
            <a:spLocks noChangeArrowheads="1"/>
          </p:cNvSpPr>
          <p:nvPr/>
        </p:nvSpPr>
        <p:spPr bwMode="auto">
          <a:xfrm>
            <a:off x="539750" y="26988"/>
            <a:ext cx="24860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>
                <a:solidFill>
                  <a:schemeClr val="bg1"/>
                </a:solidFill>
                <a:latin typeface="Arial" panose="020B0604020202020204" pitchFamily="34" charset="0"/>
              </a:rPr>
              <a:t>Министерство здравоохранения</a:t>
            </a:r>
            <a:br>
              <a:rPr lang="ru-RU" altLang="ru-RU" sz="120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ru-RU" altLang="ru-RU" sz="1200">
                <a:solidFill>
                  <a:schemeClr val="bg1"/>
                </a:solidFill>
                <a:latin typeface="Arial" panose="020B0604020202020204" pitchFamily="34" charset="0"/>
              </a:rPr>
              <a:t>Республики Карелия</a:t>
            </a:r>
          </a:p>
        </p:txBody>
      </p:sp>
      <p:sp>
        <p:nvSpPr>
          <p:cNvPr id="26633" name="Прямоугольник 1"/>
          <p:cNvSpPr>
            <a:spLocks noChangeArrowheads="1"/>
          </p:cNvSpPr>
          <p:nvPr/>
        </p:nvSpPr>
        <p:spPr bwMode="auto">
          <a:xfrm>
            <a:off x="155575" y="850900"/>
            <a:ext cx="892175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92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000" b="1" i="1" u="sng"/>
              <a:t>РЕШЕНИЕ:</a:t>
            </a:r>
          </a:p>
          <a:p>
            <a:pPr algn="just"/>
            <a:endParaRPr lang="ru-RU" alt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2000"/>
              <a:t>создание здоровой среды для сохранения общественного здоровья и здоровья каждого человека - создание условий для снижения потребления алкоголя: </a:t>
            </a:r>
          </a:p>
          <a:p>
            <a:pPr algn="ctr"/>
            <a:endParaRPr lang="ru-RU" altLang="ru-RU" sz="1600"/>
          </a:p>
          <a:p>
            <a:pPr algn="ctr"/>
            <a:r>
              <a:rPr lang="ru-RU" altLang="ru-RU" sz="2000" b="1" i="1">
                <a:solidFill>
                  <a:srgbClr val="00B050"/>
                </a:solidFill>
              </a:rPr>
              <a:t>сокращение точек продаж и увеличение расстояния от образовательных, медицинских организаций, спортивных объектов до границ, прилегающих территорий, на которых не допускается реализация алкогольной продукции; </a:t>
            </a:r>
          </a:p>
          <a:p>
            <a:pPr algn="ctr"/>
            <a:endParaRPr lang="ru-RU" altLang="ru-RU" sz="2000" b="1" i="1">
              <a:solidFill>
                <a:srgbClr val="00B050"/>
              </a:solidFill>
            </a:endParaRPr>
          </a:p>
          <a:p>
            <a:pPr algn="ctr"/>
            <a:r>
              <a:rPr lang="ru-RU" altLang="ru-RU" sz="2000" b="1" i="1">
                <a:solidFill>
                  <a:srgbClr val="00B050"/>
                </a:solidFill>
              </a:rPr>
              <a:t>формирование среды для организации физической активности и досуговой занятости в целом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6228"/>
            <a:ext cx="9144000" cy="50110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682292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</a:t>
            </a:r>
          </a:p>
        </p:txBody>
      </p:sp>
      <p:sp>
        <p:nvSpPr>
          <p:cNvPr id="1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</a:t>
            </a:r>
          </a:p>
        </p:txBody>
      </p:sp>
      <p:pic>
        <p:nvPicPr>
          <p:cNvPr id="28676" name="Picture 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29188"/>
            <a:ext cx="91440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TextBox 23"/>
          <p:cNvSpPr txBox="1">
            <a:spLocks noChangeArrowheads="1"/>
          </p:cNvSpPr>
          <p:nvPr/>
        </p:nvSpPr>
        <p:spPr bwMode="auto">
          <a:xfrm>
            <a:off x="714375" y="1785938"/>
            <a:ext cx="75723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i="1">
                <a:solidFill>
                  <a:srgbClr val="000099"/>
                </a:solidFill>
                <a:latin typeface="Arial" panose="020B0604020202020204" pitchFamily="34" charset="0"/>
              </a:rPr>
              <a:t>Спасибо за внимание! </a:t>
            </a:r>
          </a:p>
        </p:txBody>
      </p:sp>
      <p:pic>
        <p:nvPicPr>
          <p:cNvPr id="28679" name="Рисунок 9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8" y="0"/>
            <a:ext cx="417512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0" name="Text Box 20"/>
          <p:cNvSpPr txBox="1">
            <a:spLocks noChangeArrowheads="1"/>
          </p:cNvSpPr>
          <p:nvPr/>
        </p:nvSpPr>
        <p:spPr bwMode="auto">
          <a:xfrm>
            <a:off x="539750" y="26988"/>
            <a:ext cx="24860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>
                <a:solidFill>
                  <a:schemeClr val="bg1"/>
                </a:solidFill>
                <a:latin typeface="Arial" panose="020B0604020202020204" pitchFamily="34" charset="0"/>
              </a:rPr>
              <a:t>Министерство здравоохранения</a:t>
            </a:r>
            <a:br>
              <a:rPr lang="ru-RU" altLang="ru-RU" sz="120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ru-RU" altLang="ru-RU" sz="1200">
                <a:solidFill>
                  <a:schemeClr val="bg1"/>
                </a:solidFill>
                <a:latin typeface="Arial" panose="020B0604020202020204" pitchFamily="34" charset="0"/>
              </a:rPr>
              <a:t>Республики Карелия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72733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6358"/>
            <a:ext cx="9144000" cy="47707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20998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Объект 5"/>
          <p:cNvGraphicFramePr>
            <a:graphicFrameLocks noChangeAspect="1"/>
          </p:cNvGraphicFramePr>
          <p:nvPr/>
        </p:nvGraphicFramePr>
        <p:xfrm>
          <a:off x="-138113" y="2859782"/>
          <a:ext cx="5138738" cy="2274193"/>
        </p:xfrm>
        <a:graphic>
          <a:graphicData uri="http://schemas.openxmlformats.org/presentationml/2006/ole">
            <p:oleObj spid="_x0000_s22548" name="Chart" r:id="rId4" imgW="5145470" imgH="2145978" progId="Excel.Sheet.8">
              <p:embed/>
            </p:oleObj>
          </a:graphicData>
        </a:graphic>
      </p:graphicFrame>
      <p:sp>
        <p:nvSpPr>
          <p:cNvPr id="18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</a:t>
            </a:r>
          </a:p>
        </p:txBody>
      </p:sp>
      <p:sp>
        <p:nvSpPr>
          <p:cNvPr id="1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</a:t>
            </a:r>
          </a:p>
        </p:txBody>
      </p:sp>
      <p:pic>
        <p:nvPicPr>
          <p:cNvPr id="22533" name="Picture 2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Рисунок 9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8" y="0"/>
            <a:ext cx="417512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Text Box 20"/>
          <p:cNvSpPr txBox="1">
            <a:spLocks noChangeArrowheads="1"/>
          </p:cNvSpPr>
          <p:nvPr/>
        </p:nvSpPr>
        <p:spPr bwMode="auto">
          <a:xfrm>
            <a:off x="539750" y="26988"/>
            <a:ext cx="24860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>
                <a:solidFill>
                  <a:schemeClr val="bg1"/>
                </a:solidFill>
                <a:latin typeface="Arial" panose="020B0604020202020204" pitchFamily="34" charset="0"/>
              </a:rPr>
              <a:t>Министерство здравоохранения</a:t>
            </a:r>
            <a:br>
              <a:rPr lang="ru-RU" altLang="ru-RU" sz="120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ru-RU" altLang="ru-RU" sz="1200">
                <a:solidFill>
                  <a:schemeClr val="bg1"/>
                </a:solidFill>
                <a:latin typeface="Arial" panose="020B0604020202020204" pitchFamily="34" charset="0"/>
              </a:rPr>
              <a:t>Республики Карелия</a:t>
            </a:r>
          </a:p>
        </p:txBody>
      </p:sp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1403350" y="915988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843558"/>
            <a:ext cx="7296175" cy="138499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400" b="1" dirty="0" smtClean="0">
                <a:solidFill>
                  <a:srgbClr val="000099"/>
                </a:solidFill>
              </a:rPr>
              <a:t>Потребление алкогольной продукции на душу </a:t>
            </a:r>
            <a:r>
              <a:rPr lang="ru-RU" altLang="ru-RU" sz="1400" b="1" dirty="0" smtClean="0">
                <a:solidFill>
                  <a:srgbClr val="000099"/>
                </a:solidFill>
              </a:rPr>
              <a:t>населения</a:t>
            </a:r>
          </a:p>
          <a:p>
            <a:pPr algn="ctr"/>
            <a:endParaRPr lang="ru-RU" altLang="ru-RU" sz="1400" b="1" dirty="0" smtClean="0">
              <a:solidFill>
                <a:srgbClr val="000099"/>
              </a:solidFill>
            </a:endParaRPr>
          </a:p>
          <a:p>
            <a:pPr algn="just"/>
            <a:r>
              <a:rPr lang="ru-RU" alt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 </a:t>
            </a: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показывают, что </a:t>
            </a:r>
            <a:r>
              <a:rPr lang="ru-RU" altLang="ru-RU" sz="14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значение данного показателя влияют:</a:t>
            </a:r>
          </a:p>
          <a:p>
            <a:pPr algn="just">
              <a:buFontTx/>
              <a:buChar char="-"/>
            </a:pP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число торговых точек, реализующих алкогольную продукцию, </a:t>
            </a:r>
          </a:p>
          <a:p>
            <a:pPr algn="just">
              <a:buFontTx/>
              <a:buChar char="-"/>
            </a:pP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расстояние от образовательных, медицинских организаций, спортивных объектов до границ, прилегающих территорий, на которых не допускается реализация алкогольной продукции. </a:t>
            </a:r>
            <a:endParaRPr lang="ru-RU" altLang="ru-RU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0" y="2673350"/>
            <a:ext cx="6472238" cy="460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323528" y="2571750"/>
            <a:ext cx="38877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altLang="ru-RU" sz="1050" b="1" dirty="0">
                <a:solidFill>
                  <a:srgbClr val="000099"/>
                </a:solidFill>
                <a:latin typeface="Arial" panose="020B0604020202020204" pitchFamily="34" charset="0"/>
              </a:rPr>
              <a:t>Расчетное число торговых точек, реализующих алкогольную продукцию в некоторых субъектах СЗФО, на 1000 чел. населения</a:t>
            </a:r>
          </a:p>
        </p:txBody>
      </p:sp>
      <p:pic>
        <p:nvPicPr>
          <p:cNvPr id="22542" name="Диаграмма 1"/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5392"/>
          <a:stretch>
            <a:fillRect/>
          </a:stretch>
        </p:blipFill>
        <p:spPr bwMode="auto">
          <a:xfrm>
            <a:off x="4499992" y="3313112"/>
            <a:ext cx="4403725" cy="183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4283968" y="2571750"/>
            <a:ext cx="4675188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ru-RU" altLang="ru-RU" sz="1050" b="1" dirty="0">
                <a:solidFill>
                  <a:srgbClr val="000099"/>
                </a:solidFill>
                <a:latin typeface="Arial" panose="020B0604020202020204" pitchFamily="34" charset="0"/>
              </a:rPr>
              <a:t>Минимальное расстояние от образовательных, </a:t>
            </a:r>
            <a:r>
              <a:rPr lang="ru-RU" altLang="ru-RU" sz="1050" b="1" dirty="0" smtClean="0">
                <a:solidFill>
                  <a:srgbClr val="000099"/>
                </a:solidFill>
                <a:latin typeface="Arial" panose="020B0604020202020204" pitchFamily="34" charset="0"/>
              </a:rPr>
              <a:t>мед. </a:t>
            </a:r>
            <a:r>
              <a:rPr lang="ru-RU" altLang="ru-RU" sz="1050" b="1" dirty="0">
                <a:solidFill>
                  <a:srgbClr val="000099"/>
                </a:solidFill>
                <a:latin typeface="Arial" panose="020B0604020202020204" pitchFamily="34" charset="0"/>
              </a:rPr>
              <a:t>организаций, </a:t>
            </a:r>
            <a:r>
              <a:rPr lang="ru-RU" altLang="ru-RU" sz="1050" b="1" dirty="0" smtClean="0">
                <a:solidFill>
                  <a:srgbClr val="000099"/>
                </a:solidFill>
                <a:latin typeface="Arial" panose="020B0604020202020204" pitchFamily="34" charset="0"/>
              </a:rPr>
              <a:t>спорт. </a:t>
            </a:r>
            <a:r>
              <a:rPr lang="ru-RU" altLang="ru-RU" sz="1050" b="1" dirty="0">
                <a:solidFill>
                  <a:srgbClr val="000099"/>
                </a:solidFill>
                <a:latin typeface="Arial" panose="020B0604020202020204" pitchFamily="34" charset="0"/>
              </a:rPr>
              <a:t>объектов до границ, прилегающих территорий, на которых не допускается реализация алкогольной продукции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ru-RU" altLang="ru-RU" sz="1050" b="1" dirty="0">
                <a:solidFill>
                  <a:srgbClr val="000099"/>
                </a:solidFill>
                <a:latin typeface="Arial" panose="020B0604020202020204" pitchFamily="34" charset="0"/>
              </a:rPr>
              <a:t>по столицам субъектов СЗФО, метры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1437"/>
            <a:ext cx="9144000" cy="50006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0472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55576" y="2067694"/>
            <a:ext cx="78488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При расчете показателя "Потребление алкогольной продукции на душу населения (в литрах этанола)" учитывается:</a:t>
            </a:r>
          </a:p>
          <a:p>
            <a:r>
              <a:rPr lang="ru-RU" dirty="0" smtClean="0"/>
              <a:t> </a:t>
            </a:r>
          </a:p>
          <a:p>
            <a:r>
              <a:rPr lang="ru-RU" dirty="0" smtClean="0"/>
              <a:t>• потребление алкоголя в предыдущем отчетном периоде, </a:t>
            </a:r>
          </a:p>
          <a:p>
            <a:r>
              <a:rPr lang="ru-RU" dirty="0" smtClean="0"/>
              <a:t>• смертность от причин, непосредственно обусловленных алкоголем, </a:t>
            </a:r>
          </a:p>
          <a:p>
            <a:r>
              <a:rPr lang="ru-RU" dirty="0" smtClean="0"/>
              <a:t>• продажи некрепкой алкогольной продукции</a:t>
            </a:r>
            <a:endParaRPr lang="ru-RU" dirty="0"/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3" cstate="print"/>
          <a:srcRect l="35327" t="37800" r="37757" b="55140"/>
          <a:stretch>
            <a:fillRect/>
          </a:stretch>
        </p:blipFill>
        <p:spPr bwMode="auto">
          <a:xfrm>
            <a:off x="1475656" y="843558"/>
            <a:ext cx="6336704" cy="106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0" y="-20638"/>
            <a:ext cx="9144000" cy="5164138"/>
            <a:chOff x="0" y="-17"/>
            <a:chExt cx="5760" cy="4337"/>
          </a:xfrm>
        </p:grpSpPr>
        <p:pic>
          <p:nvPicPr>
            <p:cNvPr id="7" name="Picture 2" descr="flag-bg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7"/>
              <a:ext cx="5760" cy="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8" name="Object 4"/>
            <p:cNvGraphicFramePr>
              <a:graphicFrameLocks noChangeAspect="1"/>
            </p:cNvGraphicFramePr>
            <p:nvPr/>
          </p:nvGraphicFramePr>
          <p:xfrm>
            <a:off x="0" y="4140"/>
            <a:ext cx="5760" cy="180"/>
          </p:xfrm>
          <a:graphic>
            <a:graphicData uri="http://schemas.openxmlformats.org/presentationml/2006/ole">
              <p:oleObj spid="_x0000_s19458" name="Фотография Photo Editor" r:id="rId5" imgW="5819048" imgH="285866" progId="">
                <p:embed/>
              </p:oleObj>
            </a:graphicData>
          </a:graphic>
        </p:graphicFrame>
      </p:grp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539552" y="51470"/>
            <a:ext cx="24860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>
                <a:solidFill>
                  <a:schemeClr val="bg1"/>
                </a:solidFill>
                <a:latin typeface="Arial" panose="020B0604020202020204" pitchFamily="34" charset="0"/>
              </a:rPr>
              <a:t>Министерство здравоохранения</a:t>
            </a:r>
            <a:br>
              <a:rPr lang="ru-RU" altLang="ru-RU" sz="1200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ru-RU" altLang="ru-RU" sz="1200" dirty="0">
                <a:solidFill>
                  <a:schemeClr val="bg1"/>
                </a:solidFill>
                <a:latin typeface="Arial" panose="020B0604020202020204" pitchFamily="34" charset="0"/>
              </a:rPr>
              <a:t>Республики Карелия</a:t>
            </a:r>
          </a:p>
        </p:txBody>
      </p:sp>
      <p:pic>
        <p:nvPicPr>
          <p:cNvPr id="13" name="Рисунок 9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8" y="0"/>
            <a:ext cx="417512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2194064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8458200" y="4846638"/>
            <a:ext cx="6858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i="1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Arial" charset="0"/>
              </a:rPr>
              <a:t>  </a:t>
            </a: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1196975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399256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grpSp>
        <p:nvGrpSpPr>
          <p:cNvPr id="6149" name="Group 6"/>
          <p:cNvGrpSpPr>
            <a:grpSpLocks/>
          </p:cNvGrpSpPr>
          <p:nvPr/>
        </p:nvGrpSpPr>
        <p:grpSpPr bwMode="auto">
          <a:xfrm>
            <a:off x="0" y="-20638"/>
            <a:ext cx="9144000" cy="5164138"/>
            <a:chOff x="0" y="-17"/>
            <a:chExt cx="5760" cy="4337"/>
          </a:xfrm>
        </p:grpSpPr>
        <p:pic>
          <p:nvPicPr>
            <p:cNvPr id="6160" name="Picture 2" descr="flag-bg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7"/>
              <a:ext cx="5760" cy="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6161" name="Object 4"/>
            <p:cNvGraphicFramePr>
              <a:graphicFrameLocks noChangeAspect="1"/>
            </p:cNvGraphicFramePr>
            <p:nvPr/>
          </p:nvGraphicFramePr>
          <p:xfrm>
            <a:off x="0" y="4140"/>
            <a:ext cx="5760" cy="180"/>
          </p:xfrm>
          <a:graphic>
            <a:graphicData uri="http://schemas.openxmlformats.org/presentationml/2006/ole">
              <p:oleObj spid="_x0000_s6168" name="Фотография Photo Editor" r:id="rId5" imgW="5819048" imgH="285866" progId="">
                <p:embed/>
              </p:oleObj>
            </a:graphicData>
          </a:graphic>
        </p:graphicFrame>
      </p:grpSp>
      <p:sp>
        <p:nvSpPr>
          <p:cNvPr id="6150" name="Rectangle 12"/>
          <p:cNvSpPr>
            <a:spLocks noChangeArrowheads="1"/>
          </p:cNvSpPr>
          <p:nvPr/>
        </p:nvSpPr>
        <p:spPr bwMode="auto">
          <a:xfrm>
            <a:off x="0" y="1520825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graphicFrame>
        <p:nvGraphicFramePr>
          <p:cNvPr id="6151" name="Object 11"/>
          <p:cNvGraphicFramePr>
            <a:graphicFrameLocks/>
          </p:cNvGraphicFramePr>
          <p:nvPr/>
        </p:nvGraphicFramePr>
        <p:xfrm>
          <a:off x="11113" y="1420813"/>
          <a:ext cx="4406900" cy="2459037"/>
        </p:xfrm>
        <a:graphic>
          <a:graphicData uri="http://schemas.openxmlformats.org/presentationml/2006/ole">
            <p:oleObj spid="_x0000_s6169" name="Chart" r:id="rId6" imgW="4413887" imgH="2462997" progId="Excel.Sheet.8">
              <p:embed/>
            </p:oleObj>
          </a:graphicData>
        </a:graphic>
      </p:graphicFrame>
      <p:sp>
        <p:nvSpPr>
          <p:cNvPr id="6152" name="Rectangle 5"/>
          <p:cNvSpPr>
            <a:spLocks noChangeArrowheads="1"/>
          </p:cNvSpPr>
          <p:nvPr/>
        </p:nvSpPr>
        <p:spPr bwMode="auto">
          <a:xfrm>
            <a:off x="539750" y="842963"/>
            <a:ext cx="35972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000099"/>
                </a:solidFill>
                <a:latin typeface="Arial" panose="020B0604020202020204" pitchFamily="34" charset="0"/>
              </a:rPr>
              <a:t>Общий коэффициент смертности, число случаев на 1000 чел. населения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-71438" y="4640263"/>
            <a:ext cx="2286001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sz="800" i="1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6154" name="Рисунок 9"/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8" y="0"/>
            <a:ext cx="417512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5" name="Text Box 22"/>
          <p:cNvSpPr txBox="1">
            <a:spLocks noChangeArrowheads="1"/>
          </p:cNvSpPr>
          <p:nvPr/>
        </p:nvSpPr>
        <p:spPr bwMode="auto">
          <a:xfrm>
            <a:off x="539750" y="26988"/>
            <a:ext cx="2657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>
                <a:solidFill>
                  <a:schemeClr val="bg1"/>
                </a:solidFill>
                <a:latin typeface="Arial" panose="020B0604020202020204" pitchFamily="34" charset="0"/>
              </a:rPr>
              <a:t>Министерство здравоохранения</a:t>
            </a:r>
            <a:br>
              <a:rPr lang="ru-RU" altLang="ru-RU" sz="120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ru-RU" altLang="ru-RU" sz="1200">
                <a:solidFill>
                  <a:schemeClr val="bg1"/>
                </a:solidFill>
                <a:latin typeface="Arial" panose="020B0604020202020204" pitchFamily="34" charset="0"/>
              </a:rPr>
              <a:t>Республики Карелия</a:t>
            </a:r>
          </a:p>
        </p:txBody>
      </p:sp>
      <p:sp>
        <p:nvSpPr>
          <p:cNvPr id="6156" name="Rectangle 5"/>
          <p:cNvSpPr>
            <a:spLocks noChangeArrowheads="1"/>
          </p:cNvSpPr>
          <p:nvPr/>
        </p:nvSpPr>
        <p:spPr bwMode="auto">
          <a:xfrm>
            <a:off x="6372225" y="4667250"/>
            <a:ext cx="359727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100" i="1">
                <a:latin typeface="Arial" panose="020B0604020202020204" pitchFamily="34" charset="0"/>
              </a:rPr>
              <a:t>* предварительные данные</a:t>
            </a:r>
          </a:p>
        </p:txBody>
      </p:sp>
      <p:sp>
        <p:nvSpPr>
          <p:cNvPr id="6157" name="Rectangle 5"/>
          <p:cNvSpPr>
            <a:spLocks noChangeArrowheads="1"/>
          </p:cNvSpPr>
          <p:nvPr/>
        </p:nvSpPr>
        <p:spPr bwMode="auto">
          <a:xfrm>
            <a:off x="5508625" y="785813"/>
            <a:ext cx="35972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000099"/>
                </a:solidFill>
                <a:latin typeface="Arial" panose="020B0604020202020204" pitchFamily="34" charset="0"/>
              </a:rPr>
              <a:t>Ожидаемая продолжительность жизни при рождении, лет </a:t>
            </a:r>
          </a:p>
        </p:txBody>
      </p:sp>
      <p:graphicFrame>
        <p:nvGraphicFramePr>
          <p:cNvPr id="6158" name="Object 11"/>
          <p:cNvGraphicFramePr>
            <a:graphicFrameLocks/>
          </p:cNvGraphicFramePr>
          <p:nvPr/>
        </p:nvGraphicFramePr>
        <p:xfrm>
          <a:off x="4613275" y="1500188"/>
          <a:ext cx="4543425" cy="2344737"/>
        </p:xfrm>
        <a:graphic>
          <a:graphicData uri="http://schemas.openxmlformats.org/presentationml/2006/ole">
            <p:oleObj spid="_x0000_s6170" name="Chart" r:id="rId8" imgW="4554107" imgH="2347163" progId="Excel.Sheet.8">
              <p:embed/>
            </p:oleObj>
          </a:graphicData>
        </a:graphic>
      </p:graphicFrame>
      <p:pic>
        <p:nvPicPr>
          <p:cNvPr id="6159" name="Рисунок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0000" t="42786" r="38188" b="47115"/>
          <a:stretch>
            <a:fillRect/>
          </a:stretch>
        </p:blipFill>
        <p:spPr bwMode="auto">
          <a:xfrm>
            <a:off x="3810000" y="3946525"/>
            <a:ext cx="2087563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6732240" y="3939902"/>
            <a:ext cx="2202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План к 2030- 76,71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172400" y="3075806"/>
            <a:ext cx="88357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 smtClean="0">
                <a:solidFill>
                  <a:srgbClr val="C00000"/>
                </a:solidFill>
              </a:rPr>
              <a:t>План 72,02</a:t>
            </a:r>
            <a:endParaRPr lang="ru-RU" sz="105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 txBox="1">
            <a:spLocks noGrp="1" noChangeArrowheads="1"/>
          </p:cNvSpPr>
          <p:nvPr/>
        </p:nvSpPr>
        <p:spPr bwMode="auto"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ru-RU" altLang="ru-RU" sz="1400">
              <a:latin typeface="Arial" panose="020B0604020202020204" pitchFamily="34" charset="0"/>
            </a:endParaRPr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8458200" y="4846638"/>
            <a:ext cx="6858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1100" i="1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Arial" charset="0"/>
              </a:rPr>
              <a:t>  </a:t>
            </a:r>
          </a:p>
        </p:txBody>
      </p:sp>
      <p:sp>
        <p:nvSpPr>
          <p:cNvPr id="8196" name="Rectangle 3"/>
          <p:cNvSpPr>
            <a:spLocks noChangeArrowheads="1"/>
          </p:cNvSpPr>
          <p:nvPr/>
        </p:nvSpPr>
        <p:spPr bwMode="auto">
          <a:xfrm>
            <a:off x="0" y="115093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8197" name="Rectangle 4"/>
          <p:cNvSpPr>
            <a:spLocks noChangeArrowheads="1"/>
          </p:cNvSpPr>
          <p:nvPr/>
        </p:nvSpPr>
        <p:spPr bwMode="auto">
          <a:xfrm>
            <a:off x="0" y="3992563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grpSp>
        <p:nvGrpSpPr>
          <p:cNvPr id="8198" name="Group 6"/>
          <p:cNvGrpSpPr>
            <a:grpSpLocks/>
          </p:cNvGrpSpPr>
          <p:nvPr/>
        </p:nvGrpSpPr>
        <p:grpSpPr bwMode="auto">
          <a:xfrm>
            <a:off x="0" y="-20638"/>
            <a:ext cx="9144000" cy="5164138"/>
            <a:chOff x="0" y="-17"/>
            <a:chExt cx="5760" cy="4337"/>
          </a:xfrm>
        </p:grpSpPr>
        <p:pic>
          <p:nvPicPr>
            <p:cNvPr id="8205" name="Picture 2" descr="flag-bg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7"/>
              <a:ext cx="5760" cy="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8206" name="Object 4"/>
            <p:cNvGraphicFramePr>
              <a:graphicFrameLocks noChangeAspect="1"/>
            </p:cNvGraphicFramePr>
            <p:nvPr/>
          </p:nvGraphicFramePr>
          <p:xfrm>
            <a:off x="0" y="4140"/>
            <a:ext cx="5760" cy="180"/>
          </p:xfrm>
          <a:graphic>
            <a:graphicData uri="http://schemas.openxmlformats.org/presentationml/2006/ole">
              <p:oleObj spid="_x0000_s8211" name="Фотография Photo Editor" r:id="rId5" imgW="5819048" imgH="285866" progId="">
                <p:embed/>
              </p:oleObj>
            </a:graphicData>
          </a:graphic>
        </p:graphicFrame>
      </p:grpSp>
      <p:pic>
        <p:nvPicPr>
          <p:cNvPr id="8199" name="Рисунок 9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8" y="0"/>
            <a:ext cx="417512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Text Box 14"/>
          <p:cNvSpPr txBox="1">
            <a:spLocks noChangeArrowheads="1"/>
          </p:cNvSpPr>
          <p:nvPr/>
        </p:nvSpPr>
        <p:spPr bwMode="auto">
          <a:xfrm>
            <a:off x="539750" y="26988"/>
            <a:ext cx="24860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>
                <a:solidFill>
                  <a:schemeClr val="bg1"/>
                </a:solidFill>
                <a:latin typeface="Arial" panose="020B0604020202020204" pitchFamily="34" charset="0"/>
              </a:rPr>
              <a:t>Министерство здравоохранения</a:t>
            </a:r>
            <a:br>
              <a:rPr lang="ru-RU" altLang="ru-RU" sz="120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ru-RU" altLang="ru-RU" sz="1200">
                <a:solidFill>
                  <a:schemeClr val="bg1"/>
                </a:solidFill>
                <a:latin typeface="Arial" panose="020B0604020202020204" pitchFamily="34" charset="0"/>
              </a:rPr>
              <a:t>Республики Карелия</a:t>
            </a:r>
          </a:p>
        </p:txBody>
      </p:sp>
      <p:sp>
        <p:nvSpPr>
          <p:cNvPr id="8201" name="Text Box 10"/>
          <p:cNvSpPr txBox="1">
            <a:spLocks noChangeArrowheads="1"/>
          </p:cNvSpPr>
          <p:nvPr/>
        </p:nvSpPr>
        <p:spPr bwMode="auto">
          <a:xfrm>
            <a:off x="684213" y="588963"/>
            <a:ext cx="8072437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400" b="1">
                <a:solidFill>
                  <a:srgbClr val="000099"/>
                </a:solidFill>
                <a:latin typeface="Arial" panose="020B0604020202020204" pitchFamily="34" charset="0"/>
              </a:rPr>
              <a:t>Структура общей смертности населения (</a:t>
            </a:r>
            <a:r>
              <a:rPr lang="en-US" altLang="ru-RU" sz="1400" b="1">
                <a:solidFill>
                  <a:srgbClr val="000099"/>
                </a:solidFill>
                <a:latin typeface="Arial" panose="020B0604020202020204" pitchFamily="34" charset="0"/>
              </a:rPr>
              <a:t>%)</a:t>
            </a:r>
            <a:endParaRPr lang="ru-RU" altLang="ru-RU" sz="1400" b="1">
              <a:solidFill>
                <a:srgbClr val="000099"/>
              </a:solidFill>
              <a:latin typeface="Arial" panose="020B0604020202020204" pitchFamily="34" charset="0"/>
            </a:endParaRPr>
          </a:p>
        </p:txBody>
      </p:sp>
      <p:sp>
        <p:nvSpPr>
          <p:cNvPr id="2" name="Rectangle 20"/>
          <p:cNvSpPr>
            <a:spLocks noChangeArrowheads="1"/>
          </p:cNvSpPr>
          <p:nvPr/>
        </p:nvSpPr>
        <p:spPr bwMode="auto">
          <a:xfrm>
            <a:off x="1258888" y="1182688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ru-RU"/>
          </a:p>
        </p:txBody>
      </p:sp>
      <p:graphicFrame>
        <p:nvGraphicFramePr>
          <p:cNvPr id="8203" name="Объект 2"/>
          <p:cNvGraphicFramePr>
            <a:graphicFrameLocks/>
          </p:cNvGraphicFramePr>
          <p:nvPr/>
        </p:nvGraphicFramePr>
        <p:xfrm>
          <a:off x="0" y="915566"/>
          <a:ext cx="5832648" cy="1971675"/>
        </p:xfrm>
        <a:graphic>
          <a:graphicData uri="http://schemas.openxmlformats.org/presentationml/2006/ole">
            <p:oleObj spid="_x0000_s8212" name="Chart" r:id="rId7" imgW="6114818" imgH="1981372" progId="Excel.Sheet.8">
              <p:embed/>
            </p:oleObj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547664" y="3075806"/>
            <a:ext cx="7347099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indent="1762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defRPr/>
            </a:pPr>
            <a:r>
              <a:rPr lang="ru-RU" altLang="ru-RU" sz="1200" dirty="0" smtClean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По данным Координационного центра Минздрава России в 2024 году в Республике Карелия выше среднероссийских показателей остаются показатели смертности от следующих причин смерти:</a:t>
            </a:r>
          </a:p>
          <a:p>
            <a:pPr algn="just">
              <a:defRPr/>
            </a:pPr>
            <a:r>
              <a:rPr lang="ru-RU" altLang="ru-RU" sz="1200" dirty="0" smtClean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altLang="ru-RU" sz="1200" u="sng" dirty="0" smtClean="0">
                <a:solidFill>
                  <a:schemeClr val="accent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от причин, обусловленных алкоголем в возрастной группе 18+</a:t>
            </a:r>
            <a:r>
              <a:rPr lang="ru-RU" altLang="ru-RU" sz="1200" dirty="0" smtClean="0">
                <a:solidFill>
                  <a:schemeClr val="accent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altLang="ru-RU" sz="1200" dirty="0" smtClean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– 48,9 на 100 тыс. населения (по РФ – 24,8 на 100 тыс. населения);</a:t>
            </a:r>
          </a:p>
          <a:p>
            <a:pPr algn="just">
              <a:defRPr/>
            </a:pPr>
            <a:r>
              <a:rPr lang="ru-RU" altLang="ru-RU" sz="1200" dirty="0" smtClean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altLang="ru-RU" sz="1200" u="sng" dirty="0" smtClean="0">
                <a:solidFill>
                  <a:schemeClr val="accent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от болезней системы кровообращения</a:t>
            </a:r>
            <a:r>
              <a:rPr lang="ru-RU" altLang="ru-RU" sz="1200" dirty="0" smtClean="0">
                <a:solidFill>
                  <a:schemeClr val="accent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200" dirty="0" smtClean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– 791,4 на 100 тыс. населения (по РФ – 555,3 на 100 тыс. населения);</a:t>
            </a:r>
          </a:p>
          <a:p>
            <a:pPr algn="just">
              <a:defRPr/>
            </a:pPr>
            <a:r>
              <a:rPr lang="ru-RU" altLang="ru-RU" sz="1200" dirty="0" smtClean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altLang="ru-RU" sz="1200" u="sng" dirty="0" smtClean="0">
                <a:solidFill>
                  <a:schemeClr val="accent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от заболеваний органов пищеварения</a:t>
            </a:r>
            <a:r>
              <a:rPr lang="ru-RU" altLang="ru-RU" sz="1200" dirty="0" smtClean="0">
                <a:solidFill>
                  <a:schemeClr val="accent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200" dirty="0" smtClean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– 92,8 на 100 тыс. населения (по РФ – 75,4 на 100 тыс. населения);</a:t>
            </a:r>
          </a:p>
          <a:p>
            <a:pPr algn="just">
              <a:defRPr/>
            </a:pPr>
            <a:r>
              <a:rPr lang="ru-RU" altLang="ru-RU" sz="1200" dirty="0" smtClean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altLang="ru-RU" sz="1200" u="sng" dirty="0" smtClean="0">
                <a:solidFill>
                  <a:schemeClr val="accent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от внешних причин </a:t>
            </a:r>
            <a:r>
              <a:rPr lang="ru-RU" altLang="ru-RU" sz="1200" dirty="0" smtClean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– 71,8 на 100 тыс. населения (по РФ – 69,0 на 100 тыс. населения).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4021</TotalTime>
  <Words>992</Words>
  <Application>Microsoft Office PowerPoint</Application>
  <PresentationFormat>Экран (16:9)</PresentationFormat>
  <Paragraphs>130</Paragraphs>
  <Slides>22</Slides>
  <Notes>14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25" baseType="lpstr">
      <vt:lpstr>Тема Office</vt:lpstr>
      <vt:lpstr>Фотография Photo Editor</vt:lpstr>
      <vt:lpstr>Chart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Копошилова</dc:creator>
  <cp:lastModifiedBy>ruotcelajnen_ov</cp:lastModifiedBy>
  <cp:revision>440</cp:revision>
  <dcterms:created xsi:type="dcterms:W3CDTF">2017-06-21T07:27:04Z</dcterms:created>
  <dcterms:modified xsi:type="dcterms:W3CDTF">2025-07-10T11:35:39Z</dcterms:modified>
</cp:coreProperties>
</file>