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1" r:id="rId1"/>
    <p:sldMasterId id="2147483925" r:id="rId2"/>
  </p:sldMasterIdLst>
  <p:notesMasterIdLst>
    <p:notesMasterId r:id="rId12"/>
  </p:notesMasterIdLst>
  <p:handoutMasterIdLst>
    <p:handoutMasterId r:id="rId13"/>
  </p:handoutMasterIdLst>
  <p:sldIdLst>
    <p:sldId id="2147471261" r:id="rId3"/>
    <p:sldId id="2147471274" r:id="rId4"/>
    <p:sldId id="2147471275" r:id="rId5"/>
    <p:sldId id="2147471266" r:id="rId6"/>
    <p:sldId id="2147471262" r:id="rId7"/>
    <p:sldId id="2147471273" r:id="rId8"/>
    <p:sldId id="2147471272" r:id="rId9"/>
    <p:sldId id="2147471277" r:id="rId10"/>
    <p:sldId id="2147471268" r:id="rId1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584DF8-AD33-40FA-A2F5-DD5133C6B19F}">
          <p14:sldIdLst>
            <p14:sldId id="2147471261"/>
            <p14:sldId id="2147471274"/>
            <p14:sldId id="2147471275"/>
            <p14:sldId id="2147471266"/>
            <p14:sldId id="2147471262"/>
            <p14:sldId id="2147471273"/>
            <p14:sldId id="2147471272"/>
            <p14:sldId id="2147471277"/>
            <p14:sldId id="2147471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801" userDrawn="1">
          <p15:clr>
            <a:srgbClr val="A4A3A4"/>
          </p15:clr>
        </p15:guide>
        <p15:guide id="3" orient="horz" pos="950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pos="3916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37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skevich, Victoria" initials="MV" lastIdx="4" clrIdx="0">
    <p:extLst>
      <p:ext uri="{19B8F6BF-5375-455C-9EA6-DF929625EA0E}">
        <p15:presenceInfo xmlns:p15="http://schemas.microsoft.com/office/powerpoint/2012/main" userId="S-1-5-21-329068152-854245398-839522115-17714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4DB94"/>
    <a:srgbClr val="FFD85B"/>
    <a:srgbClr val="8D1F1B"/>
    <a:srgbClr val="C00000"/>
    <a:srgbClr val="FFFFFF"/>
    <a:srgbClr val="007033"/>
    <a:srgbClr val="5ACFE4"/>
    <a:srgbClr val="9446D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8D1F1B"/>
      </a:tcTxStyle>
      <a:tcStyle>
        <a:tcBdr>
          <a:top>
            <a:ln>
              <a:noFill/>
            </a:ln>
          </a:top>
          <a:bottom>
            <a:ln w="19050">
              <a:solidFill>
                <a:srgbClr val="8D1F1B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howGuides="1">
      <p:cViewPr varScale="1">
        <p:scale>
          <a:sx n="98" d="100"/>
          <a:sy n="98" d="100"/>
        </p:scale>
        <p:origin x="72" y="318"/>
      </p:cViewPr>
      <p:guideLst>
        <p:guide orient="horz" pos="288"/>
        <p:guide orient="horz" pos="3801"/>
        <p:guide orient="horz" pos="950"/>
        <p:guide pos="7104"/>
        <p:guide pos="3916"/>
        <p:guide pos="576"/>
        <p:guide pos="37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56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5200" y="-104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/>
              </a:rPr>
              <a:pPr/>
              <a:t>7/9/2025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>
                <a:latin typeface="Arial"/>
              </a:defRPr>
            </a:lvl1pPr>
          </a:lstStyle>
          <a:p>
            <a:fld id="{0C4595FF-6E7F-4C41-B8DF-4AE76FC1F075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>
                <a:latin typeface="Arial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22F3-5E88-3668-0E2E-6152BC09F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31A72-0110-9C18-54B1-8819995C0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87C9-822D-793F-DC53-4BB7888D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06C5E-B1BF-5725-FE8A-2C90AD6B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3D9E-28D7-FF50-AFBC-7500DC7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219886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D362-3CB8-E7B5-6A8D-E4C30DEB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A5D43-FE5B-173C-B83B-9B47D2B4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39D66-377E-A2CF-E6F7-A2D19BB4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2C25D-6D67-3B55-BECD-C63DC067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56BF0-D3E7-FF70-1EC0-5A859938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128551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2A87B-F2EA-CAD9-01B3-40230E283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5095D-EBB2-D152-9C5B-B27B62BE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41BBE-E2FF-896C-FB64-32EE51D5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C962-451C-FF38-F253-BAE1EDD1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F9C1-10D5-E0B4-8F70-99EF7317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012714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" y="0"/>
            <a:ext cx="2011680" cy="68580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914401" y="457200"/>
            <a:ext cx="10361084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itchFamily="34" charset="0"/>
              <a:buNone/>
              <a:tabLst>
                <a:tab pos="3998913" algn="r"/>
                <a:tab pos="8229600" algn="r"/>
              </a:tabLst>
              <a:defRPr sz="1200"/>
            </a:lvl1pPr>
          </a:lstStyle>
          <a:p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21280" y="4389120"/>
            <a:ext cx="8654205" cy="960120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21277" y="5440680"/>
            <a:ext cx="57912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82880" y="-137160"/>
            <a:ext cx="1255776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sp>
        <p:nvSpPr>
          <p:cNvPr id="23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2621280" cy="777240"/>
          </a:xfrm>
          <a:solidFill>
            <a:schemeClr val="accent4"/>
          </a:solidFill>
        </p:spPr>
        <p:txBody>
          <a:bodyPr lIns="274320" tIns="91440" r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Novartis Oncology 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08761"/>
            <a:ext cx="505968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508761"/>
            <a:ext cx="505968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7920" y="5623561"/>
            <a:ext cx="50596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08761"/>
            <a:ext cx="5059680" cy="4525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217920" y="1508761"/>
            <a:ext cx="505968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08761"/>
            <a:ext cx="103632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623561"/>
            <a:ext cx="103632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914400" y="2057400"/>
            <a:ext cx="103632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623561"/>
            <a:ext cx="50596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17920" y="5623561"/>
            <a:ext cx="50596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08761"/>
            <a:ext cx="103632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914400" y="2057400"/>
            <a:ext cx="50596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217920" y="2057400"/>
            <a:ext cx="50596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623561"/>
            <a:ext cx="329184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450080" y="5623561"/>
            <a:ext cx="329184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985760" y="5623561"/>
            <a:ext cx="329184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08761"/>
            <a:ext cx="103632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914400" y="2057400"/>
            <a:ext cx="329184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4450080" y="2057400"/>
            <a:ext cx="329184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7985760" y="2057400"/>
            <a:ext cx="329184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508761"/>
            <a:ext cx="505968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8D1F1B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8D1F1B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8D1F1B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8D1F1B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8D1F1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623561"/>
            <a:ext cx="50596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1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96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914400" y="1508761"/>
            <a:ext cx="505968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" y="0"/>
            <a:ext cx="201168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621280" y="4389120"/>
            <a:ext cx="8654205" cy="960120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621280" y="5440680"/>
            <a:ext cx="57912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11810" y="-137160"/>
            <a:ext cx="9265791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914401" y="455613"/>
            <a:ext cx="10361084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2372-A1DF-0BE7-4334-D93793B2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1617-A6D6-8751-2788-746E3532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194D9-7A88-09E4-AB80-B7FC9072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4089B-A757-003D-EC3F-23B07F53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70B5-EF70-28F8-111B-85DB66AF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3985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" y="0"/>
            <a:ext cx="201168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621279" y="4389120"/>
            <a:ext cx="865632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600" dirty="0"/>
              <a:t>Thank</a:t>
            </a:r>
            <a:r>
              <a:rPr lang="en-US" sz="3600" baseline="0" dirty="0"/>
              <a:t> you</a:t>
            </a:r>
            <a:endParaRPr lang="en-US" sz="360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914401" y="455613"/>
            <a:ext cx="10361084" cy="379476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Insert picture. Get approved pictures at http://</a:t>
            </a:r>
            <a:r>
              <a:rPr lang="en-US" dirty="0" err="1"/>
              <a:t>www.novartisbrandlab.com</a:t>
            </a:r>
            <a:r>
              <a:rPr lang="en-US" dirty="0"/>
              <a:t>/resources/library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011810" y="-137160"/>
            <a:ext cx="9265791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" y="0"/>
            <a:ext cx="201168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621279" y="2331720"/>
            <a:ext cx="865632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600" dirty="0"/>
              <a:t>Thank</a:t>
            </a:r>
            <a:r>
              <a:rPr lang="en-US" sz="3600" baseline="0" dirty="0"/>
              <a:t> you</a:t>
            </a:r>
            <a:endParaRPr lang="en-US" sz="3600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011810" y="-137160"/>
            <a:ext cx="9265791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33600" y="4145279"/>
            <a:ext cx="9448800" cy="1219200"/>
          </a:xfrm>
        </p:spPr>
        <p:txBody>
          <a:bodyPr anchor="b" anchorCtr="0">
            <a:noAutofit/>
          </a:bodyPr>
          <a:lstStyle>
            <a:lvl1pPr>
              <a:defRPr sz="4267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5486400"/>
            <a:ext cx="6705600" cy="97536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53440"/>
            <a:ext cx="3048000" cy="73152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sz="1333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924952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33600" y="1950721"/>
            <a:ext cx="9448800" cy="2802913"/>
          </a:xfrm>
        </p:spPr>
        <p:txBody>
          <a:bodyPr anchor="b" anchorCtr="0">
            <a:noAutofit/>
          </a:bodyPr>
          <a:lstStyle>
            <a:lvl1pPr>
              <a:defRPr sz="42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4876800"/>
            <a:ext cx="94488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53440"/>
            <a:ext cx="3048000" cy="73152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sz="1333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3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5073" indent="-455073">
              <a:buSzPct val="100000"/>
              <a:buFont typeface="+mj-lt"/>
              <a:buAutoNum type="arabicPeriod"/>
              <a:tabLst>
                <a:tab pos="5331751" algn="r"/>
                <a:tab pos="10972526" algn="r"/>
              </a:tabLst>
              <a:defRPr baseline="0"/>
            </a:lvl1pPr>
            <a:lvl2pPr marL="766214" indent="-311143">
              <a:defRPr baseline="0"/>
            </a:lvl2pPr>
            <a:lvl3pPr marL="1068891" indent="-302676">
              <a:defRPr baseline="0"/>
            </a:lvl3pPr>
            <a:lvl4pPr marL="1371566" indent="-302676">
              <a:defRPr baseline="0"/>
            </a:lvl4pPr>
            <a:lvl5pPr marL="1676358" indent="-304792"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693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4792" indent="-304792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3845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1517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53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810768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91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621792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754732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2381957"/>
            <a:ext cx="1097280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547360"/>
            <a:ext cx="1097280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34119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4D29-8958-0BFE-44E3-8156DFD7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E6A2-1293-8D7B-55B1-44DDECA5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1CCE4-F210-5143-1BA6-31E5C28D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289A8-F1C4-6414-C5A9-B3164831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CD19-07F4-540C-45C0-C571903E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7812219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0960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21792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862433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60960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35864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810768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5864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10768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988823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58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328160" y="1828800"/>
            <a:ext cx="725424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347472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8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1341119"/>
            <a:ext cx="9448800" cy="413993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4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306910" indent="-306910">
              <a:spcBef>
                <a:spcPts val="8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306910" indent="0">
              <a:spcBef>
                <a:spcPts val="800"/>
              </a:spcBef>
              <a:buNone/>
              <a:defRPr/>
            </a:lvl3pPr>
            <a:lvl4pPr marL="914377" indent="-306910">
              <a:spcBef>
                <a:spcPts val="800"/>
              </a:spcBef>
              <a:defRPr/>
            </a:lvl4pPr>
            <a:lvl5pPr marL="1223403" indent="-309026"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8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2133600" y="4145280"/>
            <a:ext cx="9448800" cy="1219200"/>
          </a:xfr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133600" y="5486400"/>
            <a:ext cx="6705600" cy="9753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9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2133600" y="1950721"/>
            <a:ext cx="9448800" cy="2802913"/>
          </a:xfrm>
        </p:spPr>
        <p:txBody>
          <a:bodyPr anchor="b" anchorCtr="0">
            <a:noAutofit/>
          </a:bodyPr>
          <a:lstStyle>
            <a:lvl1pPr>
              <a:defRPr sz="4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4876800"/>
            <a:ext cx="94488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5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7897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0826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2133600" y="4145280"/>
            <a:ext cx="9448800" cy="12199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b="1" i="0" spc="-133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4267" b="1" i="0" spc="-133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4267" b="1" i="0" spc="-133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397F-9598-4D27-A379-DBE46324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A075A-7103-567C-598F-C8044AE61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3754-C686-7D7B-1B4F-FD75BF19B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F67D2-08F2-5972-1CE5-839AD3A2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1505F-1554-3CFA-DEBA-43600294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29271-2A70-9C49-A57C-27EC6292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2334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2133600" y="1950720"/>
            <a:ext cx="9448800" cy="2804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b="1" i="0" spc="-133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4267" b="1" i="0" spc="-133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4267" b="1" i="0" spc="-133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3098-E9C8-2DFE-F670-07D15EDC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59950-FB92-F01E-7FF6-0DB75F0A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43BC8-9CBE-237B-24DE-A8D520A53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00A20-5B7D-4E95-37E6-DEF809AD5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DEA86-F1BE-1658-FD17-A9645A7C4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58C3E-8971-7537-D922-79B9DAE8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9328F-D082-00F4-1E77-B6329E0A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B0347-F5AD-104A-74DE-ED86E2A2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59893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033D-F2D9-EAEB-EE34-9E96D09F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3721B-B53E-0238-F534-4875710B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EB374-2595-EED7-F0C6-FA48A4A1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9387F-DE6A-219C-03B3-46573498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03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88A99-5AD6-2C71-37A7-BC5F6B41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9F0AD-D1C2-F378-E502-D48E2A95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369E9-9941-6BE5-AF88-C1358EAB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319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7697-50D2-53BE-FB77-5F937F73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9D6E3-49D4-B6D5-C12C-3C1A76E9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C534E-E16D-98EE-AAE2-1F0C90A6D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1FE48-CF43-4A3A-0EEB-3D9D2A1F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9EC31-8E98-2504-BF74-E361EB31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77E90-51AE-E1C6-6990-360A3AC2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44579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CF7D-27C6-325A-19B7-D6342771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41227-3854-0DB7-0B3F-9BA89C5B3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8AA16-19EB-7A46-7E5D-6712AEE34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8745D-81A9-FDA9-CCB7-EE5C44C2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6E153-A757-015B-99C1-271F22A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57DF8-4454-5819-0F31-ADD070A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437916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67E9C-5377-BEB9-8F98-DB35A6A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55BE1-8828-2824-2100-CC057D1D7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DED19-3981-32C4-40F1-EA7AD6F8D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42A12A-47CD-4EC6-94B2-DF953D0690D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AE7B6-FBC8-5B2A-71C1-FC6A83693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79D54-7B73-397B-50B0-54D6117D4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52C56-2B44-63E4-231E-D72C34A6EB8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1AB931-3F39-6567-A18B-6D2F2CB38136}"/>
              </a:ext>
            </a:extLst>
          </p:cNvPr>
          <p:cNvSpPr txBox="1">
            <a:spLocks/>
          </p:cNvSpPr>
          <p:nvPr userDrawn="1"/>
        </p:nvSpPr>
        <p:spPr>
          <a:xfrm>
            <a:off x="914400" y="6350635"/>
            <a:ext cx="79248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Novartis Oncology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967D0E-39AE-C71E-76D0-56C0642D64F4}"/>
              </a:ext>
            </a:extLst>
          </p:cNvPr>
          <p:cNvGrpSpPr/>
          <p:nvPr userDrawn="1"/>
        </p:nvGrpSpPr>
        <p:grpSpPr>
          <a:xfrm>
            <a:off x="-182880" y="-137160"/>
            <a:ext cx="12557760" cy="7132320"/>
            <a:chOff x="-137160" y="-137160"/>
            <a:chExt cx="9418320" cy="71323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C55515-C545-701A-674C-9103FB6430C8}"/>
                </a:ext>
              </a:extLst>
            </p:cNvPr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1BECF7-9A77-9C49-99D4-60B787FCEDAC}"/>
                </a:ext>
              </a:extLst>
            </p:cNvPr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0DCF6D-2DDD-EF50-2768-3454CAEEA15D}"/>
                </a:ext>
              </a:extLst>
            </p:cNvPr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8EA5C5-3EE6-C8A9-2A32-D735A6DAF421}"/>
                </a:ext>
              </a:extLst>
            </p:cNvPr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3B3B68-8B32-023F-8B9E-04F5B361DFA3}"/>
                </a:ext>
              </a:extLst>
            </p:cNvPr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36F50C-11E4-44CA-0986-F9E04ACFFCF9}"/>
                </a:ext>
              </a:extLst>
            </p:cNvPr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C13AA4-B193-B898-AC9F-F8753E751E9B}"/>
                </a:ext>
              </a:extLst>
            </p:cNvPr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03F8D2-687B-A800-EAC5-E5E06F4DFF30}"/>
                </a:ext>
              </a:extLst>
            </p:cNvPr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F8D65B-FC6F-862D-460E-49DEB6A48568}"/>
                </a:ext>
              </a:extLst>
            </p:cNvPr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3B8C80-3A28-6CB6-4A3D-68A162B9CC25}"/>
                </a:ext>
              </a:extLst>
            </p:cNvPr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72AFDA-1CA6-3F5F-5601-E298D1A0529B}"/>
                </a:ext>
              </a:extLst>
            </p:cNvPr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F25354-13A0-D87E-62C7-D49641127105}"/>
                </a:ext>
              </a:extLst>
            </p:cNvPr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C23BDC-9126-ABEB-4DDA-66CB9561FC07}"/>
                </a:ext>
              </a:extLst>
            </p:cNvPr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54DECB-A84E-285A-965D-3711680C9D24}"/>
                </a:ext>
              </a:extLst>
            </p:cNvPr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40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649" r:id="rId12"/>
    <p:sldLayoutId id="2147483652" r:id="rId13"/>
    <p:sldLayoutId id="2147483667" r:id="rId14"/>
    <p:sldLayoutId id="2147483663" r:id="rId15"/>
    <p:sldLayoutId id="2147483664" r:id="rId16"/>
    <p:sldLayoutId id="2147483665" r:id="rId17"/>
    <p:sldLayoutId id="2147483666" r:id="rId18"/>
    <p:sldLayoutId id="2147483651" r:id="rId19"/>
    <p:sldLayoutId id="2147483669" r:id="rId20"/>
    <p:sldLayoutId id="2147483668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2118" y="2118"/>
            <a:ext cx="2117" cy="2117"/>
          </a:xfrm>
          <a:prstGeom prst="rect">
            <a:avLst/>
          </a:prstGeom>
        </p:spPr>
      </p:pic>
      <p:sp>
        <p:nvSpPr>
          <p:cNvPr id="9" name="Rectangle 8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267" b="1" i="0" baseline="0" dirty="0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457201"/>
            <a:ext cx="10972800" cy="1281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828501"/>
            <a:ext cx="10972800" cy="414050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12563" y="6375400"/>
            <a:ext cx="304800" cy="30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12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59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i="0" kern="1200" spc="-133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304792" indent="-304792" algn="l" defTabSz="1219170" rtl="0" eaLnBrk="1" latinLnBrk="0" hangingPunct="1">
        <a:spcBef>
          <a:spcPts val="1200"/>
        </a:spcBef>
        <a:buClrTx/>
        <a:buSzPct val="100000"/>
        <a:buFont typeface="Wingdings" charset="2"/>
        <a:buChar char="§"/>
        <a:tabLst>
          <a:tab pos="5331751" algn="r"/>
          <a:tab pos="10972526" algn="r"/>
        </a:tabLst>
        <a:defRPr sz="24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85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70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523962" indent="-304792" algn="l" defTabSz="1219170" rtl="0" eaLnBrk="1" latinLnBrk="0" hangingPunct="1">
        <a:spcBef>
          <a:spcPts val="400"/>
        </a:spcBef>
        <a:buClrTx/>
        <a:buSzPct val="100000"/>
        <a:buFont typeface="Arial" pitchFamily="34" charset="0"/>
        <a:buChar char="–"/>
        <a:defRPr sz="2133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69D7CB8-EE59-4A98-BC85-DBDB262A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92" y="-2927"/>
            <a:ext cx="3470730" cy="17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5" descr="https://ptzgovorit.ru/sites/default/files/%20%D0%9F%D0%B5%D1%82%D1%80%D0%93%D0%A3.jpg">
            <a:extLst>
              <a:ext uri="{FF2B5EF4-FFF2-40B4-BE49-F238E27FC236}">
                <a16:creationId xmlns:a16="http://schemas.microsoft.com/office/drawing/2014/main" id="{31C74B85-81C3-4EA4-8CD0-30F66854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1923" cy="163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7" descr="http://media-urist.ru/wp-content/uploads/2016/03/Petrgu.jpg">
            <a:extLst>
              <a:ext uri="{FF2B5EF4-FFF2-40B4-BE49-F238E27FC236}">
                <a16:creationId xmlns:a16="http://schemas.microsoft.com/office/drawing/2014/main" id="{1373AE7B-EB2B-4D05-8FC4-10914CAC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06" y="1"/>
            <a:ext cx="1611942" cy="163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9" descr="https://lh3.googleusercontent.com/p/AF1QipMAqGqTwX4dVFdZ8dAJIpR6T8LqakTI_wTvS_SW=w600-k">
            <a:extLst>
              <a:ext uri="{FF2B5EF4-FFF2-40B4-BE49-F238E27FC236}">
                <a16:creationId xmlns:a16="http://schemas.microsoft.com/office/drawing/2014/main" id="{F70ACAA4-C4CA-473D-92FF-7764D0CD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063" y="1080"/>
            <a:ext cx="2609647" cy="173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598560-BA6F-F954-339B-820063BD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86" y="49139"/>
            <a:ext cx="1630133" cy="16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19F24569-6E19-5D4A-AED5-36E68BF71ADF}"/>
              </a:ext>
            </a:extLst>
          </p:cNvPr>
          <p:cNvSpPr txBox="1">
            <a:spLocks/>
          </p:cNvSpPr>
          <p:nvPr/>
        </p:nvSpPr>
        <p:spPr>
          <a:xfrm>
            <a:off x="479595" y="2770775"/>
            <a:ext cx="11649128" cy="606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CDC8A81-E381-A54C-AED3-AE485E6AF52D}"/>
              </a:ext>
            </a:extLst>
          </p:cNvPr>
          <p:cNvSpPr txBox="1">
            <a:spLocks/>
          </p:cNvSpPr>
          <p:nvPr/>
        </p:nvSpPr>
        <p:spPr>
          <a:xfrm>
            <a:off x="1146496" y="5733256"/>
            <a:ext cx="9899008" cy="596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>
              <a:lnSpc>
                <a:spcPct val="80000"/>
              </a:lnSpc>
            </a:pPr>
            <a:endParaRPr lang="ru-RU" altLang="ru-RU" sz="1400" b="1" dirty="0">
              <a:solidFill>
                <a:srgbClr val="1E2C40"/>
              </a:solidFill>
              <a:cs typeface="Arial" panose="020B0604020202020204" pitchFamily="34" charset="0"/>
            </a:endParaRPr>
          </a:p>
          <a:p>
            <a:pPr indent="270510">
              <a:lnSpc>
                <a:spcPct val="100000"/>
              </a:lnSpc>
              <a:spcBef>
                <a:spcPts val="0"/>
              </a:spcBef>
            </a:pPr>
            <a:r>
              <a:rPr lang="ru-RU" sz="1400" b="1" dirty="0"/>
              <a:t> </a:t>
            </a:r>
          </a:p>
          <a:p>
            <a:pPr indent="27051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10 июля 2025 г.</a:t>
            </a:r>
          </a:p>
          <a:p>
            <a:pPr indent="27051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Петрозаводск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014A4-C3E4-CB42-9877-3FD9A6714BCE}"/>
              </a:ext>
            </a:extLst>
          </p:cNvPr>
          <p:cNvSpPr txBox="1"/>
          <p:nvPr/>
        </p:nvSpPr>
        <p:spPr>
          <a:xfrm>
            <a:off x="510686" y="4416487"/>
            <a:ext cx="11417444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77"/>
              </a:spcBef>
              <a:buNone/>
              <a:defRPr/>
            </a:pP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Барышева Ольга Юрьевна</a:t>
            </a:r>
          </a:p>
          <a:p>
            <a:pPr marL="0" indent="0" algn="ctr">
              <a:spcBef>
                <a:spcPts val="77"/>
              </a:spcBef>
              <a:buNone/>
              <a:defRPr/>
            </a:pP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д</a:t>
            </a: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м</a:t>
            </a: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н</a:t>
            </a: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.,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 профессор кафедры госпитальной терапии им. И.М. Менделеева Медицинского института им. А.П. Зильбера </a:t>
            </a:r>
          </a:p>
          <a:p>
            <a:pPr marL="0" indent="0" algn="ctr">
              <a:spcBef>
                <a:spcPts val="77"/>
              </a:spcBef>
              <a:buNone/>
              <a:defRPr/>
            </a:pP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ФГБОУ ВО «Петрозаводский государственный университет»,</a:t>
            </a:r>
          </a:p>
          <a:p>
            <a:pPr marL="0" indent="0" algn="ctr">
              <a:spcBef>
                <a:spcPts val="77"/>
              </a:spcBef>
              <a:buNone/>
              <a:defRPr/>
            </a:pP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з</a:t>
            </a:r>
            <a:r>
              <a:rPr lang="ru-RU" sz="1400" b="1" dirty="0" err="1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ав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нефрологическим отделением ГБУЗ РК «Республиканская больница им.</a:t>
            </a: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В.А</a:t>
            </a: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Баранова»,</a:t>
            </a:r>
          </a:p>
          <a:p>
            <a:pPr marL="0" indent="0" algn="ctr">
              <a:spcBef>
                <a:spcPts val="77"/>
              </a:spcBef>
              <a:buNone/>
              <a:defRPr/>
            </a:pP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главный внештатный гастроэнтеролог,</a:t>
            </a: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 н</a:t>
            </a:r>
            <a:r>
              <a:rPr lang="ru-RU" sz="1400" b="1" dirty="0" err="1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ефролог</a:t>
            </a:r>
            <a:r>
              <a:rPr lang="ru-RU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 МЗРК</a:t>
            </a:r>
            <a:r>
              <a:rPr lang="en-US" sz="1400" b="1" dirty="0">
                <a:solidFill>
                  <a:schemeClr val="tx1"/>
                </a:solidFill>
                <a:ea typeface="+mj-ea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0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E3D15F-AE74-DFEF-FB78-3BA69DE2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Use Only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FB8071-815C-9CFE-12FB-B5722188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71C59D1-9BC4-8C71-9DF9-3F09BBC4B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>
            <a:fillRect/>
          </a:stretch>
        </p:blipFill>
        <p:spPr bwMode="auto">
          <a:xfrm>
            <a:off x="694906" y="0"/>
            <a:ext cx="10802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874720-C203-4E48-463B-9145F7D398F3}"/>
              </a:ext>
            </a:extLst>
          </p:cNvPr>
          <p:cNvSpPr/>
          <p:nvPr/>
        </p:nvSpPr>
        <p:spPr>
          <a:xfrm>
            <a:off x="10560496" y="6237312"/>
            <a:ext cx="432048" cy="48416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3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5F86E0-4EB9-FD2A-70CA-D1A388A15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696" y="1351499"/>
            <a:ext cx="12650828" cy="330163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7E30EEB-ACA6-C7DE-4003-76B7E7DC517B}"/>
              </a:ext>
            </a:extLst>
          </p:cNvPr>
          <p:cNvCxnSpPr/>
          <p:nvPr/>
        </p:nvCxnSpPr>
        <p:spPr>
          <a:xfrm>
            <a:off x="10200456" y="3284984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C607FC5-26DC-DB0D-FB1D-4EF81118404A}"/>
              </a:ext>
            </a:extLst>
          </p:cNvPr>
          <p:cNvCxnSpPr/>
          <p:nvPr/>
        </p:nvCxnSpPr>
        <p:spPr>
          <a:xfrm>
            <a:off x="695400" y="3717032"/>
            <a:ext cx="4392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9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562AC2C-91CA-F1BD-C175-20FA4C62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F24FF3-CE19-3401-0A86-8EA7A102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-747464"/>
            <a:ext cx="11856640" cy="8391763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BE61B032-B4FC-1581-6901-F0F32EFF63E9}"/>
              </a:ext>
            </a:extLst>
          </p:cNvPr>
          <p:cNvSpPr/>
          <p:nvPr/>
        </p:nvSpPr>
        <p:spPr>
          <a:xfrm>
            <a:off x="5447928" y="1844824"/>
            <a:ext cx="978408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9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0E94D-B0FF-93B1-EB3A-843C0AF1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02576A-1B48-F691-B91D-66A12CDF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9" y="60508"/>
            <a:ext cx="9159861" cy="8822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DD19DA-20F6-4707-AA79-19E80CAD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58775"/>
            <a:ext cx="2914650" cy="6362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0AC22A-9C05-F889-DBF0-D6771C0C9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796" y="1039756"/>
            <a:ext cx="5108667" cy="46789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C4EC84-AC5A-3F7B-1281-A197F8E05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219" y="5805265"/>
            <a:ext cx="5213253" cy="382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CDD81-9D2B-7B53-F0B6-955F24AEC54B}"/>
              </a:ext>
            </a:extLst>
          </p:cNvPr>
          <p:cNvSpPr txBox="1"/>
          <p:nvPr/>
        </p:nvSpPr>
        <p:spPr>
          <a:xfrm>
            <a:off x="8978709" y="48544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Цирроз печени</a:t>
            </a:r>
          </a:p>
        </p:txBody>
      </p:sp>
    </p:spTree>
    <p:extLst>
      <p:ext uri="{BB962C8B-B14F-4D97-AF65-F5344CB8AC3E}">
        <p14:creationId xmlns:p14="http://schemas.microsoft.com/office/powerpoint/2010/main" val="360666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DDC41-6841-1C97-5CAC-9FC478F9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8721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Лечение цирроза печени – </a:t>
            </a:r>
            <a:br>
              <a:rPr lang="ru-RU" dirty="0"/>
            </a:br>
            <a:r>
              <a:rPr lang="ru-RU" dirty="0"/>
              <a:t>возможности ограничены!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8E96D-94C8-EE8F-AC6E-C9DA67E22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14" y="2060848"/>
            <a:ext cx="10515600" cy="4351338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000" b="1" u="sng" dirty="0">
                <a:solidFill>
                  <a:srgbClr val="FF0000"/>
                </a:solidFill>
              </a:rPr>
              <a:t>Абстиненция</a:t>
            </a:r>
          </a:p>
          <a:p>
            <a:pPr>
              <a:buAutoNum type="arabicPeriod"/>
            </a:pPr>
            <a:r>
              <a:rPr lang="ru-RU" sz="2000" b="1" dirty="0"/>
              <a:t>Медикаментозная терапия</a:t>
            </a:r>
          </a:p>
          <a:p>
            <a:r>
              <a:rPr lang="ru-RU" sz="2000" b="1" dirty="0"/>
              <a:t>Диуретики</a:t>
            </a:r>
            <a:r>
              <a:rPr lang="en-US" sz="2000" b="1" dirty="0"/>
              <a:t>:</a:t>
            </a:r>
            <a:r>
              <a:rPr lang="ru-RU" sz="2000" b="1" dirty="0"/>
              <a:t> спиронолактон, фуросемид/</a:t>
            </a:r>
            <a:r>
              <a:rPr lang="ru-RU" sz="2000" b="1" dirty="0" err="1"/>
              <a:t>торасемид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Бета-адреноблокаторы</a:t>
            </a:r>
            <a:r>
              <a:rPr lang="en-US" sz="2000" b="1" dirty="0"/>
              <a:t>:</a:t>
            </a:r>
            <a:r>
              <a:rPr lang="ru-RU" sz="2000" b="1" dirty="0"/>
              <a:t>  пропранолол или </a:t>
            </a:r>
            <a:r>
              <a:rPr lang="ru-RU" sz="2000" b="1" dirty="0" err="1"/>
              <a:t>карведилол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Лактулоза </a:t>
            </a:r>
          </a:p>
          <a:p>
            <a:r>
              <a:rPr lang="ru-RU" sz="2000" b="1" dirty="0" err="1"/>
              <a:t>Рифаксимин</a:t>
            </a:r>
            <a:endParaRPr lang="ru-RU" sz="2000" b="1" dirty="0"/>
          </a:p>
          <a:p>
            <a:r>
              <a:rPr lang="ru-RU" sz="2000" b="1" dirty="0"/>
              <a:t>L-орнитин L-</a:t>
            </a:r>
            <a:r>
              <a:rPr lang="ru-RU" sz="2000" b="1" dirty="0" err="1"/>
              <a:t>аспартат</a:t>
            </a:r>
            <a:endParaRPr lang="ru-RU" sz="2000" b="1" dirty="0"/>
          </a:p>
          <a:p>
            <a:r>
              <a:rPr lang="ru-RU" sz="2000" b="1" dirty="0" err="1"/>
              <a:t>Урсодезоксихолевая</a:t>
            </a:r>
            <a:r>
              <a:rPr lang="ru-RU" sz="2000" b="1" dirty="0"/>
              <a:t> кислота </a:t>
            </a:r>
          </a:p>
          <a:p>
            <a:r>
              <a:rPr lang="ru-RU" sz="2000" b="1" dirty="0" err="1"/>
              <a:t>Адеметионин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2379B-2513-C4C2-94CD-5712E1A797BD}"/>
              </a:ext>
            </a:extLst>
          </p:cNvPr>
          <p:cNvSpPr txBox="1"/>
          <p:nvPr/>
        </p:nvSpPr>
        <p:spPr>
          <a:xfrm>
            <a:off x="7104112" y="6278462"/>
            <a:ext cx="6886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ПЕРВИЧНАЯ МЕДИКО-САНИТАРНАЯ ПОМОЩЬ 2025;2(1) / </a:t>
            </a:r>
          </a:p>
          <a:p>
            <a:r>
              <a:rPr lang="ru-RU" sz="1400" dirty="0" err="1"/>
              <a:t>Guidelines</a:t>
            </a:r>
            <a:r>
              <a:rPr lang="ru-RU" sz="1400" dirty="0"/>
              <a:t> </a:t>
            </a:r>
            <a:r>
              <a:rPr lang="ru-RU" sz="1400" dirty="0" err="1"/>
              <a:t>doi</a:t>
            </a:r>
            <a:r>
              <a:rPr lang="ru-RU" sz="1400" dirty="0"/>
              <a:t>: 10.15829/3034-4123-2025-33 </a:t>
            </a:r>
          </a:p>
        </p:txBody>
      </p:sp>
    </p:spTree>
    <p:extLst>
      <p:ext uri="{BB962C8B-B14F-4D97-AF65-F5344CB8AC3E}">
        <p14:creationId xmlns:p14="http://schemas.microsoft.com/office/powerpoint/2010/main" val="211708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06DEB7-C20A-9614-54AA-E81E6F21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F5209-C22C-F5C3-6AD4-44F398A0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291436"/>
            <a:ext cx="6913873" cy="62474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FCBA2A-EF0B-C006-7750-3BD88FA30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" y="0"/>
            <a:ext cx="4722097" cy="6722842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6F57B60-A316-0B1D-C068-D02C4BCF9168}"/>
              </a:ext>
            </a:extLst>
          </p:cNvPr>
          <p:cNvSpPr/>
          <p:nvPr/>
        </p:nvSpPr>
        <p:spPr>
          <a:xfrm>
            <a:off x="3575720" y="530120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0200AE-1F6B-5A28-9D55-AC8D4CDC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86114-C8C5-7540-9E0A-248B07A44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0"/>
            <a:ext cx="9258300" cy="5705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3DB494-B0C9-D723-28FB-58886128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5697306"/>
            <a:ext cx="9361040" cy="609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7F6F5-3FE8-B270-9113-0D5BD1324453}"/>
              </a:ext>
            </a:extLst>
          </p:cNvPr>
          <p:cNvSpPr txBox="1"/>
          <p:nvPr/>
        </p:nvSpPr>
        <p:spPr>
          <a:xfrm>
            <a:off x="10848528" y="2606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2025 год</a:t>
            </a:r>
          </a:p>
        </p:txBody>
      </p:sp>
    </p:spTree>
    <p:extLst>
      <p:ext uri="{BB962C8B-B14F-4D97-AF65-F5344CB8AC3E}">
        <p14:creationId xmlns:p14="http://schemas.microsoft.com/office/powerpoint/2010/main" val="230288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79AD4-7D89-0E5C-AD63-1C183B8A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32656"/>
            <a:ext cx="10972800" cy="1281225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86D0BB-B7C7-AFC2-4E7F-EC72C34BF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1284F76-717E-E6D5-9C3C-B1C309CEA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392823"/>
            <a:ext cx="8868179" cy="49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92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nQ1MfA.I8e466pSSKZm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1DFADE9-313B-4617-B2BD-1D8B9839D2B9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Novartis_Oncology Standard Carmine Philadelphia Chromosome</Template>
  <TotalTime>2366</TotalTime>
  <Words>126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Wingdings</vt:lpstr>
      <vt:lpstr>Office Theme</vt:lpstr>
      <vt:lpstr>Novartis 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цирроза печени –  возможности ограничены!</vt:lpstr>
      <vt:lpstr>Презентация PowerPoint</vt:lpstr>
      <vt:lpstr>Презентация PowerPoint</vt:lpstr>
      <vt:lpstr>Благодарю за внимание!</vt:lpstr>
    </vt:vector>
  </TitlesOfParts>
  <Company>Novartis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EGM IDAPS &lt;Disease&gt;</dc:title>
  <dc:creator>Roze, Isabelle</dc:creator>
  <cp:lastModifiedBy>Евгений Барышев</cp:lastModifiedBy>
  <cp:revision>510</cp:revision>
  <cp:lastPrinted>2018-06-18T08:13:20Z</cp:lastPrinted>
  <dcterms:created xsi:type="dcterms:W3CDTF">2018-03-05T10:28:50Z</dcterms:created>
  <dcterms:modified xsi:type="dcterms:W3CDTF">2025-07-09T17:59:48Z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2024-12-20T20:33:52Z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da4cac40-85fe-4ea1-bf83-22dccdd3b1af</vt:lpwstr>
  </property>
  <property fmtid="{D5CDD505-2E9C-101B-9397-08002B2CF9AE}" pid="8" name="MSIP_Label_3c9bec58-8084-492e-8360-0e1cfe36408c_ContentBits">
    <vt:lpwstr>0</vt:lpwstr>
  </property>
</Properties>
</file>