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3.xml" ContentType="application/vnd.openxmlformats-officedocument.presentationml.notesSlide+xml"/>
  <Override PartName="/ppt/charts/chart6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colors5.xml" ContentType="application/vnd.ms-office.chartcolorstyle+xml"/>
  <Override PartName="/ppt/charts/style5.xml" ContentType="application/vnd.ms-office.chartstyle+xml"/>
  <Override PartName="/ppt/charts/colors6.xml" ContentType="application/vnd.ms-office.chartcolorstyle+xml"/>
  <Override PartName="/ppt/charts/style6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9" r:id="rId2"/>
    <p:sldMasterId id="2147483731" r:id="rId3"/>
  </p:sldMasterIdLst>
  <p:notesMasterIdLst>
    <p:notesMasterId r:id="rId16"/>
  </p:notesMasterIdLst>
  <p:handoutMasterIdLst>
    <p:handoutMasterId r:id="rId17"/>
  </p:handoutMasterIdLst>
  <p:sldIdLst>
    <p:sldId id="402" r:id="rId4"/>
    <p:sldId id="828" r:id="rId5"/>
    <p:sldId id="842" r:id="rId6"/>
    <p:sldId id="841" r:id="rId7"/>
    <p:sldId id="848" r:id="rId8"/>
    <p:sldId id="843" r:id="rId9"/>
    <p:sldId id="844" r:id="rId10"/>
    <p:sldId id="845" r:id="rId11"/>
    <p:sldId id="849" r:id="rId12"/>
    <p:sldId id="851" r:id="rId13"/>
    <p:sldId id="850" r:id="rId14"/>
    <p:sldId id="840" r:id="rId15"/>
  </p:sldIdLst>
  <p:sldSz cx="9144000" cy="5143500" type="screen16x9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66"/>
    <a:srgbClr val="89AAD3"/>
    <a:srgbClr val="275C9D"/>
    <a:srgbClr val="C0310A"/>
    <a:srgbClr val="7C0E4F"/>
    <a:srgbClr val="5540EE"/>
    <a:srgbClr val="0000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98" autoAdjust="0"/>
    <p:restoredTop sz="96279" autoAdjust="0"/>
  </p:normalViewPr>
  <p:slideViewPr>
    <p:cSldViewPr>
      <p:cViewPr>
        <p:scale>
          <a:sx n="126" d="100"/>
          <a:sy n="126" d="100"/>
        </p:scale>
        <p:origin x="-302" y="-8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3096" y="7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____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Численность населения Республики 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Карелия в 2015-2024</a:t>
            </a:r>
            <a:r>
              <a:rPr lang="ru-RU" sz="1400" baseline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годах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населения Республики Карелия, тыс. человек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на 01.01.2016</c:v>
                </c:pt>
                <c:pt idx="1">
                  <c:v>на 01.01.2017</c:v>
                </c:pt>
                <c:pt idx="2">
                  <c:v>на 01.01.2018</c:v>
                </c:pt>
                <c:pt idx="3">
                  <c:v>на 01.01.2019</c:v>
                </c:pt>
                <c:pt idx="4">
                  <c:v>на 01.01.2020</c:v>
                </c:pt>
                <c:pt idx="5">
                  <c:v>на 01.01.2021</c:v>
                </c:pt>
                <c:pt idx="6">
                  <c:v>на 01.01.2022</c:v>
                </c:pt>
                <c:pt idx="7">
                  <c:v>на 01.01.2023</c:v>
                </c:pt>
                <c:pt idx="8">
                  <c:v>на 01.01.2024</c:v>
                </c:pt>
                <c:pt idx="9">
                  <c:v>на 01.01.2025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596.25</c:v>
                </c:pt>
                <c:pt idx="1">
                  <c:v>585.78</c:v>
                </c:pt>
                <c:pt idx="2">
                  <c:v>571.85</c:v>
                </c:pt>
                <c:pt idx="3">
                  <c:v>559.41999999999996</c:v>
                </c:pt>
                <c:pt idx="4">
                  <c:v>550.72</c:v>
                </c:pt>
                <c:pt idx="5">
                  <c:v>541.46</c:v>
                </c:pt>
                <c:pt idx="6">
                  <c:v>532.38</c:v>
                </c:pt>
                <c:pt idx="7">
                  <c:v>527.88</c:v>
                </c:pt>
                <c:pt idx="8">
                  <c:v>523.86</c:v>
                </c:pt>
                <c:pt idx="9">
                  <c:v>518.95000000000005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D81-46F5-8F2F-FD1CFBF813D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0619648"/>
        <c:axId val="190622720"/>
      </c:barChart>
      <c:catAx>
        <c:axId val="190619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90622720"/>
        <c:crosses val="autoZero"/>
        <c:auto val="1"/>
        <c:lblAlgn val="ctr"/>
        <c:lblOffset val="100"/>
        <c:noMultiLvlLbl val="0"/>
      </c:catAx>
      <c:valAx>
        <c:axId val="19062272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90619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Динамика естественной убыли населения Республики Карелия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Естественная убыль населения, человек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3284</c:v>
                </c:pt>
                <c:pt idx="1">
                  <c:v>4944</c:v>
                </c:pt>
                <c:pt idx="2">
                  <c:v>7327</c:v>
                </c:pt>
                <c:pt idx="3">
                  <c:v>5301</c:v>
                </c:pt>
                <c:pt idx="4">
                  <c:v>4439</c:v>
                </c:pt>
                <c:pt idx="5">
                  <c:v>4845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86F-4D94-9646-CED8921DEF7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1019648"/>
        <c:axId val="191030784"/>
      </c:barChart>
      <c:catAx>
        <c:axId val="191019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91030784"/>
        <c:crosses val="autoZero"/>
        <c:auto val="1"/>
        <c:lblAlgn val="ctr"/>
        <c:lblOffset val="100"/>
        <c:noMultiLvlLbl val="0"/>
      </c:catAx>
      <c:valAx>
        <c:axId val="19103078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91019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Численность</a:t>
            </a:r>
            <a:r>
              <a:rPr lang="ru-RU" sz="1200" baseline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детского населения Республики Карелия, человек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детского населения, человек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на 01.01.2021</c:v>
                </c:pt>
                <c:pt idx="1">
                  <c:v>на 01.01.2022</c:v>
                </c:pt>
                <c:pt idx="2">
                  <c:v>на 01.01.2023</c:v>
                </c:pt>
                <c:pt idx="3">
                  <c:v>на 01.01.2024</c:v>
                </c:pt>
                <c:pt idx="4">
                  <c:v>на 01.01.2025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104256</c:v>
                </c:pt>
                <c:pt idx="1">
                  <c:v>102885</c:v>
                </c:pt>
                <c:pt idx="2">
                  <c:v>101689</c:v>
                </c:pt>
                <c:pt idx="3">
                  <c:v>100682</c:v>
                </c:pt>
                <c:pt idx="4">
                  <c:v>99163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981-426A-86FF-422A4996A7A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66932224"/>
        <c:axId val="266934912"/>
      </c:barChart>
      <c:catAx>
        <c:axId val="266932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266934912"/>
        <c:crosses val="autoZero"/>
        <c:auto val="1"/>
        <c:lblAlgn val="ctr"/>
        <c:lblOffset val="100"/>
        <c:noMultiLvlLbl val="0"/>
      </c:catAx>
      <c:valAx>
        <c:axId val="26693491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66932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Общее число рождений в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 в 2020-2025 годах, человек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Общее число рождений в год, человек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2025*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5194</c:v>
                </c:pt>
                <c:pt idx="1">
                  <c:v>5156</c:v>
                </c:pt>
                <c:pt idx="2">
                  <c:v>4361</c:v>
                </c:pt>
                <c:pt idx="3">
                  <c:v>4243</c:v>
                </c:pt>
                <c:pt idx="4">
                  <c:v>4017</c:v>
                </c:pt>
                <c:pt idx="5">
                  <c:v>3950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783-46DE-9175-EE29BBC041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7262976"/>
        <c:axId val="267272960"/>
      </c:barChart>
      <c:catAx>
        <c:axId val="267262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267272960"/>
        <c:crosses val="autoZero"/>
        <c:auto val="1"/>
        <c:lblAlgn val="ctr"/>
        <c:lblOffset val="100"/>
        <c:noMultiLvlLbl val="0"/>
      </c:catAx>
      <c:valAx>
        <c:axId val="26727296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67262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Численность женского населения фертильного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возраста, человек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8.577216431781981E-2"/>
          <c:y val="0.20411572950765472"/>
          <c:w val="0.91422783568218013"/>
          <c:h val="0.616829729110911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женского населения фертильного возраста, человек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на 01.01.2020</c:v>
                </c:pt>
                <c:pt idx="1">
                  <c:v>на 01.01.2021</c:v>
                </c:pt>
                <c:pt idx="2">
                  <c:v>на 01.01.2022</c:v>
                </c:pt>
                <c:pt idx="3">
                  <c:v>на 01.01.2023</c:v>
                </c:pt>
                <c:pt idx="4">
                  <c:v>на 01.01.2024</c:v>
                </c:pt>
                <c:pt idx="5">
                  <c:v>на 01.01.2025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122802</c:v>
                </c:pt>
                <c:pt idx="1">
                  <c:v>120286</c:v>
                </c:pt>
                <c:pt idx="2">
                  <c:v>118042</c:v>
                </c:pt>
                <c:pt idx="3">
                  <c:v>116814</c:v>
                </c:pt>
                <c:pt idx="4">
                  <c:v>115662</c:v>
                </c:pt>
                <c:pt idx="5">
                  <c:v>113932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079-4DC2-AC69-D182717DC29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67296768"/>
        <c:axId val="267299456"/>
      </c:barChart>
      <c:catAx>
        <c:axId val="26729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267299456"/>
        <c:crosses val="autoZero"/>
        <c:auto val="1"/>
        <c:lblAlgn val="ctr"/>
        <c:lblOffset val="100"/>
        <c:noMultiLvlLbl val="0"/>
      </c:catAx>
      <c:valAx>
        <c:axId val="26729945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67296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РФ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1074311023622046E-2"/>
                  <c:y val="-2.83652787668996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23C-4A8A-A12C-08FE3D004424}"/>
                </c:ext>
              </c:extLst>
            </c:dLbl>
            <c:dLbl>
              <c:idx val="1"/>
              <c:layout>
                <c:manualLayout>
                  <c:x val="-2.9511811023622048E-2"/>
                  <c:y val="-2.602152891107720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23C-4A8A-A12C-08FE3D004424}"/>
                </c:ext>
              </c:extLst>
            </c:dLbl>
            <c:dLbl>
              <c:idx val="2"/>
              <c:layout>
                <c:manualLayout>
                  <c:x val="-2.9511811023622048E-2"/>
                  <c:y val="-2.36777790552547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23C-4A8A-A12C-08FE3D004424}"/>
                </c:ext>
              </c:extLst>
            </c:dLbl>
            <c:dLbl>
              <c:idx val="3"/>
              <c:layout>
                <c:manualLayout>
                  <c:x val="-3.1800812007874074E-2"/>
                  <c:y val="-2.602152891107720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23C-4A8A-A12C-08FE3D004424}"/>
                </c:ext>
              </c:extLst>
            </c:dLbl>
            <c:dLbl>
              <c:idx val="4"/>
              <c:layout>
                <c:manualLayout>
                  <c:x val="-4.5136811023622159E-2"/>
                  <c:y val="-2.36777790552547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23C-4A8A-A12C-08FE3D004424}"/>
                </c:ext>
              </c:extLst>
            </c:dLbl>
            <c:dLbl>
              <c:idx val="5"/>
              <c:layout>
                <c:manualLayout>
                  <c:x val="-2.7113312007874129E-2"/>
                  <c:y val="-2.1334029199432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23C-4A8A-A12C-08FE3D004424}"/>
                </c:ext>
              </c:extLst>
            </c:dLbl>
            <c:dLbl>
              <c:idx val="6"/>
              <c:layout>
                <c:manualLayout>
                  <c:x val="-3.2527436023622049E-2"/>
                  <c:y val="-2.36777790552547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23C-4A8A-A12C-08FE3D0044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  <c:pt idx="3">
                  <c:v>2021 год</c:v>
                </c:pt>
                <c:pt idx="4">
                  <c:v>2022 год</c:v>
                </c:pt>
                <c:pt idx="5">
                  <c:v>2023 год</c:v>
                </c:pt>
                <c:pt idx="6">
                  <c:v>2024 год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1.556</c:v>
                </c:pt>
                <c:pt idx="1">
                  <c:v>1.4770000000000001</c:v>
                </c:pt>
                <c:pt idx="2">
                  <c:v>1.474</c:v>
                </c:pt>
                <c:pt idx="3">
                  <c:v>1.47</c:v>
                </c:pt>
                <c:pt idx="4">
                  <c:v>1.4159999999999999</c:v>
                </c:pt>
                <c:pt idx="5">
                  <c:v>1.41</c:v>
                </c:pt>
                <c:pt idx="6">
                  <c:v>1.4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F23C-4A8A-A12C-08FE3D00442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СЗФО</c:v>
                </c:pt>
              </c:strCache>
            </c:strRef>
          </c:tx>
          <c:spPr>
            <a:ln w="28575" cap="rnd">
              <a:solidFill>
                <a:srgbClr val="008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8000"/>
              </a:solidFill>
              <a:ln w="9525">
                <a:solidFill>
                  <a:srgbClr val="008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6386811023622048E-2"/>
                  <c:y val="4.42909667635970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23C-4A8A-A12C-08FE3D004424}"/>
                </c:ext>
              </c:extLst>
            </c:dLbl>
            <c:dLbl>
              <c:idx val="1"/>
              <c:layout>
                <c:manualLayout>
                  <c:x val="-3.263681102362205E-2"/>
                  <c:y val="3.25722174844846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23C-4A8A-A12C-08FE3D004424}"/>
                </c:ext>
              </c:extLst>
            </c:dLbl>
            <c:dLbl>
              <c:idx val="2"/>
              <c:layout>
                <c:manualLayout>
                  <c:x val="-4.2011811023622045E-2"/>
                  <c:y val="4.66347166194195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23C-4A8A-A12C-08FE3D004424}"/>
                </c:ext>
              </c:extLst>
            </c:dLbl>
            <c:dLbl>
              <c:idx val="3"/>
              <c:layout>
                <c:manualLayout>
                  <c:x val="-3.492581200787407E-2"/>
                  <c:y val="3.25722174844846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23C-4A8A-A12C-08FE3D004424}"/>
                </c:ext>
              </c:extLst>
            </c:dLbl>
            <c:dLbl>
              <c:idx val="4"/>
              <c:layout>
                <c:manualLayout>
                  <c:x val="-4.3574311023622046E-2"/>
                  <c:y val="4.19472169077745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23C-4A8A-A12C-08FE3D004424}"/>
                </c:ext>
              </c:extLst>
            </c:dLbl>
            <c:dLbl>
              <c:idx val="5"/>
              <c:layout>
                <c:manualLayout>
                  <c:x val="-2.9511811023622048E-2"/>
                  <c:y val="3.72597171961296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23C-4A8A-A12C-08FE3D004424}"/>
                </c:ext>
              </c:extLst>
            </c:dLbl>
            <c:dLbl>
              <c:idx val="6"/>
              <c:layout>
                <c:manualLayout>
                  <c:x val="-2.4824311023622161E-2"/>
                  <c:y val="3.0228467628662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23C-4A8A-A12C-08FE3D0044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  <c:pt idx="3">
                  <c:v>2021 год</c:v>
                </c:pt>
                <c:pt idx="4">
                  <c:v>2022 год</c:v>
                </c:pt>
                <c:pt idx="5">
                  <c:v>2023 год</c:v>
                </c:pt>
                <c:pt idx="6">
                  <c:v>2024 год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1.444</c:v>
                </c:pt>
                <c:pt idx="1">
                  <c:v>1.3620000000000001</c:v>
                </c:pt>
                <c:pt idx="2">
                  <c:v>1.3360000000000001</c:v>
                </c:pt>
                <c:pt idx="3">
                  <c:v>1.32</c:v>
                </c:pt>
                <c:pt idx="4">
                  <c:v>1.262</c:v>
                </c:pt>
                <c:pt idx="5">
                  <c:v>1.242</c:v>
                </c:pt>
                <c:pt idx="6">
                  <c:v>1.2310000000000001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F-F23C-4A8A-A12C-08FE3D00442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РК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  <c:pt idx="3">
                  <c:v>2021 год</c:v>
                </c:pt>
                <c:pt idx="4">
                  <c:v>2022 год</c:v>
                </c:pt>
                <c:pt idx="5">
                  <c:v>2023 год</c:v>
                </c:pt>
                <c:pt idx="6">
                  <c:v>2024 год</c:v>
                </c:pt>
              </c:strCache>
            </c:strRef>
          </c:cat>
          <c:val>
            <c:numRef>
              <c:f>Лист1!$D$2:$D$8</c:f>
              <c:numCache>
                <c:formatCode>General</c:formatCode>
                <c:ptCount val="7"/>
                <c:pt idx="0">
                  <c:v>1.698</c:v>
                </c:pt>
                <c:pt idx="1">
                  <c:v>1.631</c:v>
                </c:pt>
                <c:pt idx="2">
                  <c:v>1.6479999999999999</c:v>
                </c:pt>
                <c:pt idx="3">
                  <c:v>1.716</c:v>
                </c:pt>
                <c:pt idx="4">
                  <c:v>1.5049999999999999</c:v>
                </c:pt>
                <c:pt idx="5">
                  <c:v>1.534</c:v>
                </c:pt>
                <c:pt idx="6">
                  <c:v>1.498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0-F23C-4A8A-A12C-08FE3D00442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90815232"/>
        <c:axId val="190841600"/>
      </c:lineChart>
      <c:catAx>
        <c:axId val="190815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0841600"/>
        <c:crosses val="autoZero"/>
        <c:auto val="1"/>
        <c:lblAlgn val="ctr"/>
        <c:lblOffset val="100"/>
        <c:noMultiLvlLbl val="0"/>
      </c:catAx>
      <c:valAx>
        <c:axId val="19084160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90815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2B25455-E6C4-44A6-B31C-2459B69137A9}" type="datetimeFigureOut">
              <a:rPr lang="ru-RU"/>
              <a:pPr>
                <a:defRPr/>
              </a:pPr>
              <a:t>05.03.2026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07D0CE4-D7CE-4588-B326-BD5BAE0B87B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745813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A7D2E6D-0FE0-4A47-9E35-B203EC336365}" type="datetimeFigureOut">
              <a:rPr lang="ru-RU"/>
              <a:pPr>
                <a:defRPr/>
              </a:pPr>
              <a:t>05.03.2026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20F077E-23F3-40BD-A04B-9F9B704102E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513082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584FE2D-095B-49FA-AD29-B190BFE7F98B}" type="slidenum">
              <a:rPr lang="ru-RU" altLang="ru-RU" smtClean="0"/>
              <a:pPr>
                <a:spcBef>
                  <a:spcPct val="0"/>
                </a:spcBef>
              </a:pPr>
              <a:t>2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584FE2D-095B-49FA-AD29-B190BFE7F98B}" type="slidenum">
              <a:rPr lang="ru-RU" altLang="ru-RU" smtClean="0"/>
              <a:pPr>
                <a:spcBef>
                  <a:spcPct val="0"/>
                </a:spcBef>
              </a:pPr>
              <a:t>11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239889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C2F4497-1DCD-4BCF-8A2D-495FF4CF21E2}" type="slidenum">
              <a:rPr lang="ru-RU" altLang="ru-RU" smtClean="0"/>
              <a:pPr>
                <a:spcBef>
                  <a:spcPct val="0"/>
                </a:spcBef>
              </a:pPr>
              <a:t>12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584FE2D-095B-49FA-AD29-B190BFE7F98B}" type="slidenum">
              <a:rPr lang="ru-RU" altLang="ru-RU" smtClean="0"/>
              <a:pPr>
                <a:spcBef>
                  <a:spcPct val="0"/>
                </a:spcBef>
              </a:pPr>
              <a:t>3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745237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584FE2D-095B-49FA-AD29-B190BFE7F98B}" type="slidenum">
              <a:rPr lang="ru-RU" altLang="ru-RU" smtClean="0"/>
              <a:pPr>
                <a:spcBef>
                  <a:spcPct val="0"/>
                </a:spcBef>
              </a:pPr>
              <a:t>4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351502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584FE2D-095B-49FA-AD29-B190BFE7F98B}" type="slidenum">
              <a:rPr lang="ru-RU" altLang="ru-RU" smtClean="0"/>
              <a:pPr>
                <a:spcBef>
                  <a:spcPct val="0"/>
                </a:spcBef>
              </a:pPr>
              <a:t>5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1077811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584FE2D-095B-49FA-AD29-B190BFE7F98B}" type="slidenum">
              <a:rPr lang="ru-RU" altLang="ru-RU" smtClean="0"/>
              <a:pPr>
                <a:spcBef>
                  <a:spcPct val="0"/>
                </a:spcBef>
              </a:pPr>
              <a:t>6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4999845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584FE2D-095B-49FA-AD29-B190BFE7F98B}" type="slidenum">
              <a:rPr lang="ru-RU" altLang="ru-RU" smtClean="0"/>
              <a:pPr>
                <a:spcBef>
                  <a:spcPct val="0"/>
                </a:spcBef>
              </a:pPr>
              <a:t>7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2733902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584FE2D-095B-49FA-AD29-B190BFE7F98B}" type="slidenum">
              <a:rPr lang="ru-RU" altLang="ru-RU" smtClean="0"/>
              <a:pPr>
                <a:spcBef>
                  <a:spcPct val="0"/>
                </a:spcBef>
              </a:pPr>
              <a:t>8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0040141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584FE2D-095B-49FA-AD29-B190BFE7F98B}" type="slidenum">
              <a:rPr lang="ru-RU" altLang="ru-RU" smtClean="0"/>
              <a:pPr>
                <a:spcBef>
                  <a:spcPct val="0"/>
                </a:spcBef>
              </a:pPr>
              <a:t>9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9826209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584FE2D-095B-49FA-AD29-B190BFE7F98B}" type="slidenum">
              <a:rPr lang="ru-RU" altLang="ru-RU" smtClean="0"/>
              <a:pPr>
                <a:spcBef>
                  <a:spcPct val="0"/>
                </a:spcBef>
              </a:pPr>
              <a:t>10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83311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v.karelia.ru/gov/gerb.html" TargetMode="External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http://www.gov.karelia.ru/gov/Images/gerb_s.gif" TargetMode="Externa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22825"/>
            <a:ext cx="9144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714375"/>
            <a:ext cx="5257800" cy="401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3183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/>
          <p:cNvGrpSpPr>
            <a:grpSpLocks/>
          </p:cNvGrpSpPr>
          <p:nvPr userDrawn="1"/>
        </p:nvGrpSpPr>
        <p:grpSpPr bwMode="auto">
          <a:xfrm>
            <a:off x="1588" y="0"/>
            <a:ext cx="9144000" cy="584200"/>
            <a:chOff x="544" y="5543"/>
            <a:chExt cx="5465" cy="537"/>
          </a:xfrm>
        </p:grpSpPr>
        <p:pic>
          <p:nvPicPr>
            <p:cNvPr id="3" name="Picture 7" descr="collage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" y="5543"/>
              <a:ext cx="5465" cy="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 Box 8"/>
            <p:cNvSpPr txBox="1">
              <a:spLocks noChangeArrowheads="1"/>
            </p:cNvSpPr>
            <p:nvPr/>
          </p:nvSpPr>
          <p:spPr bwMode="auto">
            <a:xfrm>
              <a:off x="1516" y="5585"/>
              <a:ext cx="4476" cy="4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ru-RU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  <a:cs typeface="+mn-cs"/>
                </a:rPr>
                <a:t>Правительство Республики Карелия</a:t>
              </a:r>
            </a:p>
          </p:txBody>
        </p:sp>
      </p:grpSp>
      <p:pic>
        <p:nvPicPr>
          <p:cNvPr id="5" name="Picture 13" descr="Герб Республики Карелия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20638"/>
            <a:ext cx="3683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30053B1-9266-4674-9117-9AAB8A5E96FA}" type="datetime1">
              <a:rPr lang="ru-RU"/>
              <a:pPr>
                <a:defRPr/>
              </a:pPr>
              <a:t>05.03.2026</a:t>
            </a:fld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75475" y="4837113"/>
            <a:ext cx="2133600" cy="2730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86053C6-B1EA-4314-A5AC-936EB02D7C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92395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hidden">
          <a:xfrm>
            <a:off x="-11113" y="1377950"/>
            <a:ext cx="2270126" cy="2032000"/>
          </a:xfrm>
          <a:custGeom>
            <a:avLst/>
            <a:gdLst>
              <a:gd name="T0" fmla="*/ 2147483646 w 1429"/>
              <a:gd name="T1" fmla="*/ 2147483646 h 1707"/>
              <a:gd name="T2" fmla="*/ 2147483646 w 1429"/>
              <a:gd name="T3" fmla="*/ 2147483646 h 1707"/>
              <a:gd name="T4" fmla="*/ 2147483646 w 1429"/>
              <a:gd name="T5" fmla="*/ 0 h 1707"/>
              <a:gd name="T6" fmla="*/ 2147483646 w 1429"/>
              <a:gd name="T7" fmla="*/ 2147483646 h 1707"/>
              <a:gd name="T8" fmla="*/ 2147483646 w 1429"/>
              <a:gd name="T9" fmla="*/ 2147483646 h 1707"/>
              <a:gd name="T10" fmla="*/ 2147483646 w 1429"/>
              <a:gd name="T11" fmla="*/ 2147483646 h 1707"/>
              <a:gd name="T12" fmla="*/ 2147483646 w 1429"/>
              <a:gd name="T13" fmla="*/ 2147483646 h 1707"/>
              <a:gd name="T14" fmla="*/ 2147483646 w 1429"/>
              <a:gd name="T15" fmla="*/ 2147483646 h 1707"/>
              <a:gd name="T16" fmla="*/ 2147483646 w 1429"/>
              <a:gd name="T17" fmla="*/ 2147483646 h 1707"/>
              <a:gd name="T18" fmla="*/ 2147483646 w 1429"/>
              <a:gd name="T19" fmla="*/ 2147483646 h 1707"/>
              <a:gd name="T20" fmla="*/ 0 w 1429"/>
              <a:gd name="T21" fmla="*/ 2147483646 h 1707"/>
              <a:gd name="T22" fmla="*/ 0 w 1429"/>
              <a:gd name="T23" fmla="*/ 2147483646 h 1707"/>
              <a:gd name="T24" fmla="*/ 2147483646 w 1429"/>
              <a:gd name="T25" fmla="*/ 2147483646 h 1707"/>
              <a:gd name="T26" fmla="*/ 2147483646 w 1429"/>
              <a:gd name="T27" fmla="*/ 2147483646 h 1707"/>
              <a:gd name="T28" fmla="*/ 2147483646 w 1429"/>
              <a:gd name="T29" fmla="*/ 2147483646 h 1707"/>
              <a:gd name="T30" fmla="*/ 2147483646 w 1429"/>
              <a:gd name="T31" fmla="*/ 2147483646 h 1707"/>
              <a:gd name="T32" fmla="*/ 2147483646 w 1429"/>
              <a:gd name="T33" fmla="*/ 2147483646 h 1707"/>
              <a:gd name="T34" fmla="*/ 2147483646 w 1429"/>
              <a:gd name="T35" fmla="*/ 2147483646 h 1707"/>
              <a:gd name="T36" fmla="*/ 2147483646 w 1429"/>
              <a:gd name="T37" fmla="*/ 2147483646 h 1707"/>
              <a:gd name="T38" fmla="*/ 2147483646 w 1429"/>
              <a:gd name="T39" fmla="*/ 2147483646 h 1707"/>
              <a:gd name="T40" fmla="*/ 2147483646 w 1429"/>
              <a:gd name="T41" fmla="*/ 2147483646 h 1707"/>
              <a:gd name="T42" fmla="*/ 2147483646 w 1429"/>
              <a:gd name="T43" fmla="*/ 2147483646 h 1707"/>
              <a:gd name="T44" fmla="*/ 2147483646 w 1429"/>
              <a:gd name="T45" fmla="*/ 2147483646 h 1707"/>
              <a:gd name="T46" fmla="*/ 2147483646 w 1429"/>
              <a:gd name="T47" fmla="*/ 2147483646 h 1707"/>
              <a:gd name="T48" fmla="*/ 2147483646 w 1429"/>
              <a:gd name="T49" fmla="*/ 2147483646 h 1707"/>
              <a:gd name="T50" fmla="*/ 2147483646 w 1429"/>
              <a:gd name="T51" fmla="*/ 2147483646 h 1707"/>
              <a:gd name="T52" fmla="*/ 2147483646 w 1429"/>
              <a:gd name="T53" fmla="*/ 2147483646 h 1707"/>
              <a:gd name="T54" fmla="*/ 2147483646 w 1429"/>
              <a:gd name="T55" fmla="*/ 2147483646 h 1707"/>
              <a:gd name="T56" fmla="*/ 2147483646 w 1429"/>
              <a:gd name="T57" fmla="*/ 2147483646 h 1707"/>
              <a:gd name="T58" fmla="*/ 2147483646 w 1429"/>
              <a:gd name="T59" fmla="*/ 2147483646 h 1707"/>
              <a:gd name="T60" fmla="*/ 2147483646 w 1429"/>
              <a:gd name="T61" fmla="*/ 2147483646 h 1707"/>
              <a:gd name="T62" fmla="*/ 2147483646 w 1429"/>
              <a:gd name="T63" fmla="*/ 2147483646 h 1707"/>
              <a:gd name="T64" fmla="*/ 2147483646 w 1429"/>
              <a:gd name="T65" fmla="*/ 2147483646 h 1707"/>
              <a:gd name="T66" fmla="*/ 2147483646 w 1429"/>
              <a:gd name="T67" fmla="*/ 2147483646 h 1707"/>
              <a:gd name="T68" fmla="*/ 2147483646 w 1429"/>
              <a:gd name="T69" fmla="*/ 2147483646 h 1707"/>
              <a:gd name="T70" fmla="*/ 2147483646 w 1429"/>
              <a:gd name="T71" fmla="*/ 2147483646 h 1707"/>
              <a:gd name="T72" fmla="*/ 2147483646 w 1429"/>
              <a:gd name="T73" fmla="*/ 2147483646 h 1707"/>
              <a:gd name="T74" fmla="*/ 2147483646 w 1429"/>
              <a:gd name="T75" fmla="*/ 2147483646 h 1707"/>
              <a:gd name="T76" fmla="*/ 2147483646 w 1429"/>
              <a:gd name="T77" fmla="*/ 2147483646 h 1707"/>
              <a:gd name="T78" fmla="*/ 2147483646 w 1429"/>
              <a:gd name="T79" fmla="*/ 2147483646 h 1707"/>
              <a:gd name="T80" fmla="*/ 2147483646 w 1429"/>
              <a:gd name="T81" fmla="*/ 2147483646 h 1707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1429" h="1707">
                <a:moveTo>
                  <a:pt x="808" y="283"/>
                </a:moveTo>
                <a:lnTo>
                  <a:pt x="673" y="252"/>
                </a:lnTo>
                <a:lnTo>
                  <a:pt x="654" y="0"/>
                </a:lnTo>
                <a:lnTo>
                  <a:pt x="488" y="13"/>
                </a:lnTo>
                <a:lnTo>
                  <a:pt x="476" y="252"/>
                </a:lnTo>
                <a:lnTo>
                  <a:pt x="365" y="290"/>
                </a:lnTo>
                <a:lnTo>
                  <a:pt x="206" y="86"/>
                </a:lnTo>
                <a:lnTo>
                  <a:pt x="95" y="148"/>
                </a:lnTo>
                <a:lnTo>
                  <a:pt x="200" y="376"/>
                </a:lnTo>
                <a:lnTo>
                  <a:pt x="126" y="450"/>
                </a:lnTo>
                <a:lnTo>
                  <a:pt x="0" y="423"/>
                </a:lnTo>
                <a:lnTo>
                  <a:pt x="0" y="1273"/>
                </a:lnTo>
                <a:lnTo>
                  <a:pt x="101" y="1226"/>
                </a:lnTo>
                <a:lnTo>
                  <a:pt x="181" y="1306"/>
                </a:lnTo>
                <a:lnTo>
                  <a:pt x="70" y="1509"/>
                </a:lnTo>
                <a:lnTo>
                  <a:pt x="175" y="1596"/>
                </a:lnTo>
                <a:lnTo>
                  <a:pt x="365" y="1411"/>
                </a:lnTo>
                <a:lnTo>
                  <a:pt x="476" y="1448"/>
                </a:lnTo>
                <a:lnTo>
                  <a:pt x="501" y="1700"/>
                </a:lnTo>
                <a:lnTo>
                  <a:pt x="667" y="1707"/>
                </a:lnTo>
                <a:lnTo>
                  <a:pt x="685" y="1442"/>
                </a:lnTo>
                <a:lnTo>
                  <a:pt x="826" y="1405"/>
                </a:lnTo>
                <a:lnTo>
                  <a:pt x="993" y="1590"/>
                </a:lnTo>
                <a:lnTo>
                  <a:pt x="1103" y="1522"/>
                </a:lnTo>
                <a:lnTo>
                  <a:pt x="993" y="1300"/>
                </a:lnTo>
                <a:lnTo>
                  <a:pt x="1067" y="1207"/>
                </a:lnTo>
                <a:lnTo>
                  <a:pt x="1288" y="1312"/>
                </a:lnTo>
                <a:lnTo>
                  <a:pt x="1355" y="1196"/>
                </a:lnTo>
                <a:lnTo>
                  <a:pt x="1153" y="1047"/>
                </a:lnTo>
                <a:lnTo>
                  <a:pt x="1177" y="918"/>
                </a:lnTo>
                <a:lnTo>
                  <a:pt x="1429" y="894"/>
                </a:lnTo>
                <a:lnTo>
                  <a:pt x="1423" y="764"/>
                </a:lnTo>
                <a:lnTo>
                  <a:pt x="1171" y="727"/>
                </a:lnTo>
                <a:lnTo>
                  <a:pt x="1146" y="629"/>
                </a:lnTo>
                <a:lnTo>
                  <a:pt x="1349" y="487"/>
                </a:lnTo>
                <a:lnTo>
                  <a:pt x="1282" y="370"/>
                </a:lnTo>
                <a:lnTo>
                  <a:pt x="1054" y="462"/>
                </a:lnTo>
                <a:lnTo>
                  <a:pt x="980" y="388"/>
                </a:lnTo>
                <a:lnTo>
                  <a:pt x="1097" y="173"/>
                </a:lnTo>
                <a:lnTo>
                  <a:pt x="986" y="105"/>
                </a:lnTo>
                <a:lnTo>
                  <a:pt x="808" y="283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Freeform 3"/>
          <p:cNvSpPr>
            <a:spLocks/>
          </p:cNvSpPr>
          <p:nvPr/>
        </p:nvSpPr>
        <p:spPr bwMode="hidden">
          <a:xfrm>
            <a:off x="107950" y="11113"/>
            <a:ext cx="838200" cy="590550"/>
          </a:xfrm>
          <a:custGeom>
            <a:avLst/>
            <a:gdLst>
              <a:gd name="T0" fmla="*/ 2147483646 w 528"/>
              <a:gd name="T1" fmla="*/ 2147483646 h 496"/>
              <a:gd name="T2" fmla="*/ 2147483646 w 528"/>
              <a:gd name="T3" fmla="*/ 2147483646 h 496"/>
              <a:gd name="T4" fmla="*/ 2147483646 w 528"/>
              <a:gd name="T5" fmla="*/ 0 h 496"/>
              <a:gd name="T6" fmla="*/ 2147483646 w 528"/>
              <a:gd name="T7" fmla="*/ 0 h 496"/>
              <a:gd name="T8" fmla="*/ 2147483646 w 528"/>
              <a:gd name="T9" fmla="*/ 2147483646 h 496"/>
              <a:gd name="T10" fmla="*/ 2147483646 w 528"/>
              <a:gd name="T11" fmla="*/ 2147483646 h 496"/>
              <a:gd name="T12" fmla="*/ 2147483646 w 528"/>
              <a:gd name="T13" fmla="*/ 0 h 496"/>
              <a:gd name="T14" fmla="*/ 2147483646 w 528"/>
              <a:gd name="T15" fmla="*/ 2147483646 h 496"/>
              <a:gd name="T16" fmla="*/ 2147483646 w 528"/>
              <a:gd name="T17" fmla="*/ 2147483646 h 496"/>
              <a:gd name="T18" fmla="*/ 2147483646 w 528"/>
              <a:gd name="T19" fmla="*/ 2147483646 h 496"/>
              <a:gd name="T20" fmla="*/ 2147483646 w 528"/>
              <a:gd name="T21" fmla="*/ 2147483646 h 496"/>
              <a:gd name="T22" fmla="*/ 2147483646 w 528"/>
              <a:gd name="T23" fmla="*/ 2147483646 h 496"/>
              <a:gd name="T24" fmla="*/ 2147483646 w 528"/>
              <a:gd name="T25" fmla="*/ 2147483646 h 496"/>
              <a:gd name="T26" fmla="*/ 2147483646 w 528"/>
              <a:gd name="T27" fmla="*/ 2147483646 h 496"/>
              <a:gd name="T28" fmla="*/ 2147483646 w 528"/>
              <a:gd name="T29" fmla="*/ 2147483646 h 496"/>
              <a:gd name="T30" fmla="*/ 0 w 528"/>
              <a:gd name="T31" fmla="*/ 2147483646 h 496"/>
              <a:gd name="T32" fmla="*/ 2147483646 w 528"/>
              <a:gd name="T33" fmla="*/ 2147483646 h 496"/>
              <a:gd name="T34" fmla="*/ 2147483646 w 528"/>
              <a:gd name="T35" fmla="*/ 2147483646 h 496"/>
              <a:gd name="T36" fmla="*/ 2147483646 w 528"/>
              <a:gd name="T37" fmla="*/ 2147483646 h 496"/>
              <a:gd name="T38" fmla="*/ 2147483646 w 528"/>
              <a:gd name="T39" fmla="*/ 2147483646 h 496"/>
              <a:gd name="T40" fmla="*/ 2147483646 w 528"/>
              <a:gd name="T41" fmla="*/ 2147483646 h 496"/>
              <a:gd name="T42" fmla="*/ 2147483646 w 528"/>
              <a:gd name="T43" fmla="*/ 2147483646 h 496"/>
              <a:gd name="T44" fmla="*/ 2147483646 w 528"/>
              <a:gd name="T45" fmla="*/ 2147483646 h 496"/>
              <a:gd name="T46" fmla="*/ 2147483646 w 528"/>
              <a:gd name="T47" fmla="*/ 2147483646 h 496"/>
              <a:gd name="T48" fmla="*/ 2147483646 w 528"/>
              <a:gd name="T49" fmla="*/ 2147483646 h 496"/>
              <a:gd name="T50" fmla="*/ 2147483646 w 528"/>
              <a:gd name="T51" fmla="*/ 2147483646 h 496"/>
              <a:gd name="T52" fmla="*/ 2147483646 w 528"/>
              <a:gd name="T53" fmla="*/ 2147483646 h 496"/>
              <a:gd name="T54" fmla="*/ 2147483646 w 528"/>
              <a:gd name="T55" fmla="*/ 2147483646 h 496"/>
              <a:gd name="T56" fmla="*/ 2147483646 w 528"/>
              <a:gd name="T57" fmla="*/ 2147483646 h 496"/>
              <a:gd name="T58" fmla="*/ 2147483646 w 528"/>
              <a:gd name="T59" fmla="*/ 2147483646 h 496"/>
              <a:gd name="T60" fmla="*/ 2147483646 w 528"/>
              <a:gd name="T61" fmla="*/ 2147483646 h 496"/>
              <a:gd name="T62" fmla="*/ 2147483646 w 528"/>
              <a:gd name="T63" fmla="*/ 2147483646 h 496"/>
              <a:gd name="T64" fmla="*/ 2147483646 w 528"/>
              <a:gd name="T65" fmla="*/ 2147483646 h 496"/>
              <a:gd name="T66" fmla="*/ 2147483646 w 528"/>
              <a:gd name="T67" fmla="*/ 2147483646 h 496"/>
              <a:gd name="T68" fmla="*/ 2147483646 w 528"/>
              <a:gd name="T69" fmla="*/ 2147483646 h 496"/>
              <a:gd name="T70" fmla="*/ 2147483646 w 528"/>
              <a:gd name="T71" fmla="*/ 2147483646 h 496"/>
              <a:gd name="T72" fmla="*/ 2147483646 w 528"/>
              <a:gd name="T73" fmla="*/ 2147483646 h 496"/>
              <a:gd name="T74" fmla="*/ 2147483646 w 528"/>
              <a:gd name="T75" fmla="*/ 2147483646 h 496"/>
              <a:gd name="T76" fmla="*/ 2147483646 w 528"/>
              <a:gd name="T77" fmla="*/ 2147483646 h 496"/>
              <a:gd name="T78" fmla="*/ 2147483646 w 528"/>
              <a:gd name="T79" fmla="*/ 2147483646 h 496"/>
              <a:gd name="T80" fmla="*/ 2147483646 w 528"/>
              <a:gd name="T81" fmla="*/ 2147483646 h 496"/>
              <a:gd name="T82" fmla="*/ 2147483646 w 528"/>
              <a:gd name="T83" fmla="*/ 2147483646 h 496"/>
              <a:gd name="T84" fmla="*/ 2147483646 w 528"/>
              <a:gd name="T85" fmla="*/ 2147483646 h 496"/>
              <a:gd name="T86" fmla="*/ 2147483646 w 528"/>
              <a:gd name="T87" fmla="*/ 2147483646 h 496"/>
              <a:gd name="T88" fmla="*/ 2147483646 w 528"/>
              <a:gd name="T89" fmla="*/ 2147483646 h 496"/>
              <a:gd name="T90" fmla="*/ 2147483646 w 528"/>
              <a:gd name="T91" fmla="*/ 2147483646 h 496"/>
              <a:gd name="T92" fmla="*/ 2147483646 w 528"/>
              <a:gd name="T93" fmla="*/ 2147483646 h 496"/>
              <a:gd name="T94" fmla="*/ 2147483646 w 528"/>
              <a:gd name="T95" fmla="*/ 0 h 496"/>
              <a:gd name="T96" fmla="*/ 2147483646 w 528"/>
              <a:gd name="T97" fmla="*/ 2147483646 h 49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28" h="496">
                <a:moveTo>
                  <a:pt x="335" y="56"/>
                </a:moveTo>
                <a:lnTo>
                  <a:pt x="293" y="46"/>
                </a:lnTo>
                <a:lnTo>
                  <a:pt x="288" y="0"/>
                </a:lnTo>
                <a:lnTo>
                  <a:pt x="238" y="0"/>
                </a:lnTo>
                <a:lnTo>
                  <a:pt x="232" y="46"/>
                </a:lnTo>
                <a:lnTo>
                  <a:pt x="198" y="58"/>
                </a:lnTo>
                <a:lnTo>
                  <a:pt x="146" y="0"/>
                </a:lnTo>
                <a:lnTo>
                  <a:pt x="114" y="14"/>
                </a:lnTo>
                <a:lnTo>
                  <a:pt x="147" y="84"/>
                </a:lnTo>
                <a:lnTo>
                  <a:pt x="124" y="107"/>
                </a:lnTo>
                <a:lnTo>
                  <a:pt x="50" y="81"/>
                </a:lnTo>
                <a:lnTo>
                  <a:pt x="32" y="109"/>
                </a:lnTo>
                <a:lnTo>
                  <a:pt x="90" y="159"/>
                </a:lnTo>
                <a:lnTo>
                  <a:pt x="80" y="197"/>
                </a:lnTo>
                <a:lnTo>
                  <a:pt x="2" y="202"/>
                </a:lnTo>
                <a:lnTo>
                  <a:pt x="0" y="244"/>
                </a:lnTo>
                <a:lnTo>
                  <a:pt x="80" y="256"/>
                </a:lnTo>
                <a:lnTo>
                  <a:pt x="88" y="292"/>
                </a:lnTo>
                <a:lnTo>
                  <a:pt x="29" y="345"/>
                </a:lnTo>
                <a:lnTo>
                  <a:pt x="50" y="378"/>
                </a:lnTo>
                <a:lnTo>
                  <a:pt x="116" y="347"/>
                </a:lnTo>
                <a:lnTo>
                  <a:pt x="141" y="372"/>
                </a:lnTo>
                <a:lnTo>
                  <a:pt x="107" y="435"/>
                </a:lnTo>
                <a:lnTo>
                  <a:pt x="139" y="462"/>
                </a:lnTo>
                <a:lnTo>
                  <a:pt x="198" y="404"/>
                </a:lnTo>
                <a:lnTo>
                  <a:pt x="232" y="416"/>
                </a:lnTo>
                <a:lnTo>
                  <a:pt x="240" y="494"/>
                </a:lnTo>
                <a:lnTo>
                  <a:pt x="292" y="496"/>
                </a:lnTo>
                <a:lnTo>
                  <a:pt x="297" y="414"/>
                </a:lnTo>
                <a:lnTo>
                  <a:pt x="341" y="403"/>
                </a:lnTo>
                <a:lnTo>
                  <a:pt x="393" y="460"/>
                </a:lnTo>
                <a:lnTo>
                  <a:pt x="427" y="439"/>
                </a:lnTo>
                <a:lnTo>
                  <a:pt x="393" y="370"/>
                </a:lnTo>
                <a:lnTo>
                  <a:pt x="416" y="341"/>
                </a:lnTo>
                <a:lnTo>
                  <a:pt x="484" y="374"/>
                </a:lnTo>
                <a:lnTo>
                  <a:pt x="505" y="338"/>
                </a:lnTo>
                <a:lnTo>
                  <a:pt x="442" y="292"/>
                </a:lnTo>
                <a:lnTo>
                  <a:pt x="450" y="252"/>
                </a:lnTo>
                <a:lnTo>
                  <a:pt x="528" y="244"/>
                </a:lnTo>
                <a:lnTo>
                  <a:pt x="526" y="204"/>
                </a:lnTo>
                <a:lnTo>
                  <a:pt x="448" y="193"/>
                </a:lnTo>
                <a:lnTo>
                  <a:pt x="440" y="162"/>
                </a:lnTo>
                <a:lnTo>
                  <a:pt x="503" y="119"/>
                </a:lnTo>
                <a:lnTo>
                  <a:pt x="482" y="82"/>
                </a:lnTo>
                <a:lnTo>
                  <a:pt x="412" y="111"/>
                </a:lnTo>
                <a:lnTo>
                  <a:pt x="389" y="88"/>
                </a:lnTo>
                <a:lnTo>
                  <a:pt x="425" y="21"/>
                </a:lnTo>
                <a:lnTo>
                  <a:pt x="391" y="0"/>
                </a:lnTo>
                <a:lnTo>
                  <a:pt x="335" y="56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Freeform 4"/>
          <p:cNvSpPr>
            <a:spLocks/>
          </p:cNvSpPr>
          <p:nvPr/>
        </p:nvSpPr>
        <p:spPr bwMode="hidden">
          <a:xfrm>
            <a:off x="1192213" y="265113"/>
            <a:ext cx="2266950" cy="1703387"/>
          </a:xfrm>
          <a:custGeom>
            <a:avLst/>
            <a:gdLst>
              <a:gd name="T0" fmla="*/ 2147483646 w 2312"/>
              <a:gd name="T1" fmla="*/ 2147483646 h 2313"/>
              <a:gd name="T2" fmla="*/ 2147483646 w 2312"/>
              <a:gd name="T3" fmla="*/ 2147483646 h 2313"/>
              <a:gd name="T4" fmla="*/ 2147483646 w 2312"/>
              <a:gd name="T5" fmla="*/ 0 h 2313"/>
              <a:gd name="T6" fmla="*/ 2147483646 w 2312"/>
              <a:gd name="T7" fmla="*/ 2147483646 h 2313"/>
              <a:gd name="T8" fmla="*/ 2147483646 w 2312"/>
              <a:gd name="T9" fmla="*/ 2147483646 h 2313"/>
              <a:gd name="T10" fmla="*/ 2147483646 w 2312"/>
              <a:gd name="T11" fmla="*/ 2147483646 h 2313"/>
              <a:gd name="T12" fmla="*/ 2147483646 w 2312"/>
              <a:gd name="T13" fmla="*/ 2147483646 h 2313"/>
              <a:gd name="T14" fmla="*/ 2147483646 w 2312"/>
              <a:gd name="T15" fmla="*/ 2147483646 h 2313"/>
              <a:gd name="T16" fmla="*/ 2147483646 w 2312"/>
              <a:gd name="T17" fmla="*/ 2147483646 h 2313"/>
              <a:gd name="T18" fmla="*/ 2147483646 w 2312"/>
              <a:gd name="T19" fmla="*/ 2147483646 h 2313"/>
              <a:gd name="T20" fmla="*/ 2147483646 w 2312"/>
              <a:gd name="T21" fmla="*/ 2147483646 h 2313"/>
              <a:gd name="T22" fmla="*/ 2147483646 w 2312"/>
              <a:gd name="T23" fmla="*/ 2147483646 h 2313"/>
              <a:gd name="T24" fmla="*/ 2147483646 w 2312"/>
              <a:gd name="T25" fmla="*/ 2147483646 h 2313"/>
              <a:gd name="T26" fmla="*/ 2147483646 w 2312"/>
              <a:gd name="T27" fmla="*/ 2147483646 h 2313"/>
              <a:gd name="T28" fmla="*/ 2147483646 w 2312"/>
              <a:gd name="T29" fmla="*/ 2147483646 h 2313"/>
              <a:gd name="T30" fmla="*/ 0 w 2312"/>
              <a:gd name="T31" fmla="*/ 2147483646 h 2313"/>
              <a:gd name="T32" fmla="*/ 2147483646 w 2312"/>
              <a:gd name="T33" fmla="*/ 2147483646 h 2313"/>
              <a:gd name="T34" fmla="*/ 2147483646 w 2312"/>
              <a:gd name="T35" fmla="*/ 2147483646 h 2313"/>
              <a:gd name="T36" fmla="*/ 2147483646 w 2312"/>
              <a:gd name="T37" fmla="*/ 2147483646 h 2313"/>
              <a:gd name="T38" fmla="*/ 2147483646 w 2312"/>
              <a:gd name="T39" fmla="*/ 2147483646 h 2313"/>
              <a:gd name="T40" fmla="*/ 2147483646 w 2312"/>
              <a:gd name="T41" fmla="*/ 2147483646 h 2313"/>
              <a:gd name="T42" fmla="*/ 2147483646 w 2312"/>
              <a:gd name="T43" fmla="*/ 2147483646 h 2313"/>
              <a:gd name="T44" fmla="*/ 2147483646 w 2312"/>
              <a:gd name="T45" fmla="*/ 2147483646 h 2313"/>
              <a:gd name="T46" fmla="*/ 2147483646 w 2312"/>
              <a:gd name="T47" fmla="*/ 2147483646 h 2313"/>
              <a:gd name="T48" fmla="*/ 2147483646 w 2312"/>
              <a:gd name="T49" fmla="*/ 2147483646 h 2313"/>
              <a:gd name="T50" fmla="*/ 2147483646 w 2312"/>
              <a:gd name="T51" fmla="*/ 2147483646 h 2313"/>
              <a:gd name="T52" fmla="*/ 2147483646 w 2312"/>
              <a:gd name="T53" fmla="*/ 2147483646 h 2313"/>
              <a:gd name="T54" fmla="*/ 2147483646 w 2312"/>
              <a:gd name="T55" fmla="*/ 2147483646 h 2313"/>
              <a:gd name="T56" fmla="*/ 2147483646 w 2312"/>
              <a:gd name="T57" fmla="*/ 2147483646 h 2313"/>
              <a:gd name="T58" fmla="*/ 2147483646 w 2312"/>
              <a:gd name="T59" fmla="*/ 2147483646 h 2313"/>
              <a:gd name="T60" fmla="*/ 2147483646 w 2312"/>
              <a:gd name="T61" fmla="*/ 2147483646 h 2313"/>
              <a:gd name="T62" fmla="*/ 2147483646 w 2312"/>
              <a:gd name="T63" fmla="*/ 2147483646 h 2313"/>
              <a:gd name="T64" fmla="*/ 2147483646 w 2312"/>
              <a:gd name="T65" fmla="*/ 2147483646 h 2313"/>
              <a:gd name="T66" fmla="*/ 2147483646 w 2312"/>
              <a:gd name="T67" fmla="*/ 2147483646 h 2313"/>
              <a:gd name="T68" fmla="*/ 2147483646 w 2312"/>
              <a:gd name="T69" fmla="*/ 2147483646 h 2313"/>
              <a:gd name="T70" fmla="*/ 2147483646 w 2312"/>
              <a:gd name="T71" fmla="*/ 2147483646 h 2313"/>
              <a:gd name="T72" fmla="*/ 2147483646 w 2312"/>
              <a:gd name="T73" fmla="*/ 2147483646 h 2313"/>
              <a:gd name="T74" fmla="*/ 2147483646 w 2312"/>
              <a:gd name="T75" fmla="*/ 2147483646 h 2313"/>
              <a:gd name="T76" fmla="*/ 2147483646 w 2312"/>
              <a:gd name="T77" fmla="*/ 2147483646 h 2313"/>
              <a:gd name="T78" fmla="*/ 2147483646 w 2312"/>
              <a:gd name="T79" fmla="*/ 2147483646 h 2313"/>
              <a:gd name="T80" fmla="*/ 2147483646 w 2312"/>
              <a:gd name="T81" fmla="*/ 2147483646 h 2313"/>
              <a:gd name="T82" fmla="*/ 2147483646 w 2312"/>
              <a:gd name="T83" fmla="*/ 2147483646 h 2313"/>
              <a:gd name="T84" fmla="*/ 2147483646 w 2312"/>
              <a:gd name="T85" fmla="*/ 2147483646 h 2313"/>
              <a:gd name="T86" fmla="*/ 2147483646 w 2312"/>
              <a:gd name="T87" fmla="*/ 2147483646 h 2313"/>
              <a:gd name="T88" fmla="*/ 2147483646 w 2312"/>
              <a:gd name="T89" fmla="*/ 2147483646 h 2313"/>
              <a:gd name="T90" fmla="*/ 2147483646 w 2312"/>
              <a:gd name="T91" fmla="*/ 2147483646 h 2313"/>
              <a:gd name="T92" fmla="*/ 2147483646 w 2312"/>
              <a:gd name="T93" fmla="*/ 2147483646 h 2313"/>
              <a:gd name="T94" fmla="*/ 2147483646 w 2312"/>
              <a:gd name="T95" fmla="*/ 2147483646 h 2313"/>
              <a:gd name="T96" fmla="*/ 2147483646 w 2312"/>
              <a:gd name="T97" fmla="*/ 2147483646 h 23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Freeform 5"/>
          <p:cNvSpPr>
            <a:spLocks/>
          </p:cNvSpPr>
          <p:nvPr/>
        </p:nvSpPr>
        <p:spPr bwMode="hidden">
          <a:xfrm>
            <a:off x="2532063" y="952500"/>
            <a:ext cx="3670300" cy="2754313"/>
          </a:xfrm>
          <a:custGeom>
            <a:avLst/>
            <a:gdLst>
              <a:gd name="T0" fmla="*/ 2147483646 w 2312"/>
              <a:gd name="T1" fmla="*/ 2147483646 h 2313"/>
              <a:gd name="T2" fmla="*/ 2147483646 w 2312"/>
              <a:gd name="T3" fmla="*/ 2147483646 h 2313"/>
              <a:gd name="T4" fmla="*/ 2147483646 w 2312"/>
              <a:gd name="T5" fmla="*/ 0 h 2313"/>
              <a:gd name="T6" fmla="*/ 2147483646 w 2312"/>
              <a:gd name="T7" fmla="*/ 2147483646 h 2313"/>
              <a:gd name="T8" fmla="*/ 2147483646 w 2312"/>
              <a:gd name="T9" fmla="*/ 2147483646 h 2313"/>
              <a:gd name="T10" fmla="*/ 2147483646 w 2312"/>
              <a:gd name="T11" fmla="*/ 2147483646 h 2313"/>
              <a:gd name="T12" fmla="*/ 2147483646 w 2312"/>
              <a:gd name="T13" fmla="*/ 2147483646 h 2313"/>
              <a:gd name="T14" fmla="*/ 2147483646 w 2312"/>
              <a:gd name="T15" fmla="*/ 2147483646 h 2313"/>
              <a:gd name="T16" fmla="*/ 2147483646 w 2312"/>
              <a:gd name="T17" fmla="*/ 2147483646 h 2313"/>
              <a:gd name="T18" fmla="*/ 2147483646 w 2312"/>
              <a:gd name="T19" fmla="*/ 2147483646 h 2313"/>
              <a:gd name="T20" fmla="*/ 2147483646 w 2312"/>
              <a:gd name="T21" fmla="*/ 2147483646 h 2313"/>
              <a:gd name="T22" fmla="*/ 2147483646 w 2312"/>
              <a:gd name="T23" fmla="*/ 2147483646 h 2313"/>
              <a:gd name="T24" fmla="*/ 2147483646 w 2312"/>
              <a:gd name="T25" fmla="*/ 2147483646 h 2313"/>
              <a:gd name="T26" fmla="*/ 2147483646 w 2312"/>
              <a:gd name="T27" fmla="*/ 2147483646 h 2313"/>
              <a:gd name="T28" fmla="*/ 2147483646 w 2312"/>
              <a:gd name="T29" fmla="*/ 2147483646 h 2313"/>
              <a:gd name="T30" fmla="*/ 0 w 2312"/>
              <a:gd name="T31" fmla="*/ 2147483646 h 2313"/>
              <a:gd name="T32" fmla="*/ 2147483646 w 2312"/>
              <a:gd name="T33" fmla="*/ 2147483646 h 2313"/>
              <a:gd name="T34" fmla="*/ 2147483646 w 2312"/>
              <a:gd name="T35" fmla="*/ 2147483646 h 2313"/>
              <a:gd name="T36" fmla="*/ 2147483646 w 2312"/>
              <a:gd name="T37" fmla="*/ 2147483646 h 2313"/>
              <a:gd name="T38" fmla="*/ 2147483646 w 2312"/>
              <a:gd name="T39" fmla="*/ 2147483646 h 2313"/>
              <a:gd name="T40" fmla="*/ 2147483646 w 2312"/>
              <a:gd name="T41" fmla="*/ 2147483646 h 2313"/>
              <a:gd name="T42" fmla="*/ 2147483646 w 2312"/>
              <a:gd name="T43" fmla="*/ 2147483646 h 2313"/>
              <a:gd name="T44" fmla="*/ 2147483646 w 2312"/>
              <a:gd name="T45" fmla="*/ 2147483646 h 2313"/>
              <a:gd name="T46" fmla="*/ 2147483646 w 2312"/>
              <a:gd name="T47" fmla="*/ 2147483646 h 2313"/>
              <a:gd name="T48" fmla="*/ 2147483646 w 2312"/>
              <a:gd name="T49" fmla="*/ 2147483646 h 2313"/>
              <a:gd name="T50" fmla="*/ 2147483646 w 2312"/>
              <a:gd name="T51" fmla="*/ 2147483646 h 2313"/>
              <a:gd name="T52" fmla="*/ 2147483646 w 2312"/>
              <a:gd name="T53" fmla="*/ 2147483646 h 2313"/>
              <a:gd name="T54" fmla="*/ 2147483646 w 2312"/>
              <a:gd name="T55" fmla="*/ 2147483646 h 2313"/>
              <a:gd name="T56" fmla="*/ 2147483646 w 2312"/>
              <a:gd name="T57" fmla="*/ 2147483646 h 2313"/>
              <a:gd name="T58" fmla="*/ 2147483646 w 2312"/>
              <a:gd name="T59" fmla="*/ 2147483646 h 2313"/>
              <a:gd name="T60" fmla="*/ 2147483646 w 2312"/>
              <a:gd name="T61" fmla="*/ 2147483646 h 2313"/>
              <a:gd name="T62" fmla="*/ 2147483646 w 2312"/>
              <a:gd name="T63" fmla="*/ 2147483646 h 2313"/>
              <a:gd name="T64" fmla="*/ 2147483646 w 2312"/>
              <a:gd name="T65" fmla="*/ 2147483646 h 2313"/>
              <a:gd name="T66" fmla="*/ 2147483646 w 2312"/>
              <a:gd name="T67" fmla="*/ 2147483646 h 2313"/>
              <a:gd name="T68" fmla="*/ 2147483646 w 2312"/>
              <a:gd name="T69" fmla="*/ 2147483646 h 2313"/>
              <a:gd name="T70" fmla="*/ 2147483646 w 2312"/>
              <a:gd name="T71" fmla="*/ 2147483646 h 2313"/>
              <a:gd name="T72" fmla="*/ 2147483646 w 2312"/>
              <a:gd name="T73" fmla="*/ 2147483646 h 2313"/>
              <a:gd name="T74" fmla="*/ 2147483646 w 2312"/>
              <a:gd name="T75" fmla="*/ 2147483646 h 2313"/>
              <a:gd name="T76" fmla="*/ 2147483646 w 2312"/>
              <a:gd name="T77" fmla="*/ 2147483646 h 2313"/>
              <a:gd name="T78" fmla="*/ 2147483646 w 2312"/>
              <a:gd name="T79" fmla="*/ 2147483646 h 2313"/>
              <a:gd name="T80" fmla="*/ 2147483646 w 2312"/>
              <a:gd name="T81" fmla="*/ 2147483646 h 2313"/>
              <a:gd name="T82" fmla="*/ 2147483646 w 2312"/>
              <a:gd name="T83" fmla="*/ 2147483646 h 2313"/>
              <a:gd name="T84" fmla="*/ 2147483646 w 2312"/>
              <a:gd name="T85" fmla="*/ 2147483646 h 2313"/>
              <a:gd name="T86" fmla="*/ 2147483646 w 2312"/>
              <a:gd name="T87" fmla="*/ 2147483646 h 2313"/>
              <a:gd name="T88" fmla="*/ 2147483646 w 2312"/>
              <a:gd name="T89" fmla="*/ 2147483646 h 2313"/>
              <a:gd name="T90" fmla="*/ 2147483646 w 2312"/>
              <a:gd name="T91" fmla="*/ 2147483646 h 2313"/>
              <a:gd name="T92" fmla="*/ 2147483646 w 2312"/>
              <a:gd name="T93" fmla="*/ 2147483646 h 2313"/>
              <a:gd name="T94" fmla="*/ 2147483646 w 2312"/>
              <a:gd name="T95" fmla="*/ 2147483646 h 2313"/>
              <a:gd name="T96" fmla="*/ 2147483646 w 2312"/>
              <a:gd name="T97" fmla="*/ 2147483646 h 23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Freeform 6"/>
          <p:cNvSpPr>
            <a:spLocks/>
          </p:cNvSpPr>
          <p:nvPr/>
        </p:nvSpPr>
        <p:spPr bwMode="hidden">
          <a:xfrm>
            <a:off x="4763" y="3598863"/>
            <a:ext cx="3416300" cy="1571625"/>
          </a:xfrm>
          <a:custGeom>
            <a:avLst/>
            <a:gdLst>
              <a:gd name="T0" fmla="*/ 2147483646 w 2153"/>
              <a:gd name="T1" fmla="*/ 2147483646 h 1321"/>
              <a:gd name="T2" fmla="*/ 2147483646 w 2153"/>
              <a:gd name="T3" fmla="*/ 2147483646 h 1321"/>
              <a:gd name="T4" fmla="*/ 2147483646 w 2153"/>
              <a:gd name="T5" fmla="*/ 0 h 1321"/>
              <a:gd name="T6" fmla="*/ 2147483646 w 2153"/>
              <a:gd name="T7" fmla="*/ 2147483646 h 1321"/>
              <a:gd name="T8" fmla="*/ 2147483646 w 2153"/>
              <a:gd name="T9" fmla="*/ 2147483646 h 1321"/>
              <a:gd name="T10" fmla="*/ 2147483646 w 2153"/>
              <a:gd name="T11" fmla="*/ 2147483646 h 1321"/>
              <a:gd name="T12" fmla="*/ 2147483646 w 2153"/>
              <a:gd name="T13" fmla="*/ 2147483646 h 1321"/>
              <a:gd name="T14" fmla="*/ 2147483646 w 2153"/>
              <a:gd name="T15" fmla="*/ 2147483646 h 1321"/>
              <a:gd name="T16" fmla="*/ 2147483646 w 2153"/>
              <a:gd name="T17" fmla="*/ 2147483646 h 1321"/>
              <a:gd name="T18" fmla="*/ 2147483646 w 2153"/>
              <a:gd name="T19" fmla="*/ 2147483646 h 1321"/>
              <a:gd name="T20" fmla="*/ 2147483646 w 2153"/>
              <a:gd name="T21" fmla="*/ 2147483646 h 1321"/>
              <a:gd name="T22" fmla="*/ 2147483646 w 2153"/>
              <a:gd name="T23" fmla="*/ 2147483646 h 1321"/>
              <a:gd name="T24" fmla="*/ 2147483646 w 2153"/>
              <a:gd name="T25" fmla="*/ 2147483646 h 1321"/>
              <a:gd name="T26" fmla="*/ 2147483646 w 2153"/>
              <a:gd name="T27" fmla="*/ 2147483646 h 1321"/>
              <a:gd name="T28" fmla="*/ 2147483646 w 2153"/>
              <a:gd name="T29" fmla="*/ 2147483646 h 1321"/>
              <a:gd name="T30" fmla="*/ 0 w 2153"/>
              <a:gd name="T31" fmla="*/ 2147483646 h 1321"/>
              <a:gd name="T32" fmla="*/ 2147483646 w 2153"/>
              <a:gd name="T33" fmla="*/ 2147483646 h 1321"/>
              <a:gd name="T34" fmla="*/ 2147483646 w 2153"/>
              <a:gd name="T35" fmla="*/ 2147483646 h 1321"/>
              <a:gd name="T36" fmla="*/ 2147483646 w 2153"/>
              <a:gd name="T37" fmla="*/ 2147483646 h 1321"/>
              <a:gd name="T38" fmla="*/ 2147483646 w 2153"/>
              <a:gd name="T39" fmla="*/ 2147483646 h 1321"/>
              <a:gd name="T40" fmla="*/ 2147483646 w 2153"/>
              <a:gd name="T41" fmla="*/ 2147483646 h 1321"/>
              <a:gd name="T42" fmla="*/ 2147483646 w 2153"/>
              <a:gd name="T43" fmla="*/ 2147483646 h 1321"/>
              <a:gd name="T44" fmla="*/ 2147483646 w 2153"/>
              <a:gd name="T45" fmla="*/ 2147483646 h 1321"/>
              <a:gd name="T46" fmla="*/ 2147483646 w 2153"/>
              <a:gd name="T47" fmla="*/ 2147483646 h 1321"/>
              <a:gd name="T48" fmla="*/ 2147483646 w 2153"/>
              <a:gd name="T49" fmla="*/ 2147483646 h 1321"/>
              <a:gd name="T50" fmla="*/ 2147483646 w 2153"/>
              <a:gd name="T51" fmla="*/ 2147483646 h 1321"/>
              <a:gd name="T52" fmla="*/ 2147483646 w 2153"/>
              <a:gd name="T53" fmla="*/ 2147483646 h 1321"/>
              <a:gd name="T54" fmla="*/ 2147483646 w 2153"/>
              <a:gd name="T55" fmla="*/ 2147483646 h 1321"/>
              <a:gd name="T56" fmla="*/ 2147483646 w 2153"/>
              <a:gd name="T57" fmla="*/ 2147483646 h 1321"/>
              <a:gd name="T58" fmla="*/ 2147483646 w 2153"/>
              <a:gd name="T59" fmla="*/ 2147483646 h 1321"/>
              <a:gd name="T60" fmla="*/ 2147483646 w 2153"/>
              <a:gd name="T61" fmla="*/ 2147483646 h 1321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153" h="1321">
                <a:moveTo>
                  <a:pt x="1368" y="358"/>
                </a:moveTo>
                <a:lnTo>
                  <a:pt x="1197" y="318"/>
                </a:lnTo>
                <a:lnTo>
                  <a:pt x="1173" y="0"/>
                </a:lnTo>
                <a:lnTo>
                  <a:pt x="964" y="16"/>
                </a:lnTo>
                <a:lnTo>
                  <a:pt x="948" y="318"/>
                </a:lnTo>
                <a:lnTo>
                  <a:pt x="808" y="366"/>
                </a:lnTo>
                <a:lnTo>
                  <a:pt x="606" y="109"/>
                </a:lnTo>
                <a:lnTo>
                  <a:pt x="467" y="187"/>
                </a:lnTo>
                <a:lnTo>
                  <a:pt x="599" y="474"/>
                </a:lnTo>
                <a:lnTo>
                  <a:pt x="506" y="568"/>
                </a:lnTo>
                <a:lnTo>
                  <a:pt x="202" y="459"/>
                </a:lnTo>
                <a:lnTo>
                  <a:pt x="132" y="576"/>
                </a:lnTo>
                <a:lnTo>
                  <a:pt x="365" y="778"/>
                </a:lnTo>
                <a:lnTo>
                  <a:pt x="327" y="933"/>
                </a:lnTo>
                <a:lnTo>
                  <a:pt x="7" y="956"/>
                </a:lnTo>
                <a:lnTo>
                  <a:pt x="0" y="1128"/>
                </a:lnTo>
                <a:lnTo>
                  <a:pt x="327" y="1174"/>
                </a:lnTo>
                <a:lnTo>
                  <a:pt x="358" y="1321"/>
                </a:lnTo>
                <a:lnTo>
                  <a:pt x="1804" y="1321"/>
                </a:lnTo>
                <a:lnTo>
                  <a:pt x="1835" y="1158"/>
                </a:lnTo>
                <a:lnTo>
                  <a:pt x="2153" y="1128"/>
                </a:lnTo>
                <a:lnTo>
                  <a:pt x="2146" y="964"/>
                </a:lnTo>
                <a:lnTo>
                  <a:pt x="1827" y="917"/>
                </a:lnTo>
                <a:lnTo>
                  <a:pt x="1795" y="793"/>
                </a:lnTo>
                <a:lnTo>
                  <a:pt x="2052" y="615"/>
                </a:lnTo>
                <a:lnTo>
                  <a:pt x="1967" y="467"/>
                </a:lnTo>
                <a:lnTo>
                  <a:pt x="1679" y="583"/>
                </a:lnTo>
                <a:lnTo>
                  <a:pt x="1586" y="490"/>
                </a:lnTo>
                <a:lnTo>
                  <a:pt x="1733" y="218"/>
                </a:lnTo>
                <a:lnTo>
                  <a:pt x="1593" y="132"/>
                </a:lnTo>
                <a:lnTo>
                  <a:pt x="1368" y="358"/>
                </a:lnTo>
                <a:close/>
              </a:path>
            </a:pathLst>
          </a:custGeom>
          <a:solidFill>
            <a:schemeClr val="bg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Freeform 7"/>
          <p:cNvSpPr>
            <a:spLocks/>
          </p:cNvSpPr>
          <p:nvPr/>
        </p:nvSpPr>
        <p:spPr bwMode="hidden">
          <a:xfrm>
            <a:off x="4494213" y="3319463"/>
            <a:ext cx="2263775" cy="1698625"/>
          </a:xfrm>
          <a:custGeom>
            <a:avLst/>
            <a:gdLst>
              <a:gd name="T0" fmla="*/ 2147483646 w 2312"/>
              <a:gd name="T1" fmla="*/ 2147483646 h 2313"/>
              <a:gd name="T2" fmla="*/ 2147483646 w 2312"/>
              <a:gd name="T3" fmla="*/ 2147483646 h 2313"/>
              <a:gd name="T4" fmla="*/ 2147483646 w 2312"/>
              <a:gd name="T5" fmla="*/ 0 h 2313"/>
              <a:gd name="T6" fmla="*/ 2147483646 w 2312"/>
              <a:gd name="T7" fmla="*/ 2147483646 h 2313"/>
              <a:gd name="T8" fmla="*/ 2147483646 w 2312"/>
              <a:gd name="T9" fmla="*/ 2147483646 h 2313"/>
              <a:gd name="T10" fmla="*/ 2147483646 w 2312"/>
              <a:gd name="T11" fmla="*/ 2147483646 h 2313"/>
              <a:gd name="T12" fmla="*/ 2147483646 w 2312"/>
              <a:gd name="T13" fmla="*/ 2147483646 h 2313"/>
              <a:gd name="T14" fmla="*/ 2147483646 w 2312"/>
              <a:gd name="T15" fmla="*/ 2147483646 h 2313"/>
              <a:gd name="T16" fmla="*/ 2147483646 w 2312"/>
              <a:gd name="T17" fmla="*/ 2147483646 h 2313"/>
              <a:gd name="T18" fmla="*/ 2147483646 w 2312"/>
              <a:gd name="T19" fmla="*/ 2147483646 h 2313"/>
              <a:gd name="T20" fmla="*/ 2147483646 w 2312"/>
              <a:gd name="T21" fmla="*/ 2147483646 h 2313"/>
              <a:gd name="T22" fmla="*/ 2147483646 w 2312"/>
              <a:gd name="T23" fmla="*/ 2147483646 h 2313"/>
              <a:gd name="T24" fmla="*/ 2147483646 w 2312"/>
              <a:gd name="T25" fmla="*/ 2147483646 h 2313"/>
              <a:gd name="T26" fmla="*/ 2147483646 w 2312"/>
              <a:gd name="T27" fmla="*/ 2147483646 h 2313"/>
              <a:gd name="T28" fmla="*/ 2147483646 w 2312"/>
              <a:gd name="T29" fmla="*/ 2147483646 h 2313"/>
              <a:gd name="T30" fmla="*/ 0 w 2312"/>
              <a:gd name="T31" fmla="*/ 2147483646 h 2313"/>
              <a:gd name="T32" fmla="*/ 2147483646 w 2312"/>
              <a:gd name="T33" fmla="*/ 2147483646 h 2313"/>
              <a:gd name="T34" fmla="*/ 2147483646 w 2312"/>
              <a:gd name="T35" fmla="*/ 2147483646 h 2313"/>
              <a:gd name="T36" fmla="*/ 2147483646 w 2312"/>
              <a:gd name="T37" fmla="*/ 2147483646 h 2313"/>
              <a:gd name="T38" fmla="*/ 2147483646 w 2312"/>
              <a:gd name="T39" fmla="*/ 2147483646 h 2313"/>
              <a:gd name="T40" fmla="*/ 2147483646 w 2312"/>
              <a:gd name="T41" fmla="*/ 2147483646 h 2313"/>
              <a:gd name="T42" fmla="*/ 2147483646 w 2312"/>
              <a:gd name="T43" fmla="*/ 2147483646 h 2313"/>
              <a:gd name="T44" fmla="*/ 2147483646 w 2312"/>
              <a:gd name="T45" fmla="*/ 2147483646 h 2313"/>
              <a:gd name="T46" fmla="*/ 2147483646 w 2312"/>
              <a:gd name="T47" fmla="*/ 2147483646 h 2313"/>
              <a:gd name="T48" fmla="*/ 2147483646 w 2312"/>
              <a:gd name="T49" fmla="*/ 2147483646 h 2313"/>
              <a:gd name="T50" fmla="*/ 2147483646 w 2312"/>
              <a:gd name="T51" fmla="*/ 2147483646 h 2313"/>
              <a:gd name="T52" fmla="*/ 2147483646 w 2312"/>
              <a:gd name="T53" fmla="*/ 2147483646 h 2313"/>
              <a:gd name="T54" fmla="*/ 2147483646 w 2312"/>
              <a:gd name="T55" fmla="*/ 2147483646 h 2313"/>
              <a:gd name="T56" fmla="*/ 2147483646 w 2312"/>
              <a:gd name="T57" fmla="*/ 2147483646 h 2313"/>
              <a:gd name="T58" fmla="*/ 2147483646 w 2312"/>
              <a:gd name="T59" fmla="*/ 2147483646 h 2313"/>
              <a:gd name="T60" fmla="*/ 2147483646 w 2312"/>
              <a:gd name="T61" fmla="*/ 2147483646 h 2313"/>
              <a:gd name="T62" fmla="*/ 2147483646 w 2312"/>
              <a:gd name="T63" fmla="*/ 2147483646 h 2313"/>
              <a:gd name="T64" fmla="*/ 2147483646 w 2312"/>
              <a:gd name="T65" fmla="*/ 2147483646 h 2313"/>
              <a:gd name="T66" fmla="*/ 2147483646 w 2312"/>
              <a:gd name="T67" fmla="*/ 2147483646 h 2313"/>
              <a:gd name="T68" fmla="*/ 2147483646 w 2312"/>
              <a:gd name="T69" fmla="*/ 2147483646 h 2313"/>
              <a:gd name="T70" fmla="*/ 2147483646 w 2312"/>
              <a:gd name="T71" fmla="*/ 2147483646 h 2313"/>
              <a:gd name="T72" fmla="*/ 2147483646 w 2312"/>
              <a:gd name="T73" fmla="*/ 2147483646 h 2313"/>
              <a:gd name="T74" fmla="*/ 2147483646 w 2312"/>
              <a:gd name="T75" fmla="*/ 2147483646 h 2313"/>
              <a:gd name="T76" fmla="*/ 2147483646 w 2312"/>
              <a:gd name="T77" fmla="*/ 2147483646 h 2313"/>
              <a:gd name="T78" fmla="*/ 2147483646 w 2312"/>
              <a:gd name="T79" fmla="*/ 2147483646 h 2313"/>
              <a:gd name="T80" fmla="*/ 2147483646 w 2312"/>
              <a:gd name="T81" fmla="*/ 2147483646 h 2313"/>
              <a:gd name="T82" fmla="*/ 2147483646 w 2312"/>
              <a:gd name="T83" fmla="*/ 2147483646 h 2313"/>
              <a:gd name="T84" fmla="*/ 2147483646 w 2312"/>
              <a:gd name="T85" fmla="*/ 2147483646 h 2313"/>
              <a:gd name="T86" fmla="*/ 2147483646 w 2312"/>
              <a:gd name="T87" fmla="*/ 2147483646 h 2313"/>
              <a:gd name="T88" fmla="*/ 2147483646 w 2312"/>
              <a:gd name="T89" fmla="*/ 2147483646 h 2313"/>
              <a:gd name="T90" fmla="*/ 2147483646 w 2312"/>
              <a:gd name="T91" fmla="*/ 2147483646 h 2313"/>
              <a:gd name="T92" fmla="*/ 2147483646 w 2312"/>
              <a:gd name="T93" fmla="*/ 2147483646 h 2313"/>
              <a:gd name="T94" fmla="*/ 2147483646 w 2312"/>
              <a:gd name="T95" fmla="*/ 2147483646 h 2313"/>
              <a:gd name="T96" fmla="*/ 2147483646 w 2312"/>
              <a:gd name="T97" fmla="*/ 2147483646 h 23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Freeform 8"/>
          <p:cNvSpPr>
            <a:spLocks/>
          </p:cNvSpPr>
          <p:nvPr/>
        </p:nvSpPr>
        <p:spPr bwMode="hidden">
          <a:xfrm>
            <a:off x="5646738" y="365125"/>
            <a:ext cx="2930525" cy="2198688"/>
          </a:xfrm>
          <a:custGeom>
            <a:avLst/>
            <a:gdLst>
              <a:gd name="T0" fmla="*/ 2147483646 w 2312"/>
              <a:gd name="T1" fmla="*/ 2147483646 h 2313"/>
              <a:gd name="T2" fmla="*/ 2147483646 w 2312"/>
              <a:gd name="T3" fmla="*/ 2147483646 h 2313"/>
              <a:gd name="T4" fmla="*/ 2147483646 w 2312"/>
              <a:gd name="T5" fmla="*/ 0 h 2313"/>
              <a:gd name="T6" fmla="*/ 2147483646 w 2312"/>
              <a:gd name="T7" fmla="*/ 2147483646 h 2313"/>
              <a:gd name="T8" fmla="*/ 2147483646 w 2312"/>
              <a:gd name="T9" fmla="*/ 2147483646 h 2313"/>
              <a:gd name="T10" fmla="*/ 2147483646 w 2312"/>
              <a:gd name="T11" fmla="*/ 2147483646 h 2313"/>
              <a:gd name="T12" fmla="*/ 2147483646 w 2312"/>
              <a:gd name="T13" fmla="*/ 2147483646 h 2313"/>
              <a:gd name="T14" fmla="*/ 2147483646 w 2312"/>
              <a:gd name="T15" fmla="*/ 2147483646 h 2313"/>
              <a:gd name="T16" fmla="*/ 2147483646 w 2312"/>
              <a:gd name="T17" fmla="*/ 2147483646 h 2313"/>
              <a:gd name="T18" fmla="*/ 2147483646 w 2312"/>
              <a:gd name="T19" fmla="*/ 2147483646 h 2313"/>
              <a:gd name="T20" fmla="*/ 2147483646 w 2312"/>
              <a:gd name="T21" fmla="*/ 2147483646 h 2313"/>
              <a:gd name="T22" fmla="*/ 2147483646 w 2312"/>
              <a:gd name="T23" fmla="*/ 2147483646 h 2313"/>
              <a:gd name="T24" fmla="*/ 2147483646 w 2312"/>
              <a:gd name="T25" fmla="*/ 2147483646 h 2313"/>
              <a:gd name="T26" fmla="*/ 2147483646 w 2312"/>
              <a:gd name="T27" fmla="*/ 2147483646 h 2313"/>
              <a:gd name="T28" fmla="*/ 2147483646 w 2312"/>
              <a:gd name="T29" fmla="*/ 2147483646 h 2313"/>
              <a:gd name="T30" fmla="*/ 0 w 2312"/>
              <a:gd name="T31" fmla="*/ 2147483646 h 2313"/>
              <a:gd name="T32" fmla="*/ 2147483646 w 2312"/>
              <a:gd name="T33" fmla="*/ 2147483646 h 2313"/>
              <a:gd name="T34" fmla="*/ 2147483646 w 2312"/>
              <a:gd name="T35" fmla="*/ 2147483646 h 2313"/>
              <a:gd name="T36" fmla="*/ 2147483646 w 2312"/>
              <a:gd name="T37" fmla="*/ 2147483646 h 2313"/>
              <a:gd name="T38" fmla="*/ 2147483646 w 2312"/>
              <a:gd name="T39" fmla="*/ 2147483646 h 2313"/>
              <a:gd name="T40" fmla="*/ 2147483646 w 2312"/>
              <a:gd name="T41" fmla="*/ 2147483646 h 2313"/>
              <a:gd name="T42" fmla="*/ 2147483646 w 2312"/>
              <a:gd name="T43" fmla="*/ 2147483646 h 2313"/>
              <a:gd name="T44" fmla="*/ 2147483646 w 2312"/>
              <a:gd name="T45" fmla="*/ 2147483646 h 2313"/>
              <a:gd name="T46" fmla="*/ 2147483646 w 2312"/>
              <a:gd name="T47" fmla="*/ 2147483646 h 2313"/>
              <a:gd name="T48" fmla="*/ 2147483646 w 2312"/>
              <a:gd name="T49" fmla="*/ 2147483646 h 2313"/>
              <a:gd name="T50" fmla="*/ 2147483646 w 2312"/>
              <a:gd name="T51" fmla="*/ 2147483646 h 2313"/>
              <a:gd name="T52" fmla="*/ 2147483646 w 2312"/>
              <a:gd name="T53" fmla="*/ 2147483646 h 2313"/>
              <a:gd name="T54" fmla="*/ 2147483646 w 2312"/>
              <a:gd name="T55" fmla="*/ 2147483646 h 2313"/>
              <a:gd name="T56" fmla="*/ 2147483646 w 2312"/>
              <a:gd name="T57" fmla="*/ 2147483646 h 2313"/>
              <a:gd name="T58" fmla="*/ 2147483646 w 2312"/>
              <a:gd name="T59" fmla="*/ 2147483646 h 2313"/>
              <a:gd name="T60" fmla="*/ 2147483646 w 2312"/>
              <a:gd name="T61" fmla="*/ 2147483646 h 2313"/>
              <a:gd name="T62" fmla="*/ 2147483646 w 2312"/>
              <a:gd name="T63" fmla="*/ 2147483646 h 2313"/>
              <a:gd name="T64" fmla="*/ 2147483646 w 2312"/>
              <a:gd name="T65" fmla="*/ 2147483646 h 2313"/>
              <a:gd name="T66" fmla="*/ 2147483646 w 2312"/>
              <a:gd name="T67" fmla="*/ 2147483646 h 2313"/>
              <a:gd name="T68" fmla="*/ 2147483646 w 2312"/>
              <a:gd name="T69" fmla="*/ 2147483646 h 2313"/>
              <a:gd name="T70" fmla="*/ 2147483646 w 2312"/>
              <a:gd name="T71" fmla="*/ 2147483646 h 2313"/>
              <a:gd name="T72" fmla="*/ 2147483646 w 2312"/>
              <a:gd name="T73" fmla="*/ 2147483646 h 2313"/>
              <a:gd name="T74" fmla="*/ 2147483646 w 2312"/>
              <a:gd name="T75" fmla="*/ 2147483646 h 2313"/>
              <a:gd name="T76" fmla="*/ 2147483646 w 2312"/>
              <a:gd name="T77" fmla="*/ 2147483646 h 2313"/>
              <a:gd name="T78" fmla="*/ 2147483646 w 2312"/>
              <a:gd name="T79" fmla="*/ 2147483646 h 2313"/>
              <a:gd name="T80" fmla="*/ 2147483646 w 2312"/>
              <a:gd name="T81" fmla="*/ 2147483646 h 2313"/>
              <a:gd name="T82" fmla="*/ 2147483646 w 2312"/>
              <a:gd name="T83" fmla="*/ 2147483646 h 2313"/>
              <a:gd name="T84" fmla="*/ 2147483646 w 2312"/>
              <a:gd name="T85" fmla="*/ 2147483646 h 2313"/>
              <a:gd name="T86" fmla="*/ 2147483646 w 2312"/>
              <a:gd name="T87" fmla="*/ 2147483646 h 2313"/>
              <a:gd name="T88" fmla="*/ 2147483646 w 2312"/>
              <a:gd name="T89" fmla="*/ 2147483646 h 2313"/>
              <a:gd name="T90" fmla="*/ 2147483646 w 2312"/>
              <a:gd name="T91" fmla="*/ 2147483646 h 2313"/>
              <a:gd name="T92" fmla="*/ 2147483646 w 2312"/>
              <a:gd name="T93" fmla="*/ 2147483646 h 2313"/>
              <a:gd name="T94" fmla="*/ 2147483646 w 2312"/>
              <a:gd name="T95" fmla="*/ 2147483646 h 2313"/>
              <a:gd name="T96" fmla="*/ 2147483646 w 2312"/>
              <a:gd name="T97" fmla="*/ 2147483646 h 23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Freeform 9"/>
          <p:cNvSpPr>
            <a:spLocks/>
          </p:cNvSpPr>
          <p:nvPr/>
        </p:nvSpPr>
        <p:spPr bwMode="hidden">
          <a:xfrm>
            <a:off x="7148513" y="1917700"/>
            <a:ext cx="2006600" cy="2997200"/>
          </a:xfrm>
          <a:custGeom>
            <a:avLst/>
            <a:gdLst>
              <a:gd name="T0" fmla="*/ 2147483646 w 1265"/>
              <a:gd name="T1" fmla="*/ 0 h 2518"/>
              <a:gd name="T2" fmla="*/ 2147483646 w 1265"/>
              <a:gd name="T3" fmla="*/ 2147483646 h 2518"/>
              <a:gd name="T4" fmla="*/ 2147483646 w 1265"/>
              <a:gd name="T5" fmla="*/ 2147483646 h 2518"/>
              <a:gd name="T6" fmla="*/ 2147483646 w 1265"/>
              <a:gd name="T7" fmla="*/ 2147483646 h 2518"/>
              <a:gd name="T8" fmla="*/ 2147483646 w 1265"/>
              <a:gd name="T9" fmla="*/ 2147483646 h 2518"/>
              <a:gd name="T10" fmla="*/ 2147483646 w 1265"/>
              <a:gd name="T11" fmla="*/ 2147483646 h 2518"/>
              <a:gd name="T12" fmla="*/ 2147483646 w 1265"/>
              <a:gd name="T13" fmla="*/ 2147483646 h 2518"/>
              <a:gd name="T14" fmla="*/ 2147483646 w 1265"/>
              <a:gd name="T15" fmla="*/ 2147483646 h 2518"/>
              <a:gd name="T16" fmla="*/ 2147483646 w 1265"/>
              <a:gd name="T17" fmla="*/ 2147483646 h 2518"/>
              <a:gd name="T18" fmla="*/ 2147483646 w 1265"/>
              <a:gd name="T19" fmla="*/ 2147483646 h 2518"/>
              <a:gd name="T20" fmla="*/ 2147483646 w 1265"/>
              <a:gd name="T21" fmla="*/ 2147483646 h 2518"/>
              <a:gd name="T22" fmla="*/ 2147483646 w 1265"/>
              <a:gd name="T23" fmla="*/ 2147483646 h 2518"/>
              <a:gd name="T24" fmla="*/ 2147483646 w 1265"/>
              <a:gd name="T25" fmla="*/ 2147483646 h 2518"/>
              <a:gd name="T26" fmla="*/ 0 w 1265"/>
              <a:gd name="T27" fmla="*/ 2147483646 h 2518"/>
              <a:gd name="T28" fmla="*/ 2147483646 w 1265"/>
              <a:gd name="T29" fmla="*/ 2147483646 h 2518"/>
              <a:gd name="T30" fmla="*/ 2147483646 w 1265"/>
              <a:gd name="T31" fmla="*/ 2147483646 h 2518"/>
              <a:gd name="T32" fmla="*/ 2147483646 w 1265"/>
              <a:gd name="T33" fmla="*/ 2147483646 h 2518"/>
              <a:gd name="T34" fmla="*/ 2147483646 w 1265"/>
              <a:gd name="T35" fmla="*/ 2147483646 h 2518"/>
              <a:gd name="T36" fmla="*/ 2147483646 w 1265"/>
              <a:gd name="T37" fmla="*/ 2147483646 h 2518"/>
              <a:gd name="T38" fmla="*/ 2147483646 w 1265"/>
              <a:gd name="T39" fmla="*/ 2147483646 h 2518"/>
              <a:gd name="T40" fmla="*/ 2147483646 w 1265"/>
              <a:gd name="T41" fmla="*/ 2147483646 h 2518"/>
              <a:gd name="T42" fmla="*/ 2147483646 w 1265"/>
              <a:gd name="T43" fmla="*/ 2147483646 h 2518"/>
              <a:gd name="T44" fmla="*/ 2147483646 w 1265"/>
              <a:gd name="T45" fmla="*/ 2147483646 h 2518"/>
              <a:gd name="T46" fmla="*/ 2147483646 w 1265"/>
              <a:gd name="T47" fmla="*/ 2147483646 h 2518"/>
              <a:gd name="T48" fmla="*/ 2147483646 w 1265"/>
              <a:gd name="T49" fmla="*/ 2147483646 h 2518"/>
              <a:gd name="T50" fmla="*/ 2147483646 w 1265"/>
              <a:gd name="T51" fmla="*/ 2147483646 h 2518"/>
              <a:gd name="T52" fmla="*/ 2147483646 w 1265"/>
              <a:gd name="T53" fmla="*/ 0 h 2518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" name="Freeform 10"/>
          <p:cNvSpPr>
            <a:spLocks/>
          </p:cNvSpPr>
          <p:nvPr/>
        </p:nvSpPr>
        <p:spPr bwMode="hidden">
          <a:xfrm rot="16200000">
            <a:off x="4192587" y="-1068387"/>
            <a:ext cx="1292225" cy="3429000"/>
          </a:xfrm>
          <a:custGeom>
            <a:avLst/>
            <a:gdLst>
              <a:gd name="T0" fmla="*/ 2147483646 w 1265"/>
              <a:gd name="T1" fmla="*/ 0 h 2518"/>
              <a:gd name="T2" fmla="*/ 2147483646 w 1265"/>
              <a:gd name="T3" fmla="*/ 2147483646 h 2518"/>
              <a:gd name="T4" fmla="*/ 2147483646 w 1265"/>
              <a:gd name="T5" fmla="*/ 2147483646 h 2518"/>
              <a:gd name="T6" fmla="*/ 2147483646 w 1265"/>
              <a:gd name="T7" fmla="*/ 2147483646 h 2518"/>
              <a:gd name="T8" fmla="*/ 2147483646 w 1265"/>
              <a:gd name="T9" fmla="*/ 2147483646 h 2518"/>
              <a:gd name="T10" fmla="*/ 2147483646 w 1265"/>
              <a:gd name="T11" fmla="*/ 2147483646 h 2518"/>
              <a:gd name="T12" fmla="*/ 2147483646 w 1265"/>
              <a:gd name="T13" fmla="*/ 2147483646 h 2518"/>
              <a:gd name="T14" fmla="*/ 2147483646 w 1265"/>
              <a:gd name="T15" fmla="*/ 2147483646 h 2518"/>
              <a:gd name="T16" fmla="*/ 2147483646 w 1265"/>
              <a:gd name="T17" fmla="*/ 2147483646 h 2518"/>
              <a:gd name="T18" fmla="*/ 2147483646 w 1265"/>
              <a:gd name="T19" fmla="*/ 2147483646 h 2518"/>
              <a:gd name="T20" fmla="*/ 2147483646 w 1265"/>
              <a:gd name="T21" fmla="*/ 2147483646 h 2518"/>
              <a:gd name="T22" fmla="*/ 2147483646 w 1265"/>
              <a:gd name="T23" fmla="*/ 2147483646 h 2518"/>
              <a:gd name="T24" fmla="*/ 2147483646 w 1265"/>
              <a:gd name="T25" fmla="*/ 2147483646 h 2518"/>
              <a:gd name="T26" fmla="*/ 0 w 1265"/>
              <a:gd name="T27" fmla="*/ 2147483646 h 2518"/>
              <a:gd name="T28" fmla="*/ 2147483646 w 1265"/>
              <a:gd name="T29" fmla="*/ 2147483646 h 2518"/>
              <a:gd name="T30" fmla="*/ 2147483646 w 1265"/>
              <a:gd name="T31" fmla="*/ 2147483646 h 2518"/>
              <a:gd name="T32" fmla="*/ 2147483646 w 1265"/>
              <a:gd name="T33" fmla="*/ 2147483646 h 2518"/>
              <a:gd name="T34" fmla="*/ 2147483646 w 1265"/>
              <a:gd name="T35" fmla="*/ 2147483646 h 2518"/>
              <a:gd name="T36" fmla="*/ 2147483646 w 1265"/>
              <a:gd name="T37" fmla="*/ 2147483646 h 2518"/>
              <a:gd name="T38" fmla="*/ 2147483646 w 1265"/>
              <a:gd name="T39" fmla="*/ 2147483646 h 2518"/>
              <a:gd name="T40" fmla="*/ 2147483646 w 1265"/>
              <a:gd name="T41" fmla="*/ 2147483646 h 2518"/>
              <a:gd name="T42" fmla="*/ 2147483646 w 1265"/>
              <a:gd name="T43" fmla="*/ 2147483646 h 2518"/>
              <a:gd name="T44" fmla="*/ 2147483646 w 1265"/>
              <a:gd name="T45" fmla="*/ 2147483646 h 2518"/>
              <a:gd name="T46" fmla="*/ 2147483646 w 1265"/>
              <a:gd name="T47" fmla="*/ 2147483646 h 2518"/>
              <a:gd name="T48" fmla="*/ 2147483646 w 1265"/>
              <a:gd name="T49" fmla="*/ 2147483646 h 2518"/>
              <a:gd name="T50" fmla="*/ 2147483646 w 1265"/>
              <a:gd name="T51" fmla="*/ 2147483646 h 2518"/>
              <a:gd name="T52" fmla="*/ 2147483646 w 1265"/>
              <a:gd name="T53" fmla="*/ 0 h 2518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1265"/>
              <a:gd name="T82" fmla="*/ 0 h 2518"/>
              <a:gd name="T83" fmla="*/ 1265 w 1265"/>
              <a:gd name="T84" fmla="*/ 2518 h 2518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eaVert" wrap="none" anchor="ctr"/>
          <a:lstStyle/>
          <a:p>
            <a:endParaRPr lang="ru-RU"/>
          </a:p>
        </p:txBody>
      </p:sp>
      <p:pic>
        <p:nvPicPr>
          <p:cNvPr id="13" name="Picture 11" descr="Facban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invGray">
          <a:xfrm>
            <a:off x="4763" y="-1588"/>
            <a:ext cx="801687" cy="5143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7" descr="Facban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invGray">
          <a:xfrm>
            <a:off x="4763" y="0"/>
            <a:ext cx="801687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4188" name="Rectangle 12"/>
          <p:cNvSpPr>
            <a:spLocks noGrp="1" noChangeArrowheads="1"/>
          </p:cNvSpPr>
          <p:nvPr>
            <p:ph type="ctrTitle"/>
          </p:nvPr>
        </p:nvSpPr>
        <p:spPr bwMode="auto">
          <a:xfrm>
            <a:off x="1143000" y="1714500"/>
            <a:ext cx="7772400" cy="857250"/>
          </a:xfrm>
          <a:prstGeom prst="rect">
            <a:avLst/>
          </a:prstGeom>
          <a:noFill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434189" name="Rectangle 1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133600" y="3086100"/>
            <a:ext cx="6400800" cy="1314450"/>
          </a:xfrm>
          <a:prstGeom prst="rect">
            <a:avLst/>
          </a:prstGeom>
          <a:noFill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1143000" y="4686300"/>
            <a:ext cx="1905000" cy="34290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kumimoji="0" sz="1400" b="0">
                <a:solidFill>
                  <a:srgbClr val="FEFAC9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581400" y="4686300"/>
            <a:ext cx="2895600" cy="34290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 b="0">
                <a:solidFill>
                  <a:srgbClr val="FEFAC9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4686300"/>
            <a:ext cx="1905000" cy="342900"/>
          </a:xfrm>
        </p:spPr>
        <p:txBody>
          <a:bodyPr anchor="b"/>
          <a:lstStyle>
            <a:lvl1pPr>
              <a:defRPr>
                <a:solidFill>
                  <a:srgbClr val="FEFAC9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F15390-6B39-4AC0-85A9-3DC05FCAF08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13488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0F31FA-A101-45C9-BC98-8CF42A5B43F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983241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6A0E21-9D35-48C6-97E7-2F11AB133E1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22955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ECB71-2250-4975-AF19-24810F7E9A3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546702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99AFAC-510F-494C-92E7-029EA9B5274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727161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F099B-8920-43C2-A6A3-39DF56FFAA8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634201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BCA02F-EFCF-4BEE-AA0F-489F64CDB99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130216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3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056DF-7D97-4C08-B556-6BA2990313F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601681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8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B6B49-529E-4161-8230-EA5817B36DE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9248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22825"/>
            <a:ext cx="9144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714375"/>
            <a:ext cx="5257800" cy="401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23AB9D9-FEAF-492D-99CB-76E31A9109C7}" type="datetimeFigureOut">
              <a:rPr lang="ru-RU"/>
              <a:pPr>
                <a:defRPr/>
              </a:pPr>
              <a:t>05.03.2026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2023FAF-1F6C-4A97-8384-20A42C374F1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92479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17050-B183-4C17-84E4-19FD6283EA6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185134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94DD4-77E2-4CD7-B6F5-3479E772D4F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58422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hidden">
          <a:xfrm>
            <a:off x="-11113" y="1377950"/>
            <a:ext cx="2270126" cy="2032000"/>
          </a:xfrm>
          <a:custGeom>
            <a:avLst/>
            <a:gdLst>
              <a:gd name="T0" fmla="*/ 2147483646 w 1429"/>
              <a:gd name="T1" fmla="*/ 2147483646 h 1707"/>
              <a:gd name="T2" fmla="*/ 2147483646 w 1429"/>
              <a:gd name="T3" fmla="*/ 2147483646 h 1707"/>
              <a:gd name="T4" fmla="*/ 2147483646 w 1429"/>
              <a:gd name="T5" fmla="*/ 0 h 1707"/>
              <a:gd name="T6" fmla="*/ 2147483646 w 1429"/>
              <a:gd name="T7" fmla="*/ 2147483646 h 1707"/>
              <a:gd name="T8" fmla="*/ 2147483646 w 1429"/>
              <a:gd name="T9" fmla="*/ 2147483646 h 1707"/>
              <a:gd name="T10" fmla="*/ 2147483646 w 1429"/>
              <a:gd name="T11" fmla="*/ 2147483646 h 1707"/>
              <a:gd name="T12" fmla="*/ 2147483646 w 1429"/>
              <a:gd name="T13" fmla="*/ 2147483646 h 1707"/>
              <a:gd name="T14" fmla="*/ 2147483646 w 1429"/>
              <a:gd name="T15" fmla="*/ 2147483646 h 1707"/>
              <a:gd name="T16" fmla="*/ 2147483646 w 1429"/>
              <a:gd name="T17" fmla="*/ 2147483646 h 1707"/>
              <a:gd name="T18" fmla="*/ 2147483646 w 1429"/>
              <a:gd name="T19" fmla="*/ 2147483646 h 1707"/>
              <a:gd name="T20" fmla="*/ 0 w 1429"/>
              <a:gd name="T21" fmla="*/ 2147483646 h 1707"/>
              <a:gd name="T22" fmla="*/ 0 w 1429"/>
              <a:gd name="T23" fmla="*/ 2147483646 h 1707"/>
              <a:gd name="T24" fmla="*/ 2147483646 w 1429"/>
              <a:gd name="T25" fmla="*/ 2147483646 h 1707"/>
              <a:gd name="T26" fmla="*/ 2147483646 w 1429"/>
              <a:gd name="T27" fmla="*/ 2147483646 h 1707"/>
              <a:gd name="T28" fmla="*/ 2147483646 w 1429"/>
              <a:gd name="T29" fmla="*/ 2147483646 h 1707"/>
              <a:gd name="T30" fmla="*/ 2147483646 w 1429"/>
              <a:gd name="T31" fmla="*/ 2147483646 h 1707"/>
              <a:gd name="T32" fmla="*/ 2147483646 w 1429"/>
              <a:gd name="T33" fmla="*/ 2147483646 h 1707"/>
              <a:gd name="T34" fmla="*/ 2147483646 w 1429"/>
              <a:gd name="T35" fmla="*/ 2147483646 h 1707"/>
              <a:gd name="T36" fmla="*/ 2147483646 w 1429"/>
              <a:gd name="T37" fmla="*/ 2147483646 h 1707"/>
              <a:gd name="T38" fmla="*/ 2147483646 w 1429"/>
              <a:gd name="T39" fmla="*/ 2147483646 h 1707"/>
              <a:gd name="T40" fmla="*/ 2147483646 w 1429"/>
              <a:gd name="T41" fmla="*/ 2147483646 h 1707"/>
              <a:gd name="T42" fmla="*/ 2147483646 w 1429"/>
              <a:gd name="T43" fmla="*/ 2147483646 h 1707"/>
              <a:gd name="T44" fmla="*/ 2147483646 w 1429"/>
              <a:gd name="T45" fmla="*/ 2147483646 h 1707"/>
              <a:gd name="T46" fmla="*/ 2147483646 w 1429"/>
              <a:gd name="T47" fmla="*/ 2147483646 h 1707"/>
              <a:gd name="T48" fmla="*/ 2147483646 w 1429"/>
              <a:gd name="T49" fmla="*/ 2147483646 h 1707"/>
              <a:gd name="T50" fmla="*/ 2147483646 w 1429"/>
              <a:gd name="T51" fmla="*/ 2147483646 h 1707"/>
              <a:gd name="T52" fmla="*/ 2147483646 w 1429"/>
              <a:gd name="T53" fmla="*/ 2147483646 h 1707"/>
              <a:gd name="T54" fmla="*/ 2147483646 w 1429"/>
              <a:gd name="T55" fmla="*/ 2147483646 h 1707"/>
              <a:gd name="T56" fmla="*/ 2147483646 w 1429"/>
              <a:gd name="T57" fmla="*/ 2147483646 h 1707"/>
              <a:gd name="T58" fmla="*/ 2147483646 w 1429"/>
              <a:gd name="T59" fmla="*/ 2147483646 h 1707"/>
              <a:gd name="T60" fmla="*/ 2147483646 w 1429"/>
              <a:gd name="T61" fmla="*/ 2147483646 h 1707"/>
              <a:gd name="T62" fmla="*/ 2147483646 w 1429"/>
              <a:gd name="T63" fmla="*/ 2147483646 h 1707"/>
              <a:gd name="T64" fmla="*/ 2147483646 w 1429"/>
              <a:gd name="T65" fmla="*/ 2147483646 h 1707"/>
              <a:gd name="T66" fmla="*/ 2147483646 w 1429"/>
              <a:gd name="T67" fmla="*/ 2147483646 h 1707"/>
              <a:gd name="T68" fmla="*/ 2147483646 w 1429"/>
              <a:gd name="T69" fmla="*/ 2147483646 h 1707"/>
              <a:gd name="T70" fmla="*/ 2147483646 w 1429"/>
              <a:gd name="T71" fmla="*/ 2147483646 h 1707"/>
              <a:gd name="T72" fmla="*/ 2147483646 w 1429"/>
              <a:gd name="T73" fmla="*/ 2147483646 h 1707"/>
              <a:gd name="T74" fmla="*/ 2147483646 w 1429"/>
              <a:gd name="T75" fmla="*/ 2147483646 h 1707"/>
              <a:gd name="T76" fmla="*/ 2147483646 w 1429"/>
              <a:gd name="T77" fmla="*/ 2147483646 h 1707"/>
              <a:gd name="T78" fmla="*/ 2147483646 w 1429"/>
              <a:gd name="T79" fmla="*/ 2147483646 h 1707"/>
              <a:gd name="T80" fmla="*/ 2147483646 w 1429"/>
              <a:gd name="T81" fmla="*/ 2147483646 h 1707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1429" h="1707">
                <a:moveTo>
                  <a:pt x="808" y="283"/>
                </a:moveTo>
                <a:lnTo>
                  <a:pt x="673" y="252"/>
                </a:lnTo>
                <a:lnTo>
                  <a:pt x="654" y="0"/>
                </a:lnTo>
                <a:lnTo>
                  <a:pt x="488" y="13"/>
                </a:lnTo>
                <a:lnTo>
                  <a:pt x="476" y="252"/>
                </a:lnTo>
                <a:lnTo>
                  <a:pt x="365" y="290"/>
                </a:lnTo>
                <a:lnTo>
                  <a:pt x="206" y="86"/>
                </a:lnTo>
                <a:lnTo>
                  <a:pt x="95" y="148"/>
                </a:lnTo>
                <a:lnTo>
                  <a:pt x="200" y="376"/>
                </a:lnTo>
                <a:lnTo>
                  <a:pt x="126" y="450"/>
                </a:lnTo>
                <a:lnTo>
                  <a:pt x="0" y="423"/>
                </a:lnTo>
                <a:lnTo>
                  <a:pt x="0" y="1273"/>
                </a:lnTo>
                <a:lnTo>
                  <a:pt x="101" y="1226"/>
                </a:lnTo>
                <a:lnTo>
                  <a:pt x="181" y="1306"/>
                </a:lnTo>
                <a:lnTo>
                  <a:pt x="70" y="1509"/>
                </a:lnTo>
                <a:lnTo>
                  <a:pt x="175" y="1596"/>
                </a:lnTo>
                <a:lnTo>
                  <a:pt x="365" y="1411"/>
                </a:lnTo>
                <a:lnTo>
                  <a:pt x="476" y="1448"/>
                </a:lnTo>
                <a:lnTo>
                  <a:pt x="501" y="1700"/>
                </a:lnTo>
                <a:lnTo>
                  <a:pt x="667" y="1707"/>
                </a:lnTo>
                <a:lnTo>
                  <a:pt x="685" y="1442"/>
                </a:lnTo>
                <a:lnTo>
                  <a:pt x="826" y="1405"/>
                </a:lnTo>
                <a:lnTo>
                  <a:pt x="993" y="1590"/>
                </a:lnTo>
                <a:lnTo>
                  <a:pt x="1103" y="1522"/>
                </a:lnTo>
                <a:lnTo>
                  <a:pt x="993" y="1300"/>
                </a:lnTo>
                <a:lnTo>
                  <a:pt x="1067" y="1207"/>
                </a:lnTo>
                <a:lnTo>
                  <a:pt x="1288" y="1312"/>
                </a:lnTo>
                <a:lnTo>
                  <a:pt x="1355" y="1196"/>
                </a:lnTo>
                <a:lnTo>
                  <a:pt x="1153" y="1047"/>
                </a:lnTo>
                <a:lnTo>
                  <a:pt x="1177" y="918"/>
                </a:lnTo>
                <a:lnTo>
                  <a:pt x="1429" y="894"/>
                </a:lnTo>
                <a:lnTo>
                  <a:pt x="1423" y="764"/>
                </a:lnTo>
                <a:lnTo>
                  <a:pt x="1171" y="727"/>
                </a:lnTo>
                <a:lnTo>
                  <a:pt x="1146" y="629"/>
                </a:lnTo>
                <a:lnTo>
                  <a:pt x="1349" y="487"/>
                </a:lnTo>
                <a:lnTo>
                  <a:pt x="1282" y="370"/>
                </a:lnTo>
                <a:lnTo>
                  <a:pt x="1054" y="462"/>
                </a:lnTo>
                <a:lnTo>
                  <a:pt x="980" y="388"/>
                </a:lnTo>
                <a:lnTo>
                  <a:pt x="1097" y="173"/>
                </a:lnTo>
                <a:lnTo>
                  <a:pt x="986" y="105"/>
                </a:lnTo>
                <a:lnTo>
                  <a:pt x="808" y="283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Freeform 3"/>
          <p:cNvSpPr>
            <a:spLocks/>
          </p:cNvSpPr>
          <p:nvPr/>
        </p:nvSpPr>
        <p:spPr bwMode="hidden">
          <a:xfrm>
            <a:off x="107950" y="11113"/>
            <a:ext cx="838200" cy="590550"/>
          </a:xfrm>
          <a:custGeom>
            <a:avLst/>
            <a:gdLst>
              <a:gd name="T0" fmla="*/ 2147483646 w 528"/>
              <a:gd name="T1" fmla="*/ 2147483646 h 496"/>
              <a:gd name="T2" fmla="*/ 2147483646 w 528"/>
              <a:gd name="T3" fmla="*/ 2147483646 h 496"/>
              <a:gd name="T4" fmla="*/ 2147483646 w 528"/>
              <a:gd name="T5" fmla="*/ 0 h 496"/>
              <a:gd name="T6" fmla="*/ 2147483646 w 528"/>
              <a:gd name="T7" fmla="*/ 0 h 496"/>
              <a:gd name="T8" fmla="*/ 2147483646 w 528"/>
              <a:gd name="T9" fmla="*/ 2147483646 h 496"/>
              <a:gd name="T10" fmla="*/ 2147483646 w 528"/>
              <a:gd name="T11" fmla="*/ 2147483646 h 496"/>
              <a:gd name="T12" fmla="*/ 2147483646 w 528"/>
              <a:gd name="T13" fmla="*/ 0 h 496"/>
              <a:gd name="T14" fmla="*/ 2147483646 w 528"/>
              <a:gd name="T15" fmla="*/ 2147483646 h 496"/>
              <a:gd name="T16" fmla="*/ 2147483646 w 528"/>
              <a:gd name="T17" fmla="*/ 2147483646 h 496"/>
              <a:gd name="T18" fmla="*/ 2147483646 w 528"/>
              <a:gd name="T19" fmla="*/ 2147483646 h 496"/>
              <a:gd name="T20" fmla="*/ 2147483646 w 528"/>
              <a:gd name="T21" fmla="*/ 2147483646 h 496"/>
              <a:gd name="T22" fmla="*/ 2147483646 w 528"/>
              <a:gd name="T23" fmla="*/ 2147483646 h 496"/>
              <a:gd name="T24" fmla="*/ 2147483646 w 528"/>
              <a:gd name="T25" fmla="*/ 2147483646 h 496"/>
              <a:gd name="T26" fmla="*/ 2147483646 w 528"/>
              <a:gd name="T27" fmla="*/ 2147483646 h 496"/>
              <a:gd name="T28" fmla="*/ 2147483646 w 528"/>
              <a:gd name="T29" fmla="*/ 2147483646 h 496"/>
              <a:gd name="T30" fmla="*/ 0 w 528"/>
              <a:gd name="T31" fmla="*/ 2147483646 h 496"/>
              <a:gd name="T32" fmla="*/ 2147483646 w 528"/>
              <a:gd name="T33" fmla="*/ 2147483646 h 496"/>
              <a:gd name="T34" fmla="*/ 2147483646 w 528"/>
              <a:gd name="T35" fmla="*/ 2147483646 h 496"/>
              <a:gd name="T36" fmla="*/ 2147483646 w 528"/>
              <a:gd name="T37" fmla="*/ 2147483646 h 496"/>
              <a:gd name="T38" fmla="*/ 2147483646 w 528"/>
              <a:gd name="T39" fmla="*/ 2147483646 h 496"/>
              <a:gd name="T40" fmla="*/ 2147483646 w 528"/>
              <a:gd name="T41" fmla="*/ 2147483646 h 496"/>
              <a:gd name="T42" fmla="*/ 2147483646 w 528"/>
              <a:gd name="T43" fmla="*/ 2147483646 h 496"/>
              <a:gd name="T44" fmla="*/ 2147483646 w 528"/>
              <a:gd name="T45" fmla="*/ 2147483646 h 496"/>
              <a:gd name="T46" fmla="*/ 2147483646 w 528"/>
              <a:gd name="T47" fmla="*/ 2147483646 h 496"/>
              <a:gd name="T48" fmla="*/ 2147483646 w 528"/>
              <a:gd name="T49" fmla="*/ 2147483646 h 496"/>
              <a:gd name="T50" fmla="*/ 2147483646 w 528"/>
              <a:gd name="T51" fmla="*/ 2147483646 h 496"/>
              <a:gd name="T52" fmla="*/ 2147483646 w 528"/>
              <a:gd name="T53" fmla="*/ 2147483646 h 496"/>
              <a:gd name="T54" fmla="*/ 2147483646 w 528"/>
              <a:gd name="T55" fmla="*/ 2147483646 h 496"/>
              <a:gd name="T56" fmla="*/ 2147483646 w 528"/>
              <a:gd name="T57" fmla="*/ 2147483646 h 496"/>
              <a:gd name="T58" fmla="*/ 2147483646 w 528"/>
              <a:gd name="T59" fmla="*/ 2147483646 h 496"/>
              <a:gd name="T60" fmla="*/ 2147483646 w 528"/>
              <a:gd name="T61" fmla="*/ 2147483646 h 496"/>
              <a:gd name="T62" fmla="*/ 2147483646 w 528"/>
              <a:gd name="T63" fmla="*/ 2147483646 h 496"/>
              <a:gd name="T64" fmla="*/ 2147483646 w 528"/>
              <a:gd name="T65" fmla="*/ 2147483646 h 496"/>
              <a:gd name="T66" fmla="*/ 2147483646 w 528"/>
              <a:gd name="T67" fmla="*/ 2147483646 h 496"/>
              <a:gd name="T68" fmla="*/ 2147483646 w 528"/>
              <a:gd name="T69" fmla="*/ 2147483646 h 496"/>
              <a:gd name="T70" fmla="*/ 2147483646 w 528"/>
              <a:gd name="T71" fmla="*/ 2147483646 h 496"/>
              <a:gd name="T72" fmla="*/ 2147483646 w 528"/>
              <a:gd name="T73" fmla="*/ 2147483646 h 496"/>
              <a:gd name="T74" fmla="*/ 2147483646 w 528"/>
              <a:gd name="T75" fmla="*/ 2147483646 h 496"/>
              <a:gd name="T76" fmla="*/ 2147483646 w 528"/>
              <a:gd name="T77" fmla="*/ 2147483646 h 496"/>
              <a:gd name="T78" fmla="*/ 2147483646 w 528"/>
              <a:gd name="T79" fmla="*/ 2147483646 h 496"/>
              <a:gd name="T80" fmla="*/ 2147483646 w 528"/>
              <a:gd name="T81" fmla="*/ 2147483646 h 496"/>
              <a:gd name="T82" fmla="*/ 2147483646 w 528"/>
              <a:gd name="T83" fmla="*/ 2147483646 h 496"/>
              <a:gd name="T84" fmla="*/ 2147483646 w 528"/>
              <a:gd name="T85" fmla="*/ 2147483646 h 496"/>
              <a:gd name="T86" fmla="*/ 2147483646 w 528"/>
              <a:gd name="T87" fmla="*/ 2147483646 h 496"/>
              <a:gd name="T88" fmla="*/ 2147483646 w 528"/>
              <a:gd name="T89" fmla="*/ 2147483646 h 496"/>
              <a:gd name="T90" fmla="*/ 2147483646 w 528"/>
              <a:gd name="T91" fmla="*/ 2147483646 h 496"/>
              <a:gd name="T92" fmla="*/ 2147483646 w 528"/>
              <a:gd name="T93" fmla="*/ 2147483646 h 496"/>
              <a:gd name="T94" fmla="*/ 2147483646 w 528"/>
              <a:gd name="T95" fmla="*/ 0 h 496"/>
              <a:gd name="T96" fmla="*/ 2147483646 w 528"/>
              <a:gd name="T97" fmla="*/ 2147483646 h 49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28" h="496">
                <a:moveTo>
                  <a:pt x="335" y="56"/>
                </a:moveTo>
                <a:lnTo>
                  <a:pt x="293" y="46"/>
                </a:lnTo>
                <a:lnTo>
                  <a:pt x="288" y="0"/>
                </a:lnTo>
                <a:lnTo>
                  <a:pt x="238" y="0"/>
                </a:lnTo>
                <a:lnTo>
                  <a:pt x="232" y="46"/>
                </a:lnTo>
                <a:lnTo>
                  <a:pt x="198" y="58"/>
                </a:lnTo>
                <a:lnTo>
                  <a:pt x="146" y="0"/>
                </a:lnTo>
                <a:lnTo>
                  <a:pt x="114" y="14"/>
                </a:lnTo>
                <a:lnTo>
                  <a:pt x="147" y="84"/>
                </a:lnTo>
                <a:lnTo>
                  <a:pt x="124" y="107"/>
                </a:lnTo>
                <a:lnTo>
                  <a:pt x="50" y="81"/>
                </a:lnTo>
                <a:lnTo>
                  <a:pt x="32" y="109"/>
                </a:lnTo>
                <a:lnTo>
                  <a:pt x="90" y="159"/>
                </a:lnTo>
                <a:lnTo>
                  <a:pt x="80" y="197"/>
                </a:lnTo>
                <a:lnTo>
                  <a:pt x="2" y="202"/>
                </a:lnTo>
                <a:lnTo>
                  <a:pt x="0" y="244"/>
                </a:lnTo>
                <a:lnTo>
                  <a:pt x="80" y="256"/>
                </a:lnTo>
                <a:lnTo>
                  <a:pt x="88" y="292"/>
                </a:lnTo>
                <a:lnTo>
                  <a:pt x="29" y="345"/>
                </a:lnTo>
                <a:lnTo>
                  <a:pt x="50" y="378"/>
                </a:lnTo>
                <a:lnTo>
                  <a:pt x="116" y="347"/>
                </a:lnTo>
                <a:lnTo>
                  <a:pt x="141" y="372"/>
                </a:lnTo>
                <a:lnTo>
                  <a:pt x="107" y="435"/>
                </a:lnTo>
                <a:lnTo>
                  <a:pt x="139" y="462"/>
                </a:lnTo>
                <a:lnTo>
                  <a:pt x="198" y="404"/>
                </a:lnTo>
                <a:lnTo>
                  <a:pt x="232" y="416"/>
                </a:lnTo>
                <a:lnTo>
                  <a:pt x="240" y="494"/>
                </a:lnTo>
                <a:lnTo>
                  <a:pt x="292" y="496"/>
                </a:lnTo>
                <a:lnTo>
                  <a:pt x="297" y="414"/>
                </a:lnTo>
                <a:lnTo>
                  <a:pt x="341" y="403"/>
                </a:lnTo>
                <a:lnTo>
                  <a:pt x="393" y="460"/>
                </a:lnTo>
                <a:lnTo>
                  <a:pt x="427" y="439"/>
                </a:lnTo>
                <a:lnTo>
                  <a:pt x="393" y="370"/>
                </a:lnTo>
                <a:lnTo>
                  <a:pt x="416" y="341"/>
                </a:lnTo>
                <a:lnTo>
                  <a:pt x="484" y="374"/>
                </a:lnTo>
                <a:lnTo>
                  <a:pt x="505" y="338"/>
                </a:lnTo>
                <a:lnTo>
                  <a:pt x="442" y="292"/>
                </a:lnTo>
                <a:lnTo>
                  <a:pt x="450" y="252"/>
                </a:lnTo>
                <a:lnTo>
                  <a:pt x="528" y="244"/>
                </a:lnTo>
                <a:lnTo>
                  <a:pt x="526" y="204"/>
                </a:lnTo>
                <a:lnTo>
                  <a:pt x="448" y="193"/>
                </a:lnTo>
                <a:lnTo>
                  <a:pt x="440" y="162"/>
                </a:lnTo>
                <a:lnTo>
                  <a:pt x="503" y="119"/>
                </a:lnTo>
                <a:lnTo>
                  <a:pt x="482" y="82"/>
                </a:lnTo>
                <a:lnTo>
                  <a:pt x="412" y="111"/>
                </a:lnTo>
                <a:lnTo>
                  <a:pt x="389" y="88"/>
                </a:lnTo>
                <a:lnTo>
                  <a:pt x="425" y="21"/>
                </a:lnTo>
                <a:lnTo>
                  <a:pt x="391" y="0"/>
                </a:lnTo>
                <a:lnTo>
                  <a:pt x="335" y="56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Freeform 4"/>
          <p:cNvSpPr>
            <a:spLocks/>
          </p:cNvSpPr>
          <p:nvPr/>
        </p:nvSpPr>
        <p:spPr bwMode="hidden">
          <a:xfrm>
            <a:off x="1192213" y="265113"/>
            <a:ext cx="2266950" cy="1703387"/>
          </a:xfrm>
          <a:custGeom>
            <a:avLst/>
            <a:gdLst>
              <a:gd name="T0" fmla="*/ 2147483646 w 2312"/>
              <a:gd name="T1" fmla="*/ 2147483646 h 2313"/>
              <a:gd name="T2" fmla="*/ 2147483646 w 2312"/>
              <a:gd name="T3" fmla="*/ 2147483646 h 2313"/>
              <a:gd name="T4" fmla="*/ 2147483646 w 2312"/>
              <a:gd name="T5" fmla="*/ 0 h 2313"/>
              <a:gd name="T6" fmla="*/ 2147483646 w 2312"/>
              <a:gd name="T7" fmla="*/ 2147483646 h 2313"/>
              <a:gd name="T8" fmla="*/ 2147483646 w 2312"/>
              <a:gd name="T9" fmla="*/ 2147483646 h 2313"/>
              <a:gd name="T10" fmla="*/ 2147483646 w 2312"/>
              <a:gd name="T11" fmla="*/ 2147483646 h 2313"/>
              <a:gd name="T12" fmla="*/ 2147483646 w 2312"/>
              <a:gd name="T13" fmla="*/ 2147483646 h 2313"/>
              <a:gd name="T14" fmla="*/ 2147483646 w 2312"/>
              <a:gd name="T15" fmla="*/ 2147483646 h 2313"/>
              <a:gd name="T16" fmla="*/ 2147483646 w 2312"/>
              <a:gd name="T17" fmla="*/ 2147483646 h 2313"/>
              <a:gd name="T18" fmla="*/ 2147483646 w 2312"/>
              <a:gd name="T19" fmla="*/ 2147483646 h 2313"/>
              <a:gd name="T20" fmla="*/ 2147483646 w 2312"/>
              <a:gd name="T21" fmla="*/ 2147483646 h 2313"/>
              <a:gd name="T22" fmla="*/ 2147483646 w 2312"/>
              <a:gd name="T23" fmla="*/ 2147483646 h 2313"/>
              <a:gd name="T24" fmla="*/ 2147483646 w 2312"/>
              <a:gd name="T25" fmla="*/ 2147483646 h 2313"/>
              <a:gd name="T26" fmla="*/ 2147483646 w 2312"/>
              <a:gd name="T27" fmla="*/ 2147483646 h 2313"/>
              <a:gd name="T28" fmla="*/ 2147483646 w 2312"/>
              <a:gd name="T29" fmla="*/ 2147483646 h 2313"/>
              <a:gd name="T30" fmla="*/ 0 w 2312"/>
              <a:gd name="T31" fmla="*/ 2147483646 h 2313"/>
              <a:gd name="T32" fmla="*/ 2147483646 w 2312"/>
              <a:gd name="T33" fmla="*/ 2147483646 h 2313"/>
              <a:gd name="T34" fmla="*/ 2147483646 w 2312"/>
              <a:gd name="T35" fmla="*/ 2147483646 h 2313"/>
              <a:gd name="T36" fmla="*/ 2147483646 w 2312"/>
              <a:gd name="T37" fmla="*/ 2147483646 h 2313"/>
              <a:gd name="T38" fmla="*/ 2147483646 w 2312"/>
              <a:gd name="T39" fmla="*/ 2147483646 h 2313"/>
              <a:gd name="T40" fmla="*/ 2147483646 w 2312"/>
              <a:gd name="T41" fmla="*/ 2147483646 h 2313"/>
              <a:gd name="T42" fmla="*/ 2147483646 w 2312"/>
              <a:gd name="T43" fmla="*/ 2147483646 h 2313"/>
              <a:gd name="T44" fmla="*/ 2147483646 w 2312"/>
              <a:gd name="T45" fmla="*/ 2147483646 h 2313"/>
              <a:gd name="T46" fmla="*/ 2147483646 w 2312"/>
              <a:gd name="T47" fmla="*/ 2147483646 h 2313"/>
              <a:gd name="T48" fmla="*/ 2147483646 w 2312"/>
              <a:gd name="T49" fmla="*/ 2147483646 h 2313"/>
              <a:gd name="T50" fmla="*/ 2147483646 w 2312"/>
              <a:gd name="T51" fmla="*/ 2147483646 h 2313"/>
              <a:gd name="T52" fmla="*/ 2147483646 w 2312"/>
              <a:gd name="T53" fmla="*/ 2147483646 h 2313"/>
              <a:gd name="T54" fmla="*/ 2147483646 w 2312"/>
              <a:gd name="T55" fmla="*/ 2147483646 h 2313"/>
              <a:gd name="T56" fmla="*/ 2147483646 w 2312"/>
              <a:gd name="T57" fmla="*/ 2147483646 h 2313"/>
              <a:gd name="T58" fmla="*/ 2147483646 w 2312"/>
              <a:gd name="T59" fmla="*/ 2147483646 h 2313"/>
              <a:gd name="T60" fmla="*/ 2147483646 w 2312"/>
              <a:gd name="T61" fmla="*/ 2147483646 h 2313"/>
              <a:gd name="T62" fmla="*/ 2147483646 w 2312"/>
              <a:gd name="T63" fmla="*/ 2147483646 h 2313"/>
              <a:gd name="T64" fmla="*/ 2147483646 w 2312"/>
              <a:gd name="T65" fmla="*/ 2147483646 h 2313"/>
              <a:gd name="T66" fmla="*/ 2147483646 w 2312"/>
              <a:gd name="T67" fmla="*/ 2147483646 h 2313"/>
              <a:gd name="T68" fmla="*/ 2147483646 w 2312"/>
              <a:gd name="T69" fmla="*/ 2147483646 h 2313"/>
              <a:gd name="T70" fmla="*/ 2147483646 w 2312"/>
              <a:gd name="T71" fmla="*/ 2147483646 h 2313"/>
              <a:gd name="T72" fmla="*/ 2147483646 w 2312"/>
              <a:gd name="T73" fmla="*/ 2147483646 h 2313"/>
              <a:gd name="T74" fmla="*/ 2147483646 w 2312"/>
              <a:gd name="T75" fmla="*/ 2147483646 h 2313"/>
              <a:gd name="T76" fmla="*/ 2147483646 w 2312"/>
              <a:gd name="T77" fmla="*/ 2147483646 h 2313"/>
              <a:gd name="T78" fmla="*/ 2147483646 w 2312"/>
              <a:gd name="T79" fmla="*/ 2147483646 h 2313"/>
              <a:gd name="T80" fmla="*/ 2147483646 w 2312"/>
              <a:gd name="T81" fmla="*/ 2147483646 h 2313"/>
              <a:gd name="T82" fmla="*/ 2147483646 w 2312"/>
              <a:gd name="T83" fmla="*/ 2147483646 h 2313"/>
              <a:gd name="T84" fmla="*/ 2147483646 w 2312"/>
              <a:gd name="T85" fmla="*/ 2147483646 h 2313"/>
              <a:gd name="T86" fmla="*/ 2147483646 w 2312"/>
              <a:gd name="T87" fmla="*/ 2147483646 h 2313"/>
              <a:gd name="T88" fmla="*/ 2147483646 w 2312"/>
              <a:gd name="T89" fmla="*/ 2147483646 h 2313"/>
              <a:gd name="T90" fmla="*/ 2147483646 w 2312"/>
              <a:gd name="T91" fmla="*/ 2147483646 h 2313"/>
              <a:gd name="T92" fmla="*/ 2147483646 w 2312"/>
              <a:gd name="T93" fmla="*/ 2147483646 h 2313"/>
              <a:gd name="T94" fmla="*/ 2147483646 w 2312"/>
              <a:gd name="T95" fmla="*/ 2147483646 h 2313"/>
              <a:gd name="T96" fmla="*/ 2147483646 w 2312"/>
              <a:gd name="T97" fmla="*/ 2147483646 h 23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Freeform 5"/>
          <p:cNvSpPr>
            <a:spLocks/>
          </p:cNvSpPr>
          <p:nvPr/>
        </p:nvSpPr>
        <p:spPr bwMode="hidden">
          <a:xfrm>
            <a:off x="2532063" y="952500"/>
            <a:ext cx="3670300" cy="2754313"/>
          </a:xfrm>
          <a:custGeom>
            <a:avLst/>
            <a:gdLst>
              <a:gd name="T0" fmla="*/ 2147483646 w 2312"/>
              <a:gd name="T1" fmla="*/ 2147483646 h 2313"/>
              <a:gd name="T2" fmla="*/ 2147483646 w 2312"/>
              <a:gd name="T3" fmla="*/ 2147483646 h 2313"/>
              <a:gd name="T4" fmla="*/ 2147483646 w 2312"/>
              <a:gd name="T5" fmla="*/ 0 h 2313"/>
              <a:gd name="T6" fmla="*/ 2147483646 w 2312"/>
              <a:gd name="T7" fmla="*/ 2147483646 h 2313"/>
              <a:gd name="T8" fmla="*/ 2147483646 w 2312"/>
              <a:gd name="T9" fmla="*/ 2147483646 h 2313"/>
              <a:gd name="T10" fmla="*/ 2147483646 w 2312"/>
              <a:gd name="T11" fmla="*/ 2147483646 h 2313"/>
              <a:gd name="T12" fmla="*/ 2147483646 w 2312"/>
              <a:gd name="T13" fmla="*/ 2147483646 h 2313"/>
              <a:gd name="T14" fmla="*/ 2147483646 w 2312"/>
              <a:gd name="T15" fmla="*/ 2147483646 h 2313"/>
              <a:gd name="T16" fmla="*/ 2147483646 w 2312"/>
              <a:gd name="T17" fmla="*/ 2147483646 h 2313"/>
              <a:gd name="T18" fmla="*/ 2147483646 w 2312"/>
              <a:gd name="T19" fmla="*/ 2147483646 h 2313"/>
              <a:gd name="T20" fmla="*/ 2147483646 w 2312"/>
              <a:gd name="T21" fmla="*/ 2147483646 h 2313"/>
              <a:gd name="T22" fmla="*/ 2147483646 w 2312"/>
              <a:gd name="T23" fmla="*/ 2147483646 h 2313"/>
              <a:gd name="T24" fmla="*/ 2147483646 w 2312"/>
              <a:gd name="T25" fmla="*/ 2147483646 h 2313"/>
              <a:gd name="T26" fmla="*/ 2147483646 w 2312"/>
              <a:gd name="T27" fmla="*/ 2147483646 h 2313"/>
              <a:gd name="T28" fmla="*/ 2147483646 w 2312"/>
              <a:gd name="T29" fmla="*/ 2147483646 h 2313"/>
              <a:gd name="T30" fmla="*/ 0 w 2312"/>
              <a:gd name="T31" fmla="*/ 2147483646 h 2313"/>
              <a:gd name="T32" fmla="*/ 2147483646 w 2312"/>
              <a:gd name="T33" fmla="*/ 2147483646 h 2313"/>
              <a:gd name="T34" fmla="*/ 2147483646 w 2312"/>
              <a:gd name="T35" fmla="*/ 2147483646 h 2313"/>
              <a:gd name="T36" fmla="*/ 2147483646 w 2312"/>
              <a:gd name="T37" fmla="*/ 2147483646 h 2313"/>
              <a:gd name="T38" fmla="*/ 2147483646 w 2312"/>
              <a:gd name="T39" fmla="*/ 2147483646 h 2313"/>
              <a:gd name="T40" fmla="*/ 2147483646 w 2312"/>
              <a:gd name="T41" fmla="*/ 2147483646 h 2313"/>
              <a:gd name="T42" fmla="*/ 2147483646 w 2312"/>
              <a:gd name="T43" fmla="*/ 2147483646 h 2313"/>
              <a:gd name="T44" fmla="*/ 2147483646 w 2312"/>
              <a:gd name="T45" fmla="*/ 2147483646 h 2313"/>
              <a:gd name="T46" fmla="*/ 2147483646 w 2312"/>
              <a:gd name="T47" fmla="*/ 2147483646 h 2313"/>
              <a:gd name="T48" fmla="*/ 2147483646 w 2312"/>
              <a:gd name="T49" fmla="*/ 2147483646 h 2313"/>
              <a:gd name="T50" fmla="*/ 2147483646 w 2312"/>
              <a:gd name="T51" fmla="*/ 2147483646 h 2313"/>
              <a:gd name="T52" fmla="*/ 2147483646 w 2312"/>
              <a:gd name="T53" fmla="*/ 2147483646 h 2313"/>
              <a:gd name="T54" fmla="*/ 2147483646 w 2312"/>
              <a:gd name="T55" fmla="*/ 2147483646 h 2313"/>
              <a:gd name="T56" fmla="*/ 2147483646 w 2312"/>
              <a:gd name="T57" fmla="*/ 2147483646 h 2313"/>
              <a:gd name="T58" fmla="*/ 2147483646 w 2312"/>
              <a:gd name="T59" fmla="*/ 2147483646 h 2313"/>
              <a:gd name="T60" fmla="*/ 2147483646 w 2312"/>
              <a:gd name="T61" fmla="*/ 2147483646 h 2313"/>
              <a:gd name="T62" fmla="*/ 2147483646 w 2312"/>
              <a:gd name="T63" fmla="*/ 2147483646 h 2313"/>
              <a:gd name="T64" fmla="*/ 2147483646 w 2312"/>
              <a:gd name="T65" fmla="*/ 2147483646 h 2313"/>
              <a:gd name="T66" fmla="*/ 2147483646 w 2312"/>
              <a:gd name="T67" fmla="*/ 2147483646 h 2313"/>
              <a:gd name="T68" fmla="*/ 2147483646 w 2312"/>
              <a:gd name="T69" fmla="*/ 2147483646 h 2313"/>
              <a:gd name="T70" fmla="*/ 2147483646 w 2312"/>
              <a:gd name="T71" fmla="*/ 2147483646 h 2313"/>
              <a:gd name="T72" fmla="*/ 2147483646 w 2312"/>
              <a:gd name="T73" fmla="*/ 2147483646 h 2313"/>
              <a:gd name="T74" fmla="*/ 2147483646 w 2312"/>
              <a:gd name="T75" fmla="*/ 2147483646 h 2313"/>
              <a:gd name="T76" fmla="*/ 2147483646 w 2312"/>
              <a:gd name="T77" fmla="*/ 2147483646 h 2313"/>
              <a:gd name="T78" fmla="*/ 2147483646 w 2312"/>
              <a:gd name="T79" fmla="*/ 2147483646 h 2313"/>
              <a:gd name="T80" fmla="*/ 2147483646 w 2312"/>
              <a:gd name="T81" fmla="*/ 2147483646 h 2313"/>
              <a:gd name="T82" fmla="*/ 2147483646 w 2312"/>
              <a:gd name="T83" fmla="*/ 2147483646 h 2313"/>
              <a:gd name="T84" fmla="*/ 2147483646 w 2312"/>
              <a:gd name="T85" fmla="*/ 2147483646 h 2313"/>
              <a:gd name="T86" fmla="*/ 2147483646 w 2312"/>
              <a:gd name="T87" fmla="*/ 2147483646 h 2313"/>
              <a:gd name="T88" fmla="*/ 2147483646 w 2312"/>
              <a:gd name="T89" fmla="*/ 2147483646 h 2313"/>
              <a:gd name="T90" fmla="*/ 2147483646 w 2312"/>
              <a:gd name="T91" fmla="*/ 2147483646 h 2313"/>
              <a:gd name="T92" fmla="*/ 2147483646 w 2312"/>
              <a:gd name="T93" fmla="*/ 2147483646 h 2313"/>
              <a:gd name="T94" fmla="*/ 2147483646 w 2312"/>
              <a:gd name="T95" fmla="*/ 2147483646 h 2313"/>
              <a:gd name="T96" fmla="*/ 2147483646 w 2312"/>
              <a:gd name="T97" fmla="*/ 2147483646 h 23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Freeform 6"/>
          <p:cNvSpPr>
            <a:spLocks/>
          </p:cNvSpPr>
          <p:nvPr/>
        </p:nvSpPr>
        <p:spPr bwMode="hidden">
          <a:xfrm>
            <a:off x="4763" y="3598863"/>
            <a:ext cx="3416300" cy="1571625"/>
          </a:xfrm>
          <a:custGeom>
            <a:avLst/>
            <a:gdLst>
              <a:gd name="T0" fmla="*/ 2147483646 w 2153"/>
              <a:gd name="T1" fmla="*/ 2147483646 h 1321"/>
              <a:gd name="T2" fmla="*/ 2147483646 w 2153"/>
              <a:gd name="T3" fmla="*/ 2147483646 h 1321"/>
              <a:gd name="T4" fmla="*/ 2147483646 w 2153"/>
              <a:gd name="T5" fmla="*/ 0 h 1321"/>
              <a:gd name="T6" fmla="*/ 2147483646 w 2153"/>
              <a:gd name="T7" fmla="*/ 2147483646 h 1321"/>
              <a:gd name="T8" fmla="*/ 2147483646 w 2153"/>
              <a:gd name="T9" fmla="*/ 2147483646 h 1321"/>
              <a:gd name="T10" fmla="*/ 2147483646 w 2153"/>
              <a:gd name="T11" fmla="*/ 2147483646 h 1321"/>
              <a:gd name="T12" fmla="*/ 2147483646 w 2153"/>
              <a:gd name="T13" fmla="*/ 2147483646 h 1321"/>
              <a:gd name="T14" fmla="*/ 2147483646 w 2153"/>
              <a:gd name="T15" fmla="*/ 2147483646 h 1321"/>
              <a:gd name="T16" fmla="*/ 2147483646 w 2153"/>
              <a:gd name="T17" fmla="*/ 2147483646 h 1321"/>
              <a:gd name="T18" fmla="*/ 2147483646 w 2153"/>
              <a:gd name="T19" fmla="*/ 2147483646 h 1321"/>
              <a:gd name="T20" fmla="*/ 2147483646 w 2153"/>
              <a:gd name="T21" fmla="*/ 2147483646 h 1321"/>
              <a:gd name="T22" fmla="*/ 2147483646 w 2153"/>
              <a:gd name="T23" fmla="*/ 2147483646 h 1321"/>
              <a:gd name="T24" fmla="*/ 2147483646 w 2153"/>
              <a:gd name="T25" fmla="*/ 2147483646 h 1321"/>
              <a:gd name="T26" fmla="*/ 2147483646 w 2153"/>
              <a:gd name="T27" fmla="*/ 2147483646 h 1321"/>
              <a:gd name="T28" fmla="*/ 2147483646 w 2153"/>
              <a:gd name="T29" fmla="*/ 2147483646 h 1321"/>
              <a:gd name="T30" fmla="*/ 0 w 2153"/>
              <a:gd name="T31" fmla="*/ 2147483646 h 1321"/>
              <a:gd name="T32" fmla="*/ 2147483646 w 2153"/>
              <a:gd name="T33" fmla="*/ 2147483646 h 1321"/>
              <a:gd name="T34" fmla="*/ 2147483646 w 2153"/>
              <a:gd name="T35" fmla="*/ 2147483646 h 1321"/>
              <a:gd name="T36" fmla="*/ 2147483646 w 2153"/>
              <a:gd name="T37" fmla="*/ 2147483646 h 1321"/>
              <a:gd name="T38" fmla="*/ 2147483646 w 2153"/>
              <a:gd name="T39" fmla="*/ 2147483646 h 1321"/>
              <a:gd name="T40" fmla="*/ 2147483646 w 2153"/>
              <a:gd name="T41" fmla="*/ 2147483646 h 1321"/>
              <a:gd name="T42" fmla="*/ 2147483646 w 2153"/>
              <a:gd name="T43" fmla="*/ 2147483646 h 1321"/>
              <a:gd name="T44" fmla="*/ 2147483646 w 2153"/>
              <a:gd name="T45" fmla="*/ 2147483646 h 1321"/>
              <a:gd name="T46" fmla="*/ 2147483646 w 2153"/>
              <a:gd name="T47" fmla="*/ 2147483646 h 1321"/>
              <a:gd name="T48" fmla="*/ 2147483646 w 2153"/>
              <a:gd name="T49" fmla="*/ 2147483646 h 1321"/>
              <a:gd name="T50" fmla="*/ 2147483646 w 2153"/>
              <a:gd name="T51" fmla="*/ 2147483646 h 1321"/>
              <a:gd name="T52" fmla="*/ 2147483646 w 2153"/>
              <a:gd name="T53" fmla="*/ 2147483646 h 1321"/>
              <a:gd name="T54" fmla="*/ 2147483646 w 2153"/>
              <a:gd name="T55" fmla="*/ 2147483646 h 1321"/>
              <a:gd name="T56" fmla="*/ 2147483646 w 2153"/>
              <a:gd name="T57" fmla="*/ 2147483646 h 1321"/>
              <a:gd name="T58" fmla="*/ 2147483646 w 2153"/>
              <a:gd name="T59" fmla="*/ 2147483646 h 1321"/>
              <a:gd name="T60" fmla="*/ 2147483646 w 2153"/>
              <a:gd name="T61" fmla="*/ 2147483646 h 1321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153" h="1321">
                <a:moveTo>
                  <a:pt x="1368" y="358"/>
                </a:moveTo>
                <a:lnTo>
                  <a:pt x="1197" y="318"/>
                </a:lnTo>
                <a:lnTo>
                  <a:pt x="1173" y="0"/>
                </a:lnTo>
                <a:lnTo>
                  <a:pt x="964" y="16"/>
                </a:lnTo>
                <a:lnTo>
                  <a:pt x="948" y="318"/>
                </a:lnTo>
                <a:lnTo>
                  <a:pt x="808" y="366"/>
                </a:lnTo>
                <a:lnTo>
                  <a:pt x="606" y="109"/>
                </a:lnTo>
                <a:lnTo>
                  <a:pt x="467" y="187"/>
                </a:lnTo>
                <a:lnTo>
                  <a:pt x="599" y="474"/>
                </a:lnTo>
                <a:lnTo>
                  <a:pt x="506" y="568"/>
                </a:lnTo>
                <a:lnTo>
                  <a:pt x="202" y="459"/>
                </a:lnTo>
                <a:lnTo>
                  <a:pt x="132" y="576"/>
                </a:lnTo>
                <a:lnTo>
                  <a:pt x="365" y="778"/>
                </a:lnTo>
                <a:lnTo>
                  <a:pt x="327" y="933"/>
                </a:lnTo>
                <a:lnTo>
                  <a:pt x="7" y="956"/>
                </a:lnTo>
                <a:lnTo>
                  <a:pt x="0" y="1128"/>
                </a:lnTo>
                <a:lnTo>
                  <a:pt x="327" y="1174"/>
                </a:lnTo>
                <a:lnTo>
                  <a:pt x="358" y="1321"/>
                </a:lnTo>
                <a:lnTo>
                  <a:pt x="1804" y="1321"/>
                </a:lnTo>
                <a:lnTo>
                  <a:pt x="1835" y="1158"/>
                </a:lnTo>
                <a:lnTo>
                  <a:pt x="2153" y="1128"/>
                </a:lnTo>
                <a:lnTo>
                  <a:pt x="2146" y="964"/>
                </a:lnTo>
                <a:lnTo>
                  <a:pt x="1827" y="917"/>
                </a:lnTo>
                <a:lnTo>
                  <a:pt x="1795" y="793"/>
                </a:lnTo>
                <a:lnTo>
                  <a:pt x="2052" y="615"/>
                </a:lnTo>
                <a:lnTo>
                  <a:pt x="1967" y="467"/>
                </a:lnTo>
                <a:lnTo>
                  <a:pt x="1679" y="583"/>
                </a:lnTo>
                <a:lnTo>
                  <a:pt x="1586" y="490"/>
                </a:lnTo>
                <a:lnTo>
                  <a:pt x="1733" y="218"/>
                </a:lnTo>
                <a:lnTo>
                  <a:pt x="1593" y="132"/>
                </a:lnTo>
                <a:lnTo>
                  <a:pt x="1368" y="358"/>
                </a:lnTo>
                <a:close/>
              </a:path>
            </a:pathLst>
          </a:custGeom>
          <a:solidFill>
            <a:schemeClr val="bg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Freeform 7"/>
          <p:cNvSpPr>
            <a:spLocks/>
          </p:cNvSpPr>
          <p:nvPr/>
        </p:nvSpPr>
        <p:spPr bwMode="hidden">
          <a:xfrm>
            <a:off x="4494213" y="3319463"/>
            <a:ext cx="2263775" cy="1698625"/>
          </a:xfrm>
          <a:custGeom>
            <a:avLst/>
            <a:gdLst>
              <a:gd name="T0" fmla="*/ 2147483646 w 2312"/>
              <a:gd name="T1" fmla="*/ 2147483646 h 2313"/>
              <a:gd name="T2" fmla="*/ 2147483646 w 2312"/>
              <a:gd name="T3" fmla="*/ 2147483646 h 2313"/>
              <a:gd name="T4" fmla="*/ 2147483646 w 2312"/>
              <a:gd name="T5" fmla="*/ 0 h 2313"/>
              <a:gd name="T6" fmla="*/ 2147483646 w 2312"/>
              <a:gd name="T7" fmla="*/ 2147483646 h 2313"/>
              <a:gd name="T8" fmla="*/ 2147483646 w 2312"/>
              <a:gd name="T9" fmla="*/ 2147483646 h 2313"/>
              <a:gd name="T10" fmla="*/ 2147483646 w 2312"/>
              <a:gd name="T11" fmla="*/ 2147483646 h 2313"/>
              <a:gd name="T12" fmla="*/ 2147483646 w 2312"/>
              <a:gd name="T13" fmla="*/ 2147483646 h 2313"/>
              <a:gd name="T14" fmla="*/ 2147483646 w 2312"/>
              <a:gd name="T15" fmla="*/ 2147483646 h 2313"/>
              <a:gd name="T16" fmla="*/ 2147483646 w 2312"/>
              <a:gd name="T17" fmla="*/ 2147483646 h 2313"/>
              <a:gd name="T18" fmla="*/ 2147483646 w 2312"/>
              <a:gd name="T19" fmla="*/ 2147483646 h 2313"/>
              <a:gd name="T20" fmla="*/ 2147483646 w 2312"/>
              <a:gd name="T21" fmla="*/ 2147483646 h 2313"/>
              <a:gd name="T22" fmla="*/ 2147483646 w 2312"/>
              <a:gd name="T23" fmla="*/ 2147483646 h 2313"/>
              <a:gd name="T24" fmla="*/ 2147483646 w 2312"/>
              <a:gd name="T25" fmla="*/ 2147483646 h 2313"/>
              <a:gd name="T26" fmla="*/ 2147483646 w 2312"/>
              <a:gd name="T27" fmla="*/ 2147483646 h 2313"/>
              <a:gd name="T28" fmla="*/ 2147483646 w 2312"/>
              <a:gd name="T29" fmla="*/ 2147483646 h 2313"/>
              <a:gd name="T30" fmla="*/ 0 w 2312"/>
              <a:gd name="T31" fmla="*/ 2147483646 h 2313"/>
              <a:gd name="T32" fmla="*/ 2147483646 w 2312"/>
              <a:gd name="T33" fmla="*/ 2147483646 h 2313"/>
              <a:gd name="T34" fmla="*/ 2147483646 w 2312"/>
              <a:gd name="T35" fmla="*/ 2147483646 h 2313"/>
              <a:gd name="T36" fmla="*/ 2147483646 w 2312"/>
              <a:gd name="T37" fmla="*/ 2147483646 h 2313"/>
              <a:gd name="T38" fmla="*/ 2147483646 w 2312"/>
              <a:gd name="T39" fmla="*/ 2147483646 h 2313"/>
              <a:gd name="T40" fmla="*/ 2147483646 w 2312"/>
              <a:gd name="T41" fmla="*/ 2147483646 h 2313"/>
              <a:gd name="T42" fmla="*/ 2147483646 w 2312"/>
              <a:gd name="T43" fmla="*/ 2147483646 h 2313"/>
              <a:gd name="T44" fmla="*/ 2147483646 w 2312"/>
              <a:gd name="T45" fmla="*/ 2147483646 h 2313"/>
              <a:gd name="T46" fmla="*/ 2147483646 w 2312"/>
              <a:gd name="T47" fmla="*/ 2147483646 h 2313"/>
              <a:gd name="T48" fmla="*/ 2147483646 w 2312"/>
              <a:gd name="T49" fmla="*/ 2147483646 h 2313"/>
              <a:gd name="T50" fmla="*/ 2147483646 w 2312"/>
              <a:gd name="T51" fmla="*/ 2147483646 h 2313"/>
              <a:gd name="T52" fmla="*/ 2147483646 w 2312"/>
              <a:gd name="T53" fmla="*/ 2147483646 h 2313"/>
              <a:gd name="T54" fmla="*/ 2147483646 w 2312"/>
              <a:gd name="T55" fmla="*/ 2147483646 h 2313"/>
              <a:gd name="T56" fmla="*/ 2147483646 w 2312"/>
              <a:gd name="T57" fmla="*/ 2147483646 h 2313"/>
              <a:gd name="T58" fmla="*/ 2147483646 w 2312"/>
              <a:gd name="T59" fmla="*/ 2147483646 h 2313"/>
              <a:gd name="T60" fmla="*/ 2147483646 w 2312"/>
              <a:gd name="T61" fmla="*/ 2147483646 h 2313"/>
              <a:gd name="T62" fmla="*/ 2147483646 w 2312"/>
              <a:gd name="T63" fmla="*/ 2147483646 h 2313"/>
              <a:gd name="T64" fmla="*/ 2147483646 w 2312"/>
              <a:gd name="T65" fmla="*/ 2147483646 h 2313"/>
              <a:gd name="T66" fmla="*/ 2147483646 w 2312"/>
              <a:gd name="T67" fmla="*/ 2147483646 h 2313"/>
              <a:gd name="T68" fmla="*/ 2147483646 w 2312"/>
              <a:gd name="T69" fmla="*/ 2147483646 h 2313"/>
              <a:gd name="T70" fmla="*/ 2147483646 w 2312"/>
              <a:gd name="T71" fmla="*/ 2147483646 h 2313"/>
              <a:gd name="T72" fmla="*/ 2147483646 w 2312"/>
              <a:gd name="T73" fmla="*/ 2147483646 h 2313"/>
              <a:gd name="T74" fmla="*/ 2147483646 w 2312"/>
              <a:gd name="T75" fmla="*/ 2147483646 h 2313"/>
              <a:gd name="T76" fmla="*/ 2147483646 w 2312"/>
              <a:gd name="T77" fmla="*/ 2147483646 h 2313"/>
              <a:gd name="T78" fmla="*/ 2147483646 w 2312"/>
              <a:gd name="T79" fmla="*/ 2147483646 h 2313"/>
              <a:gd name="T80" fmla="*/ 2147483646 w 2312"/>
              <a:gd name="T81" fmla="*/ 2147483646 h 2313"/>
              <a:gd name="T82" fmla="*/ 2147483646 w 2312"/>
              <a:gd name="T83" fmla="*/ 2147483646 h 2313"/>
              <a:gd name="T84" fmla="*/ 2147483646 w 2312"/>
              <a:gd name="T85" fmla="*/ 2147483646 h 2313"/>
              <a:gd name="T86" fmla="*/ 2147483646 w 2312"/>
              <a:gd name="T87" fmla="*/ 2147483646 h 2313"/>
              <a:gd name="T88" fmla="*/ 2147483646 w 2312"/>
              <a:gd name="T89" fmla="*/ 2147483646 h 2313"/>
              <a:gd name="T90" fmla="*/ 2147483646 w 2312"/>
              <a:gd name="T91" fmla="*/ 2147483646 h 2313"/>
              <a:gd name="T92" fmla="*/ 2147483646 w 2312"/>
              <a:gd name="T93" fmla="*/ 2147483646 h 2313"/>
              <a:gd name="T94" fmla="*/ 2147483646 w 2312"/>
              <a:gd name="T95" fmla="*/ 2147483646 h 2313"/>
              <a:gd name="T96" fmla="*/ 2147483646 w 2312"/>
              <a:gd name="T97" fmla="*/ 2147483646 h 23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Freeform 8"/>
          <p:cNvSpPr>
            <a:spLocks/>
          </p:cNvSpPr>
          <p:nvPr/>
        </p:nvSpPr>
        <p:spPr bwMode="hidden">
          <a:xfrm>
            <a:off x="5646738" y="365125"/>
            <a:ext cx="2930525" cy="2198688"/>
          </a:xfrm>
          <a:custGeom>
            <a:avLst/>
            <a:gdLst>
              <a:gd name="T0" fmla="*/ 2147483646 w 2312"/>
              <a:gd name="T1" fmla="*/ 2147483646 h 2313"/>
              <a:gd name="T2" fmla="*/ 2147483646 w 2312"/>
              <a:gd name="T3" fmla="*/ 2147483646 h 2313"/>
              <a:gd name="T4" fmla="*/ 2147483646 w 2312"/>
              <a:gd name="T5" fmla="*/ 0 h 2313"/>
              <a:gd name="T6" fmla="*/ 2147483646 w 2312"/>
              <a:gd name="T7" fmla="*/ 2147483646 h 2313"/>
              <a:gd name="T8" fmla="*/ 2147483646 w 2312"/>
              <a:gd name="T9" fmla="*/ 2147483646 h 2313"/>
              <a:gd name="T10" fmla="*/ 2147483646 w 2312"/>
              <a:gd name="T11" fmla="*/ 2147483646 h 2313"/>
              <a:gd name="T12" fmla="*/ 2147483646 w 2312"/>
              <a:gd name="T13" fmla="*/ 2147483646 h 2313"/>
              <a:gd name="T14" fmla="*/ 2147483646 w 2312"/>
              <a:gd name="T15" fmla="*/ 2147483646 h 2313"/>
              <a:gd name="T16" fmla="*/ 2147483646 w 2312"/>
              <a:gd name="T17" fmla="*/ 2147483646 h 2313"/>
              <a:gd name="T18" fmla="*/ 2147483646 w 2312"/>
              <a:gd name="T19" fmla="*/ 2147483646 h 2313"/>
              <a:gd name="T20" fmla="*/ 2147483646 w 2312"/>
              <a:gd name="T21" fmla="*/ 2147483646 h 2313"/>
              <a:gd name="T22" fmla="*/ 2147483646 w 2312"/>
              <a:gd name="T23" fmla="*/ 2147483646 h 2313"/>
              <a:gd name="T24" fmla="*/ 2147483646 w 2312"/>
              <a:gd name="T25" fmla="*/ 2147483646 h 2313"/>
              <a:gd name="T26" fmla="*/ 2147483646 w 2312"/>
              <a:gd name="T27" fmla="*/ 2147483646 h 2313"/>
              <a:gd name="T28" fmla="*/ 2147483646 w 2312"/>
              <a:gd name="T29" fmla="*/ 2147483646 h 2313"/>
              <a:gd name="T30" fmla="*/ 0 w 2312"/>
              <a:gd name="T31" fmla="*/ 2147483646 h 2313"/>
              <a:gd name="T32" fmla="*/ 2147483646 w 2312"/>
              <a:gd name="T33" fmla="*/ 2147483646 h 2313"/>
              <a:gd name="T34" fmla="*/ 2147483646 w 2312"/>
              <a:gd name="T35" fmla="*/ 2147483646 h 2313"/>
              <a:gd name="T36" fmla="*/ 2147483646 w 2312"/>
              <a:gd name="T37" fmla="*/ 2147483646 h 2313"/>
              <a:gd name="T38" fmla="*/ 2147483646 w 2312"/>
              <a:gd name="T39" fmla="*/ 2147483646 h 2313"/>
              <a:gd name="T40" fmla="*/ 2147483646 w 2312"/>
              <a:gd name="T41" fmla="*/ 2147483646 h 2313"/>
              <a:gd name="T42" fmla="*/ 2147483646 w 2312"/>
              <a:gd name="T43" fmla="*/ 2147483646 h 2313"/>
              <a:gd name="T44" fmla="*/ 2147483646 w 2312"/>
              <a:gd name="T45" fmla="*/ 2147483646 h 2313"/>
              <a:gd name="T46" fmla="*/ 2147483646 w 2312"/>
              <a:gd name="T47" fmla="*/ 2147483646 h 2313"/>
              <a:gd name="T48" fmla="*/ 2147483646 w 2312"/>
              <a:gd name="T49" fmla="*/ 2147483646 h 2313"/>
              <a:gd name="T50" fmla="*/ 2147483646 w 2312"/>
              <a:gd name="T51" fmla="*/ 2147483646 h 2313"/>
              <a:gd name="T52" fmla="*/ 2147483646 w 2312"/>
              <a:gd name="T53" fmla="*/ 2147483646 h 2313"/>
              <a:gd name="T54" fmla="*/ 2147483646 w 2312"/>
              <a:gd name="T55" fmla="*/ 2147483646 h 2313"/>
              <a:gd name="T56" fmla="*/ 2147483646 w 2312"/>
              <a:gd name="T57" fmla="*/ 2147483646 h 2313"/>
              <a:gd name="T58" fmla="*/ 2147483646 w 2312"/>
              <a:gd name="T59" fmla="*/ 2147483646 h 2313"/>
              <a:gd name="T60" fmla="*/ 2147483646 w 2312"/>
              <a:gd name="T61" fmla="*/ 2147483646 h 2313"/>
              <a:gd name="T62" fmla="*/ 2147483646 w 2312"/>
              <a:gd name="T63" fmla="*/ 2147483646 h 2313"/>
              <a:gd name="T64" fmla="*/ 2147483646 w 2312"/>
              <a:gd name="T65" fmla="*/ 2147483646 h 2313"/>
              <a:gd name="T66" fmla="*/ 2147483646 w 2312"/>
              <a:gd name="T67" fmla="*/ 2147483646 h 2313"/>
              <a:gd name="T68" fmla="*/ 2147483646 w 2312"/>
              <a:gd name="T69" fmla="*/ 2147483646 h 2313"/>
              <a:gd name="T70" fmla="*/ 2147483646 w 2312"/>
              <a:gd name="T71" fmla="*/ 2147483646 h 2313"/>
              <a:gd name="T72" fmla="*/ 2147483646 w 2312"/>
              <a:gd name="T73" fmla="*/ 2147483646 h 2313"/>
              <a:gd name="T74" fmla="*/ 2147483646 w 2312"/>
              <a:gd name="T75" fmla="*/ 2147483646 h 2313"/>
              <a:gd name="T76" fmla="*/ 2147483646 w 2312"/>
              <a:gd name="T77" fmla="*/ 2147483646 h 2313"/>
              <a:gd name="T78" fmla="*/ 2147483646 w 2312"/>
              <a:gd name="T79" fmla="*/ 2147483646 h 2313"/>
              <a:gd name="T80" fmla="*/ 2147483646 w 2312"/>
              <a:gd name="T81" fmla="*/ 2147483646 h 2313"/>
              <a:gd name="T82" fmla="*/ 2147483646 w 2312"/>
              <a:gd name="T83" fmla="*/ 2147483646 h 2313"/>
              <a:gd name="T84" fmla="*/ 2147483646 w 2312"/>
              <a:gd name="T85" fmla="*/ 2147483646 h 2313"/>
              <a:gd name="T86" fmla="*/ 2147483646 w 2312"/>
              <a:gd name="T87" fmla="*/ 2147483646 h 2313"/>
              <a:gd name="T88" fmla="*/ 2147483646 w 2312"/>
              <a:gd name="T89" fmla="*/ 2147483646 h 2313"/>
              <a:gd name="T90" fmla="*/ 2147483646 w 2312"/>
              <a:gd name="T91" fmla="*/ 2147483646 h 2313"/>
              <a:gd name="T92" fmla="*/ 2147483646 w 2312"/>
              <a:gd name="T93" fmla="*/ 2147483646 h 2313"/>
              <a:gd name="T94" fmla="*/ 2147483646 w 2312"/>
              <a:gd name="T95" fmla="*/ 2147483646 h 2313"/>
              <a:gd name="T96" fmla="*/ 2147483646 w 2312"/>
              <a:gd name="T97" fmla="*/ 2147483646 h 23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Freeform 9"/>
          <p:cNvSpPr>
            <a:spLocks/>
          </p:cNvSpPr>
          <p:nvPr/>
        </p:nvSpPr>
        <p:spPr bwMode="hidden">
          <a:xfrm>
            <a:off x="7148513" y="1917700"/>
            <a:ext cx="2006600" cy="2997200"/>
          </a:xfrm>
          <a:custGeom>
            <a:avLst/>
            <a:gdLst>
              <a:gd name="T0" fmla="*/ 2147483646 w 1265"/>
              <a:gd name="T1" fmla="*/ 0 h 2518"/>
              <a:gd name="T2" fmla="*/ 2147483646 w 1265"/>
              <a:gd name="T3" fmla="*/ 2147483646 h 2518"/>
              <a:gd name="T4" fmla="*/ 2147483646 w 1265"/>
              <a:gd name="T5" fmla="*/ 2147483646 h 2518"/>
              <a:gd name="T6" fmla="*/ 2147483646 w 1265"/>
              <a:gd name="T7" fmla="*/ 2147483646 h 2518"/>
              <a:gd name="T8" fmla="*/ 2147483646 w 1265"/>
              <a:gd name="T9" fmla="*/ 2147483646 h 2518"/>
              <a:gd name="T10" fmla="*/ 2147483646 w 1265"/>
              <a:gd name="T11" fmla="*/ 2147483646 h 2518"/>
              <a:gd name="T12" fmla="*/ 2147483646 w 1265"/>
              <a:gd name="T13" fmla="*/ 2147483646 h 2518"/>
              <a:gd name="T14" fmla="*/ 2147483646 w 1265"/>
              <a:gd name="T15" fmla="*/ 2147483646 h 2518"/>
              <a:gd name="T16" fmla="*/ 2147483646 w 1265"/>
              <a:gd name="T17" fmla="*/ 2147483646 h 2518"/>
              <a:gd name="T18" fmla="*/ 2147483646 w 1265"/>
              <a:gd name="T19" fmla="*/ 2147483646 h 2518"/>
              <a:gd name="T20" fmla="*/ 2147483646 w 1265"/>
              <a:gd name="T21" fmla="*/ 2147483646 h 2518"/>
              <a:gd name="T22" fmla="*/ 2147483646 w 1265"/>
              <a:gd name="T23" fmla="*/ 2147483646 h 2518"/>
              <a:gd name="T24" fmla="*/ 2147483646 w 1265"/>
              <a:gd name="T25" fmla="*/ 2147483646 h 2518"/>
              <a:gd name="T26" fmla="*/ 0 w 1265"/>
              <a:gd name="T27" fmla="*/ 2147483646 h 2518"/>
              <a:gd name="T28" fmla="*/ 2147483646 w 1265"/>
              <a:gd name="T29" fmla="*/ 2147483646 h 2518"/>
              <a:gd name="T30" fmla="*/ 2147483646 w 1265"/>
              <a:gd name="T31" fmla="*/ 2147483646 h 2518"/>
              <a:gd name="T32" fmla="*/ 2147483646 w 1265"/>
              <a:gd name="T33" fmla="*/ 2147483646 h 2518"/>
              <a:gd name="T34" fmla="*/ 2147483646 w 1265"/>
              <a:gd name="T35" fmla="*/ 2147483646 h 2518"/>
              <a:gd name="T36" fmla="*/ 2147483646 w 1265"/>
              <a:gd name="T37" fmla="*/ 2147483646 h 2518"/>
              <a:gd name="T38" fmla="*/ 2147483646 w 1265"/>
              <a:gd name="T39" fmla="*/ 2147483646 h 2518"/>
              <a:gd name="T40" fmla="*/ 2147483646 w 1265"/>
              <a:gd name="T41" fmla="*/ 2147483646 h 2518"/>
              <a:gd name="T42" fmla="*/ 2147483646 w 1265"/>
              <a:gd name="T43" fmla="*/ 2147483646 h 2518"/>
              <a:gd name="T44" fmla="*/ 2147483646 w 1265"/>
              <a:gd name="T45" fmla="*/ 2147483646 h 2518"/>
              <a:gd name="T46" fmla="*/ 2147483646 w 1265"/>
              <a:gd name="T47" fmla="*/ 2147483646 h 2518"/>
              <a:gd name="T48" fmla="*/ 2147483646 w 1265"/>
              <a:gd name="T49" fmla="*/ 2147483646 h 2518"/>
              <a:gd name="T50" fmla="*/ 2147483646 w 1265"/>
              <a:gd name="T51" fmla="*/ 2147483646 h 2518"/>
              <a:gd name="T52" fmla="*/ 2147483646 w 1265"/>
              <a:gd name="T53" fmla="*/ 0 h 2518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" name="Freeform 10"/>
          <p:cNvSpPr>
            <a:spLocks/>
          </p:cNvSpPr>
          <p:nvPr/>
        </p:nvSpPr>
        <p:spPr bwMode="hidden">
          <a:xfrm rot="16200000">
            <a:off x="4192587" y="-1068387"/>
            <a:ext cx="1292225" cy="3429000"/>
          </a:xfrm>
          <a:custGeom>
            <a:avLst/>
            <a:gdLst>
              <a:gd name="T0" fmla="*/ 2147483646 w 1265"/>
              <a:gd name="T1" fmla="*/ 0 h 2518"/>
              <a:gd name="T2" fmla="*/ 2147483646 w 1265"/>
              <a:gd name="T3" fmla="*/ 2147483646 h 2518"/>
              <a:gd name="T4" fmla="*/ 2147483646 w 1265"/>
              <a:gd name="T5" fmla="*/ 2147483646 h 2518"/>
              <a:gd name="T6" fmla="*/ 2147483646 w 1265"/>
              <a:gd name="T7" fmla="*/ 2147483646 h 2518"/>
              <a:gd name="T8" fmla="*/ 2147483646 w 1265"/>
              <a:gd name="T9" fmla="*/ 2147483646 h 2518"/>
              <a:gd name="T10" fmla="*/ 2147483646 w 1265"/>
              <a:gd name="T11" fmla="*/ 2147483646 h 2518"/>
              <a:gd name="T12" fmla="*/ 2147483646 w 1265"/>
              <a:gd name="T13" fmla="*/ 2147483646 h 2518"/>
              <a:gd name="T14" fmla="*/ 2147483646 w 1265"/>
              <a:gd name="T15" fmla="*/ 2147483646 h 2518"/>
              <a:gd name="T16" fmla="*/ 2147483646 w 1265"/>
              <a:gd name="T17" fmla="*/ 2147483646 h 2518"/>
              <a:gd name="T18" fmla="*/ 2147483646 w 1265"/>
              <a:gd name="T19" fmla="*/ 2147483646 h 2518"/>
              <a:gd name="T20" fmla="*/ 2147483646 w 1265"/>
              <a:gd name="T21" fmla="*/ 2147483646 h 2518"/>
              <a:gd name="T22" fmla="*/ 2147483646 w 1265"/>
              <a:gd name="T23" fmla="*/ 2147483646 h 2518"/>
              <a:gd name="T24" fmla="*/ 2147483646 w 1265"/>
              <a:gd name="T25" fmla="*/ 2147483646 h 2518"/>
              <a:gd name="T26" fmla="*/ 0 w 1265"/>
              <a:gd name="T27" fmla="*/ 2147483646 h 2518"/>
              <a:gd name="T28" fmla="*/ 2147483646 w 1265"/>
              <a:gd name="T29" fmla="*/ 2147483646 h 2518"/>
              <a:gd name="T30" fmla="*/ 2147483646 w 1265"/>
              <a:gd name="T31" fmla="*/ 2147483646 h 2518"/>
              <a:gd name="T32" fmla="*/ 2147483646 w 1265"/>
              <a:gd name="T33" fmla="*/ 2147483646 h 2518"/>
              <a:gd name="T34" fmla="*/ 2147483646 w 1265"/>
              <a:gd name="T35" fmla="*/ 2147483646 h 2518"/>
              <a:gd name="T36" fmla="*/ 2147483646 w 1265"/>
              <a:gd name="T37" fmla="*/ 2147483646 h 2518"/>
              <a:gd name="T38" fmla="*/ 2147483646 w 1265"/>
              <a:gd name="T39" fmla="*/ 2147483646 h 2518"/>
              <a:gd name="T40" fmla="*/ 2147483646 w 1265"/>
              <a:gd name="T41" fmla="*/ 2147483646 h 2518"/>
              <a:gd name="T42" fmla="*/ 2147483646 w 1265"/>
              <a:gd name="T43" fmla="*/ 2147483646 h 2518"/>
              <a:gd name="T44" fmla="*/ 2147483646 w 1265"/>
              <a:gd name="T45" fmla="*/ 2147483646 h 2518"/>
              <a:gd name="T46" fmla="*/ 2147483646 w 1265"/>
              <a:gd name="T47" fmla="*/ 2147483646 h 2518"/>
              <a:gd name="T48" fmla="*/ 2147483646 w 1265"/>
              <a:gd name="T49" fmla="*/ 2147483646 h 2518"/>
              <a:gd name="T50" fmla="*/ 2147483646 w 1265"/>
              <a:gd name="T51" fmla="*/ 2147483646 h 2518"/>
              <a:gd name="T52" fmla="*/ 2147483646 w 1265"/>
              <a:gd name="T53" fmla="*/ 0 h 2518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1265"/>
              <a:gd name="T82" fmla="*/ 0 h 2518"/>
              <a:gd name="T83" fmla="*/ 1265 w 1265"/>
              <a:gd name="T84" fmla="*/ 2518 h 2518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eaVert" wrap="none" anchor="ctr"/>
          <a:lstStyle/>
          <a:p>
            <a:endParaRPr lang="ru-RU"/>
          </a:p>
        </p:txBody>
      </p:sp>
      <p:pic>
        <p:nvPicPr>
          <p:cNvPr id="13" name="Picture 11" descr="Facban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invGray">
          <a:xfrm>
            <a:off x="4763" y="-1588"/>
            <a:ext cx="801687" cy="5143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7" descr="Facban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invGray">
          <a:xfrm>
            <a:off x="4763" y="0"/>
            <a:ext cx="801687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4188" name="Rectangle 12"/>
          <p:cNvSpPr>
            <a:spLocks noGrp="1" noChangeArrowheads="1"/>
          </p:cNvSpPr>
          <p:nvPr>
            <p:ph type="ctrTitle"/>
          </p:nvPr>
        </p:nvSpPr>
        <p:spPr bwMode="auto">
          <a:xfrm>
            <a:off x="1143000" y="1714500"/>
            <a:ext cx="7772400" cy="857250"/>
          </a:xfrm>
          <a:prstGeom prst="rect">
            <a:avLst/>
          </a:prstGeom>
          <a:noFill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434189" name="Rectangle 1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133600" y="3086100"/>
            <a:ext cx="6400800" cy="1314450"/>
          </a:xfrm>
          <a:prstGeom prst="rect">
            <a:avLst/>
          </a:prstGeom>
          <a:noFill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1143000" y="4686300"/>
            <a:ext cx="1905000" cy="34290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kumimoji="0" sz="1400" b="0">
                <a:solidFill>
                  <a:srgbClr val="FEFAC9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581400" y="4686300"/>
            <a:ext cx="2895600" cy="34290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 b="0">
                <a:solidFill>
                  <a:srgbClr val="FEFAC9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4686300"/>
            <a:ext cx="1905000" cy="342900"/>
          </a:xfrm>
        </p:spPr>
        <p:txBody>
          <a:bodyPr anchor="b"/>
          <a:lstStyle>
            <a:lvl1pPr>
              <a:defRPr>
                <a:solidFill>
                  <a:srgbClr val="FEFAC9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C8AE26F-83DE-4C9C-8B26-88B7EA81EAE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04202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B05D46-6BF3-4284-B2F2-667A0265132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681243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2F96BF-11AA-4DCB-BFB2-D9BAFE415E9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75299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25739B-48E3-43C2-9E75-3DDC9B59188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526013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CB43B6-0D13-4227-AE99-8FE341E111F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728171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BEC78-D962-4C79-A913-C74F05C9518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477444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325167-C4CC-4087-808F-D5E5CF735B2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451009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3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28CCF3-9189-4293-B0EB-B211E5E8EBB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83759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7"/>
          <p:cNvGrpSpPr>
            <a:grpSpLocks/>
          </p:cNvGrpSpPr>
          <p:nvPr userDrawn="1"/>
        </p:nvGrpSpPr>
        <p:grpSpPr bwMode="auto">
          <a:xfrm>
            <a:off x="0" y="4754563"/>
            <a:ext cx="9144000" cy="473075"/>
            <a:chOff x="0" y="6340303"/>
            <a:chExt cx="9144000" cy="631103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430209"/>
              <a:ext cx="9144000" cy="4869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719" r="5466" b="22908"/>
            <a:stretch>
              <a:fillRect/>
            </a:stretch>
          </p:blipFill>
          <p:spPr bwMode="auto">
            <a:xfrm>
              <a:off x="255" y="6340303"/>
              <a:ext cx="1331640" cy="576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10"/>
            <p:cNvSpPr txBox="1">
              <a:spLocks noChangeArrowheads="1"/>
            </p:cNvSpPr>
            <p:nvPr/>
          </p:nvSpPr>
          <p:spPr bwMode="auto">
            <a:xfrm>
              <a:off x="889000" y="6520315"/>
              <a:ext cx="1062038" cy="4510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600" b="1" smtClean="0">
                  <a:solidFill>
                    <a:srgbClr val="19794B"/>
                  </a:solidFill>
                  <a:latin typeface="Times New Roman" pitchFamily="18" charset="0"/>
                  <a:cs typeface="Times New Roman" pitchFamily="18" charset="0"/>
                </a:rPr>
                <a:t>МТиЗ РК</a:t>
              </a:r>
            </a:p>
          </p:txBody>
        </p:sp>
      </p:grpSp>
      <p:pic>
        <p:nvPicPr>
          <p:cNvPr id="9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714375"/>
            <a:ext cx="5257800" cy="401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FA415D5-D503-42C3-92CB-F496206FD0EA}" type="datetimeFigureOut">
              <a:rPr lang="ru-RU"/>
              <a:pPr>
                <a:defRPr/>
              </a:pPr>
              <a:t>05.03.2026</a:t>
            </a:fld>
            <a:endParaRPr lang="ru-RU"/>
          </a:p>
        </p:txBody>
      </p:sp>
      <p:sp>
        <p:nvSpPr>
          <p:cNvPr id="11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495B134-B3AD-4050-968D-F4360A3F9DE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63260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8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855D6F-AF92-4C0B-9EDA-54778D3FDCF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03052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1B37A8-051B-43DC-A774-3B1BD6205D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299833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FE0FF-8DC7-4082-9A2E-9F6E961E458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45847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9"/>
          <p:cNvGrpSpPr>
            <a:grpSpLocks/>
          </p:cNvGrpSpPr>
          <p:nvPr userDrawn="1"/>
        </p:nvGrpSpPr>
        <p:grpSpPr bwMode="auto">
          <a:xfrm>
            <a:off x="0" y="4754563"/>
            <a:ext cx="9144000" cy="473075"/>
            <a:chOff x="0" y="6340303"/>
            <a:chExt cx="9144000" cy="631103"/>
          </a:xfrm>
        </p:grpSpPr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430209"/>
              <a:ext cx="9144000" cy="4869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719" r="5466" b="22908"/>
            <a:stretch>
              <a:fillRect/>
            </a:stretch>
          </p:blipFill>
          <p:spPr bwMode="auto">
            <a:xfrm>
              <a:off x="255" y="6340303"/>
              <a:ext cx="1331640" cy="576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Box 12"/>
            <p:cNvSpPr txBox="1">
              <a:spLocks noChangeArrowheads="1"/>
            </p:cNvSpPr>
            <p:nvPr/>
          </p:nvSpPr>
          <p:spPr bwMode="auto">
            <a:xfrm>
              <a:off x="889000" y="6520315"/>
              <a:ext cx="1062038" cy="4510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600" b="1" smtClean="0">
                  <a:solidFill>
                    <a:srgbClr val="19794B"/>
                  </a:solidFill>
                  <a:latin typeface="Times New Roman" pitchFamily="18" charset="0"/>
                  <a:cs typeface="Times New Roman" pitchFamily="18" charset="0"/>
                </a:rPr>
                <a:t>МТиЗ РК</a:t>
              </a:r>
            </a:p>
          </p:txBody>
        </p:sp>
      </p:grpSp>
      <p:pic>
        <p:nvPicPr>
          <p:cNvPr id="11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714375"/>
            <a:ext cx="5257800" cy="401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2" name="Дата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79D12F2-636F-4999-BA6B-ACC507702181}" type="datetimeFigureOut">
              <a:rPr lang="ru-RU"/>
              <a:pPr>
                <a:defRPr/>
              </a:pPr>
              <a:t>05.03.2026</a:t>
            </a:fld>
            <a:endParaRPr lang="ru-RU"/>
          </a:p>
        </p:txBody>
      </p:sp>
      <p:sp>
        <p:nvSpPr>
          <p:cNvPr id="13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4CCA345-4649-450B-AB5E-7DA0FE5D2A1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5144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5"/>
          <p:cNvGrpSpPr>
            <a:grpSpLocks/>
          </p:cNvGrpSpPr>
          <p:nvPr userDrawn="1"/>
        </p:nvGrpSpPr>
        <p:grpSpPr bwMode="auto">
          <a:xfrm>
            <a:off x="0" y="4754563"/>
            <a:ext cx="9144000" cy="473075"/>
            <a:chOff x="0" y="6340303"/>
            <a:chExt cx="9144000" cy="631103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430209"/>
              <a:ext cx="9144000" cy="4869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719" r="5466" b="22908"/>
            <a:stretch>
              <a:fillRect/>
            </a:stretch>
          </p:blipFill>
          <p:spPr bwMode="auto">
            <a:xfrm>
              <a:off x="255" y="6340303"/>
              <a:ext cx="1331640" cy="576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8"/>
            <p:cNvSpPr txBox="1">
              <a:spLocks noChangeArrowheads="1"/>
            </p:cNvSpPr>
            <p:nvPr/>
          </p:nvSpPr>
          <p:spPr bwMode="auto">
            <a:xfrm>
              <a:off x="889000" y="6520315"/>
              <a:ext cx="1062038" cy="4510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600" b="1" smtClean="0">
                  <a:solidFill>
                    <a:srgbClr val="19794B"/>
                  </a:solidFill>
                  <a:latin typeface="Times New Roman" pitchFamily="18" charset="0"/>
                  <a:cs typeface="Times New Roman" pitchFamily="18" charset="0"/>
                </a:rPr>
                <a:t>МТиЗ РК</a:t>
              </a:r>
            </a:p>
          </p:txBody>
        </p:sp>
      </p:grpSp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714375"/>
            <a:ext cx="5257800" cy="401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8" name="Дата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2D448C4-6723-4EA7-9475-070A2CA8745F}" type="datetimeFigureOut">
              <a:rPr lang="ru-RU"/>
              <a:pPr>
                <a:defRPr/>
              </a:pPr>
              <a:t>05.03.2026</a:t>
            </a:fld>
            <a:endParaRPr lang="ru-RU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2C8F915-8DCA-4280-BE4F-ABD1038C965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58395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7"/>
          <p:cNvGrpSpPr>
            <a:grpSpLocks/>
          </p:cNvGrpSpPr>
          <p:nvPr userDrawn="1"/>
        </p:nvGrpSpPr>
        <p:grpSpPr bwMode="auto">
          <a:xfrm>
            <a:off x="0" y="4754563"/>
            <a:ext cx="9144000" cy="473075"/>
            <a:chOff x="0" y="6340303"/>
            <a:chExt cx="9144000" cy="631103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430209"/>
              <a:ext cx="9144000" cy="4869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719" r="5466" b="22908"/>
            <a:stretch>
              <a:fillRect/>
            </a:stretch>
          </p:blipFill>
          <p:spPr bwMode="auto">
            <a:xfrm>
              <a:off x="255" y="6340303"/>
              <a:ext cx="1331640" cy="576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10"/>
            <p:cNvSpPr txBox="1">
              <a:spLocks noChangeArrowheads="1"/>
            </p:cNvSpPr>
            <p:nvPr/>
          </p:nvSpPr>
          <p:spPr bwMode="auto">
            <a:xfrm>
              <a:off x="889000" y="6520315"/>
              <a:ext cx="1062038" cy="4510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600" b="1" smtClean="0">
                  <a:solidFill>
                    <a:srgbClr val="19794B"/>
                  </a:solidFill>
                  <a:latin typeface="Times New Roman" pitchFamily="18" charset="0"/>
                  <a:cs typeface="Times New Roman" pitchFamily="18" charset="0"/>
                </a:rPr>
                <a:t>МТиЗ РК</a:t>
              </a:r>
            </a:p>
          </p:txBody>
        </p:sp>
      </p:grpSp>
      <p:pic>
        <p:nvPicPr>
          <p:cNvPr id="9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714375"/>
            <a:ext cx="5257800" cy="401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3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EFCBFE1-EF8A-4FFD-B8F4-D58EC150A934}" type="datetimeFigureOut">
              <a:rPr lang="ru-RU"/>
              <a:pPr>
                <a:defRPr/>
              </a:pPr>
              <a:t>05.03.2026</a:t>
            </a:fld>
            <a:endParaRPr lang="ru-RU"/>
          </a:p>
        </p:txBody>
      </p:sp>
      <p:sp>
        <p:nvSpPr>
          <p:cNvPr id="11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BBEC389-9CE3-46FE-9EBD-B1CE2EB07EC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40421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7"/>
          <p:cNvGrpSpPr>
            <a:grpSpLocks/>
          </p:cNvGrpSpPr>
          <p:nvPr userDrawn="1"/>
        </p:nvGrpSpPr>
        <p:grpSpPr bwMode="auto">
          <a:xfrm>
            <a:off x="0" y="4754563"/>
            <a:ext cx="9144000" cy="473075"/>
            <a:chOff x="0" y="6340303"/>
            <a:chExt cx="9144000" cy="631103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430209"/>
              <a:ext cx="9144000" cy="4869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719" r="5466" b="22908"/>
            <a:stretch>
              <a:fillRect/>
            </a:stretch>
          </p:blipFill>
          <p:spPr bwMode="auto">
            <a:xfrm>
              <a:off x="255" y="6340303"/>
              <a:ext cx="1331640" cy="576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10"/>
            <p:cNvSpPr txBox="1">
              <a:spLocks noChangeArrowheads="1"/>
            </p:cNvSpPr>
            <p:nvPr/>
          </p:nvSpPr>
          <p:spPr bwMode="auto">
            <a:xfrm>
              <a:off x="889000" y="6520315"/>
              <a:ext cx="1062038" cy="4510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600" b="1" smtClean="0">
                  <a:solidFill>
                    <a:srgbClr val="19794B"/>
                  </a:solidFill>
                  <a:latin typeface="Times New Roman" pitchFamily="18" charset="0"/>
                  <a:cs typeface="Times New Roman" pitchFamily="18" charset="0"/>
                </a:rPr>
                <a:t>МТиЗ РК</a:t>
              </a:r>
            </a:p>
          </p:txBody>
        </p:sp>
      </p:grpSp>
      <p:pic>
        <p:nvPicPr>
          <p:cNvPr id="9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714375"/>
            <a:ext cx="5257800" cy="401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8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A809235-21E6-491A-A664-B3F926D0C6D7}" type="datetimeFigureOut">
              <a:rPr lang="ru-RU"/>
              <a:pPr>
                <a:defRPr/>
              </a:pPr>
              <a:t>05.03.2026</a:t>
            </a:fld>
            <a:endParaRPr lang="ru-RU"/>
          </a:p>
        </p:txBody>
      </p:sp>
      <p:sp>
        <p:nvSpPr>
          <p:cNvPr id="11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6776F58-4E74-4A62-97B0-7A5E5B108D0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5483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>
            <a:grpSpLocks/>
          </p:cNvGrpSpPr>
          <p:nvPr userDrawn="1"/>
        </p:nvGrpSpPr>
        <p:grpSpPr bwMode="auto">
          <a:xfrm>
            <a:off x="0" y="4754563"/>
            <a:ext cx="9144000" cy="473075"/>
            <a:chOff x="0" y="6340303"/>
            <a:chExt cx="9144000" cy="631103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430209"/>
              <a:ext cx="9144000" cy="4869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719" r="5466" b="22908"/>
            <a:stretch>
              <a:fillRect/>
            </a:stretch>
          </p:blipFill>
          <p:spPr bwMode="auto">
            <a:xfrm>
              <a:off x="255" y="6340303"/>
              <a:ext cx="1331640" cy="576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Box 9"/>
            <p:cNvSpPr txBox="1">
              <a:spLocks noChangeArrowheads="1"/>
            </p:cNvSpPr>
            <p:nvPr/>
          </p:nvSpPr>
          <p:spPr bwMode="auto">
            <a:xfrm>
              <a:off x="889000" y="6520315"/>
              <a:ext cx="1062038" cy="4510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600" b="1" smtClean="0">
                  <a:solidFill>
                    <a:srgbClr val="19794B"/>
                  </a:solidFill>
                  <a:latin typeface="Times New Roman" pitchFamily="18" charset="0"/>
                  <a:cs typeface="Times New Roman" pitchFamily="18" charset="0"/>
                </a:rPr>
                <a:t>МТиЗ РК</a:t>
              </a:r>
            </a:p>
          </p:txBody>
        </p:sp>
      </p:grpSp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714375"/>
            <a:ext cx="5257800" cy="401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896A11D-0E01-46F4-BDBF-B222B3C2CC5A}" type="datetimeFigureOut">
              <a:rPr lang="ru-RU"/>
              <a:pPr>
                <a:defRPr/>
              </a:pPr>
              <a:t>05.03.2026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B4C634D-217B-46E0-8C4D-6636F29BB2A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015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>
            <a:grpSpLocks/>
          </p:cNvGrpSpPr>
          <p:nvPr userDrawn="1"/>
        </p:nvGrpSpPr>
        <p:grpSpPr bwMode="auto">
          <a:xfrm>
            <a:off x="0" y="4754563"/>
            <a:ext cx="9144000" cy="473075"/>
            <a:chOff x="0" y="6340303"/>
            <a:chExt cx="9144000" cy="631103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430209"/>
              <a:ext cx="9144000" cy="4869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719" r="5466" b="22908"/>
            <a:stretch>
              <a:fillRect/>
            </a:stretch>
          </p:blipFill>
          <p:spPr bwMode="auto">
            <a:xfrm>
              <a:off x="255" y="6340303"/>
              <a:ext cx="1331640" cy="576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Box 9"/>
            <p:cNvSpPr txBox="1">
              <a:spLocks noChangeArrowheads="1"/>
            </p:cNvSpPr>
            <p:nvPr/>
          </p:nvSpPr>
          <p:spPr bwMode="auto">
            <a:xfrm>
              <a:off x="889000" y="6520315"/>
              <a:ext cx="1062038" cy="4510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600" b="1" smtClean="0">
                  <a:solidFill>
                    <a:srgbClr val="19794B"/>
                  </a:solidFill>
                  <a:latin typeface="Times New Roman" pitchFamily="18" charset="0"/>
                  <a:cs typeface="Times New Roman" pitchFamily="18" charset="0"/>
                </a:rPr>
                <a:t>МТиЗ РК</a:t>
              </a:r>
            </a:p>
          </p:txBody>
        </p:sp>
      </p:grpSp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714375"/>
            <a:ext cx="5257800" cy="401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78A425B-49D1-4973-A035-E86394BFE200}" type="datetimeFigureOut">
              <a:rPr lang="ru-RU"/>
              <a:pPr>
                <a:defRPr/>
              </a:pPr>
              <a:t>05.03.2026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F86390D-9418-45CA-B788-E937A1F1FDC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86621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7.wmf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7.wmf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7472" r:id="rId1"/>
    <p:sldLayoutId id="2147497473" r:id="rId2"/>
    <p:sldLayoutId id="2147497474" r:id="rId3"/>
    <p:sldLayoutId id="2147497475" r:id="rId4"/>
    <p:sldLayoutId id="2147497476" r:id="rId5"/>
    <p:sldLayoutId id="2147497477" r:id="rId6"/>
    <p:sldLayoutId id="2147497478" r:id="rId7"/>
    <p:sldLayoutId id="2147497479" r:id="rId8"/>
    <p:sldLayoutId id="2147497480" r:id="rId9"/>
    <p:sldLayoutId id="2147497481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DEE7F2"/>
            </a:gs>
            <a:gs pos="50000">
              <a:srgbClr val="FFFFFF"/>
            </a:gs>
            <a:gs pos="100000">
              <a:srgbClr val="DEE7F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8921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 sz="1500" b="1">
                <a:solidFill>
                  <a:schemeClr val="tx2"/>
                </a:solidFill>
                <a:latin typeface="Arial" pitchFamily="34" charset="0"/>
              </a:defRPr>
            </a:lvl1pPr>
            <a:lvl2pPr marL="742950" indent="-285750" eaLnBrk="0" hangingPunct="0">
              <a:defRPr kumimoji="1" sz="1500" b="1">
                <a:solidFill>
                  <a:schemeClr val="tx2"/>
                </a:solidFill>
                <a:latin typeface="Arial" pitchFamily="34" charset="0"/>
              </a:defRPr>
            </a:lvl2pPr>
            <a:lvl3pPr marL="1143000" indent="-228600" eaLnBrk="0" hangingPunct="0">
              <a:defRPr kumimoji="1" sz="1500" b="1">
                <a:solidFill>
                  <a:schemeClr val="tx2"/>
                </a:solidFill>
                <a:latin typeface="Arial" pitchFamily="34" charset="0"/>
              </a:defRPr>
            </a:lvl3pPr>
            <a:lvl4pPr marL="1600200" indent="-228600" eaLnBrk="0" hangingPunct="0">
              <a:defRPr kumimoji="1" sz="1500" b="1">
                <a:solidFill>
                  <a:schemeClr val="tx2"/>
                </a:solidFill>
                <a:latin typeface="Arial" pitchFamily="34" charset="0"/>
              </a:defRPr>
            </a:lvl4pPr>
            <a:lvl5pPr marL="2057400" indent="-228600" eaLnBrk="0" hangingPunct="0">
              <a:defRPr kumimoji="1" sz="1500" b="1">
                <a:solidFill>
                  <a:schemeClr val="tx2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2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2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2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kumimoji="0" lang="en-US" sz="1600" smtClean="0">
                <a:solidFill>
                  <a:srgbClr val="444D26"/>
                </a:solidFill>
                <a:latin typeface="Times New Roman" pitchFamily="18" charset="0"/>
                <a:cs typeface="+mn-cs"/>
              </a:rPr>
              <a:t>	</a:t>
            </a:r>
          </a:p>
          <a:p>
            <a:pPr eaLnBrk="1" hangingPunct="1">
              <a:defRPr/>
            </a:pPr>
            <a:r>
              <a:rPr kumimoji="0" lang="en-US" sz="1600" smtClean="0">
                <a:solidFill>
                  <a:srgbClr val="444D26"/>
                </a:solidFill>
                <a:latin typeface="Times New Roman" pitchFamily="18" charset="0"/>
                <a:cs typeface="+mn-cs"/>
              </a:rPr>
              <a:t>	</a:t>
            </a:r>
            <a:r>
              <a:rPr kumimoji="0" lang="ru-RU" sz="1600" smtClean="0">
                <a:solidFill>
                  <a:srgbClr val="444D26"/>
                </a:solidFill>
                <a:latin typeface="Times New Roman" pitchFamily="18" charset="0"/>
                <a:cs typeface="+mn-cs"/>
              </a:rPr>
              <a:t>      Министерство труда и занятости Республики Карелия</a:t>
            </a:r>
            <a:endParaRPr kumimoji="0" lang="ru-RU" sz="2000" smtClean="0">
              <a:solidFill>
                <a:srgbClr val="444D26"/>
              </a:solidFill>
              <a:latin typeface="Times New Roman" pitchFamily="18" charset="0"/>
              <a:cs typeface="+mn-cs"/>
            </a:endParaRPr>
          </a:p>
          <a:p>
            <a:pPr eaLnBrk="1" hangingPunct="1">
              <a:defRPr/>
            </a:pPr>
            <a:endParaRPr kumimoji="0" lang="ru-RU" sz="2000" smtClean="0">
              <a:solidFill>
                <a:srgbClr val="444D26"/>
              </a:solidFill>
              <a:latin typeface="Times New Roman" pitchFamily="18" charset="0"/>
              <a:cs typeface="+mn-cs"/>
            </a:endParaRPr>
          </a:p>
        </p:txBody>
      </p:sp>
      <p:pic>
        <p:nvPicPr>
          <p:cNvPr id="2051" name="Picture 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0"/>
            <a:ext cx="4857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Line 5"/>
          <p:cNvSpPr>
            <a:spLocks noChangeShapeType="1"/>
          </p:cNvSpPr>
          <p:nvPr/>
        </p:nvSpPr>
        <p:spPr bwMode="auto">
          <a:xfrm>
            <a:off x="1331913" y="519113"/>
            <a:ext cx="7812087" cy="0"/>
          </a:xfrm>
          <a:prstGeom prst="line">
            <a:avLst/>
          </a:prstGeom>
          <a:noFill/>
          <a:ln w="31750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053" name="Line 6"/>
          <p:cNvSpPr>
            <a:spLocks noChangeShapeType="1"/>
          </p:cNvSpPr>
          <p:nvPr/>
        </p:nvSpPr>
        <p:spPr bwMode="auto">
          <a:xfrm>
            <a:off x="2303463" y="573088"/>
            <a:ext cx="6840537" cy="0"/>
          </a:xfrm>
          <a:prstGeom prst="line">
            <a:avLst/>
          </a:prstGeom>
          <a:noFill/>
          <a:ln w="317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054" name="Line 7"/>
          <p:cNvSpPr>
            <a:spLocks noChangeShapeType="1"/>
          </p:cNvSpPr>
          <p:nvPr/>
        </p:nvSpPr>
        <p:spPr bwMode="auto">
          <a:xfrm>
            <a:off x="2843213" y="627063"/>
            <a:ext cx="6300787" cy="0"/>
          </a:xfrm>
          <a:prstGeom prst="line">
            <a:avLst/>
          </a:prstGeom>
          <a:noFill/>
          <a:ln w="3175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055" name="Line 8"/>
          <p:cNvSpPr>
            <a:spLocks noChangeShapeType="1"/>
          </p:cNvSpPr>
          <p:nvPr/>
        </p:nvSpPr>
        <p:spPr bwMode="auto">
          <a:xfrm>
            <a:off x="0" y="5056188"/>
            <a:ext cx="709295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3316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4840288"/>
            <a:ext cx="2133600" cy="161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444D26"/>
                </a:solidFill>
                <a:latin typeface="Arial Unicode MS" pitchFamily="34" charset="-128"/>
              </a:defRPr>
            </a:lvl1pPr>
          </a:lstStyle>
          <a:p>
            <a:pPr>
              <a:defRPr/>
            </a:pPr>
            <a:fld id="{B3AACCD6-8CF5-4929-A8A9-E0053AA4054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7482" r:id="rId1"/>
    <p:sldLayoutId id="2147497452" r:id="rId2"/>
    <p:sldLayoutId id="2147497453" r:id="rId3"/>
    <p:sldLayoutId id="2147497454" r:id="rId4"/>
    <p:sldLayoutId id="2147497455" r:id="rId5"/>
    <p:sldLayoutId id="2147497456" r:id="rId6"/>
    <p:sldLayoutId id="2147497457" r:id="rId7"/>
    <p:sldLayoutId id="2147497458" r:id="rId8"/>
    <p:sldLayoutId id="2147497459" r:id="rId9"/>
    <p:sldLayoutId id="2147497460" r:id="rId10"/>
    <p:sldLayoutId id="214749746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SzPct val="80000"/>
        <a:buFont typeface="Wingdings" panose="05000000000000000000" pitchFamily="2" charset="2"/>
        <a:buChar char="®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70000"/>
        <a:buFont typeface="Wingdings" panose="05000000000000000000" pitchFamily="2" charset="2"/>
        <a:buChar char="®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9900"/>
        </a:buClr>
        <a:buSzPct val="60000"/>
        <a:buFont typeface="Wingdings" panose="05000000000000000000" pitchFamily="2" charset="2"/>
        <a:buChar char="®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DEE7F2"/>
            </a:gs>
            <a:gs pos="50000">
              <a:srgbClr val="FFFFFF"/>
            </a:gs>
            <a:gs pos="100000">
              <a:srgbClr val="DEE7F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8921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 sz="1500" b="1">
                <a:solidFill>
                  <a:schemeClr val="tx2"/>
                </a:solidFill>
                <a:latin typeface="Arial" pitchFamily="34" charset="0"/>
              </a:defRPr>
            </a:lvl1pPr>
            <a:lvl2pPr marL="742950" indent="-285750" eaLnBrk="0" hangingPunct="0">
              <a:defRPr kumimoji="1" sz="1500" b="1">
                <a:solidFill>
                  <a:schemeClr val="tx2"/>
                </a:solidFill>
                <a:latin typeface="Arial" pitchFamily="34" charset="0"/>
              </a:defRPr>
            </a:lvl2pPr>
            <a:lvl3pPr marL="1143000" indent="-228600" eaLnBrk="0" hangingPunct="0">
              <a:defRPr kumimoji="1" sz="1500" b="1">
                <a:solidFill>
                  <a:schemeClr val="tx2"/>
                </a:solidFill>
                <a:latin typeface="Arial" pitchFamily="34" charset="0"/>
              </a:defRPr>
            </a:lvl3pPr>
            <a:lvl4pPr marL="1600200" indent="-228600" eaLnBrk="0" hangingPunct="0">
              <a:defRPr kumimoji="1" sz="1500" b="1">
                <a:solidFill>
                  <a:schemeClr val="tx2"/>
                </a:solidFill>
                <a:latin typeface="Arial" pitchFamily="34" charset="0"/>
              </a:defRPr>
            </a:lvl4pPr>
            <a:lvl5pPr marL="2057400" indent="-228600" eaLnBrk="0" hangingPunct="0">
              <a:defRPr kumimoji="1" sz="1500" b="1">
                <a:solidFill>
                  <a:schemeClr val="tx2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2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2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2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kumimoji="0" lang="en-US" sz="1600" smtClean="0">
                <a:solidFill>
                  <a:srgbClr val="444D26"/>
                </a:solidFill>
                <a:latin typeface="Times New Roman" pitchFamily="18" charset="0"/>
                <a:cs typeface="+mn-cs"/>
              </a:rPr>
              <a:t>	</a:t>
            </a:r>
          </a:p>
          <a:p>
            <a:pPr eaLnBrk="1" hangingPunct="1">
              <a:defRPr/>
            </a:pPr>
            <a:r>
              <a:rPr kumimoji="0" lang="en-US" sz="1600" smtClean="0">
                <a:solidFill>
                  <a:srgbClr val="444D26"/>
                </a:solidFill>
                <a:latin typeface="Times New Roman" pitchFamily="18" charset="0"/>
                <a:cs typeface="+mn-cs"/>
              </a:rPr>
              <a:t>	</a:t>
            </a:r>
            <a:r>
              <a:rPr kumimoji="0" lang="ru-RU" sz="1600" smtClean="0">
                <a:solidFill>
                  <a:srgbClr val="444D26"/>
                </a:solidFill>
                <a:latin typeface="Times New Roman" pitchFamily="18" charset="0"/>
                <a:cs typeface="+mn-cs"/>
              </a:rPr>
              <a:t>      Министерство труда и занятости Республики Карелия</a:t>
            </a:r>
            <a:endParaRPr kumimoji="0" lang="ru-RU" sz="2000" smtClean="0">
              <a:solidFill>
                <a:srgbClr val="444D26"/>
              </a:solidFill>
              <a:latin typeface="Times New Roman" pitchFamily="18" charset="0"/>
              <a:cs typeface="+mn-cs"/>
            </a:endParaRPr>
          </a:p>
          <a:p>
            <a:pPr eaLnBrk="1" hangingPunct="1">
              <a:defRPr/>
            </a:pPr>
            <a:endParaRPr kumimoji="0" lang="ru-RU" sz="2000" smtClean="0">
              <a:solidFill>
                <a:srgbClr val="444D26"/>
              </a:solidFill>
              <a:latin typeface="Times New Roman" pitchFamily="18" charset="0"/>
              <a:cs typeface="+mn-cs"/>
            </a:endParaRPr>
          </a:p>
        </p:txBody>
      </p:sp>
      <p:pic>
        <p:nvPicPr>
          <p:cNvPr id="3075" name="Picture 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0"/>
            <a:ext cx="4857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Line 5"/>
          <p:cNvSpPr>
            <a:spLocks noChangeShapeType="1"/>
          </p:cNvSpPr>
          <p:nvPr/>
        </p:nvSpPr>
        <p:spPr bwMode="auto">
          <a:xfrm>
            <a:off x="1331913" y="519113"/>
            <a:ext cx="7812087" cy="0"/>
          </a:xfrm>
          <a:prstGeom prst="line">
            <a:avLst/>
          </a:prstGeom>
          <a:noFill/>
          <a:ln w="31750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077" name="Line 6"/>
          <p:cNvSpPr>
            <a:spLocks noChangeShapeType="1"/>
          </p:cNvSpPr>
          <p:nvPr/>
        </p:nvSpPr>
        <p:spPr bwMode="auto">
          <a:xfrm>
            <a:off x="2303463" y="573088"/>
            <a:ext cx="6840537" cy="0"/>
          </a:xfrm>
          <a:prstGeom prst="line">
            <a:avLst/>
          </a:prstGeom>
          <a:noFill/>
          <a:ln w="317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078" name="Line 7"/>
          <p:cNvSpPr>
            <a:spLocks noChangeShapeType="1"/>
          </p:cNvSpPr>
          <p:nvPr/>
        </p:nvSpPr>
        <p:spPr bwMode="auto">
          <a:xfrm>
            <a:off x="2843213" y="627063"/>
            <a:ext cx="6300787" cy="0"/>
          </a:xfrm>
          <a:prstGeom prst="line">
            <a:avLst/>
          </a:prstGeom>
          <a:noFill/>
          <a:ln w="3175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079" name="Line 8"/>
          <p:cNvSpPr>
            <a:spLocks noChangeShapeType="1"/>
          </p:cNvSpPr>
          <p:nvPr/>
        </p:nvSpPr>
        <p:spPr bwMode="auto">
          <a:xfrm>
            <a:off x="0" y="5056188"/>
            <a:ext cx="709295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3316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4840288"/>
            <a:ext cx="2133600" cy="161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444D26"/>
                </a:solidFill>
                <a:latin typeface="Arial Unicode MS" pitchFamily="34" charset="-128"/>
              </a:defRPr>
            </a:lvl1pPr>
          </a:lstStyle>
          <a:p>
            <a:pPr>
              <a:defRPr/>
            </a:pPr>
            <a:fld id="{7BBBC107-6099-4CCA-8BF2-ABBE10354D9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7483" r:id="rId1"/>
    <p:sldLayoutId id="2147497462" r:id="rId2"/>
    <p:sldLayoutId id="2147497463" r:id="rId3"/>
    <p:sldLayoutId id="2147497464" r:id="rId4"/>
    <p:sldLayoutId id="2147497465" r:id="rId5"/>
    <p:sldLayoutId id="2147497466" r:id="rId6"/>
    <p:sldLayoutId id="2147497467" r:id="rId7"/>
    <p:sldLayoutId id="2147497468" r:id="rId8"/>
    <p:sldLayoutId id="2147497469" r:id="rId9"/>
    <p:sldLayoutId id="2147497470" r:id="rId10"/>
    <p:sldLayoutId id="214749747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SzPct val="80000"/>
        <a:buFont typeface="Wingdings" panose="05000000000000000000" pitchFamily="2" charset="2"/>
        <a:buChar char="®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70000"/>
        <a:buFont typeface="Wingdings" panose="05000000000000000000" pitchFamily="2" charset="2"/>
        <a:buChar char="®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9900"/>
        </a:buClr>
        <a:buSzPct val="60000"/>
        <a:buFont typeface="Wingdings" panose="05000000000000000000" pitchFamily="2" charset="2"/>
        <a:buChar char="®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chart" Target="../charts/char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6" descr="Герб Республики Карел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0"/>
            <a:ext cx="503238" cy="70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5" name="Rectangle 9"/>
          <p:cNvSpPr>
            <a:spLocks noChangeArrowheads="1"/>
          </p:cNvSpPr>
          <p:nvPr/>
        </p:nvSpPr>
        <p:spPr bwMode="auto">
          <a:xfrm>
            <a:off x="679450" y="30163"/>
            <a:ext cx="16605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000" b="1">
                <a:solidFill>
                  <a:srgbClr val="002060"/>
                </a:solidFill>
              </a:rPr>
              <a:t>Министерство социальной защиты Республики Карелия</a:t>
            </a:r>
          </a:p>
        </p:txBody>
      </p:sp>
      <p:sp>
        <p:nvSpPr>
          <p:cNvPr id="18436" name="TextBox 1"/>
          <p:cNvSpPr txBox="1">
            <a:spLocks noChangeArrowheads="1"/>
          </p:cNvSpPr>
          <p:nvPr/>
        </p:nvSpPr>
        <p:spPr bwMode="auto">
          <a:xfrm>
            <a:off x="684213" y="1419225"/>
            <a:ext cx="792162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7C0E4F"/>
                </a:solidFill>
              </a:rPr>
              <a:t>Региональная программа «Повышение рождаемости в Республике Карелия» как основной инструмент организации работы по урегулированию демографической ситуации в Республике Карелия</a:t>
            </a:r>
          </a:p>
        </p:txBody>
      </p:sp>
      <p:sp>
        <p:nvSpPr>
          <p:cNvPr id="18437" name="Rectangle 8"/>
          <p:cNvSpPr txBox="1">
            <a:spLocks noChangeArrowheads="1"/>
          </p:cNvSpPr>
          <p:nvPr/>
        </p:nvSpPr>
        <p:spPr bwMode="auto">
          <a:xfrm>
            <a:off x="5724525" y="3508375"/>
            <a:ext cx="2987675" cy="833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407988">
              <a:tabLst>
                <a:tab pos="0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07988">
              <a:tabLst>
                <a:tab pos="0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07988">
              <a:tabLst>
                <a:tab pos="0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07988">
              <a:tabLst>
                <a:tab pos="0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07988">
              <a:tabLst>
                <a:tab pos="0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0798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1200" b="1" dirty="0">
                <a:solidFill>
                  <a:srgbClr val="000066"/>
                </a:solidFill>
              </a:rPr>
              <a:t>Соколова  Ольга Александровна, </a:t>
            </a:r>
          </a:p>
          <a:p>
            <a:pPr algn="r" eaLnBrk="1" hangingPunct="1"/>
            <a:r>
              <a:rPr lang="ru-RU" altLang="ru-RU" sz="1200" b="1" dirty="0">
                <a:solidFill>
                  <a:srgbClr val="000066"/>
                </a:solidFill>
              </a:rPr>
              <a:t>Министр социальной защиты </a:t>
            </a:r>
            <a:r>
              <a:rPr lang="ru-RU" altLang="ru-RU" sz="1200" b="1" dirty="0" smtClean="0">
                <a:solidFill>
                  <a:srgbClr val="000066"/>
                </a:solidFill>
              </a:rPr>
              <a:t>Республики Карелия </a:t>
            </a:r>
            <a:endParaRPr lang="ru-RU" altLang="ru-RU" sz="1200" b="1" dirty="0">
              <a:solidFill>
                <a:srgbClr val="000066"/>
              </a:solidFill>
            </a:endParaRPr>
          </a:p>
          <a:p>
            <a:pPr algn="r" eaLnBrk="1" hangingPunct="1"/>
            <a:r>
              <a:rPr lang="ru-RU" altLang="ru-RU" sz="1200" b="1" dirty="0">
                <a:solidFill>
                  <a:srgbClr val="000066"/>
                </a:solidFill>
              </a:rPr>
              <a:t>                 (8142) 59-57-48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9"/>
          <p:cNvSpPr>
            <a:spLocks noChangeArrowheads="1"/>
          </p:cNvSpPr>
          <p:nvPr/>
        </p:nvSpPr>
        <p:spPr bwMode="auto">
          <a:xfrm>
            <a:off x="755650" y="96838"/>
            <a:ext cx="16605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000" b="1">
                <a:solidFill>
                  <a:srgbClr val="002060"/>
                </a:solidFill>
              </a:rPr>
              <a:t>Министерство социальной защиты Республики Карелия</a:t>
            </a:r>
          </a:p>
        </p:txBody>
      </p:sp>
      <p:sp>
        <p:nvSpPr>
          <p:cNvPr id="31747" name="AutoShape 5" descr="Картинки по запросу катарсис соцзащита картин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31748" name="Picture 6" descr="Герб Республики Карел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0"/>
            <a:ext cx="503238" cy="70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49" name="TextBox 3"/>
          <p:cNvSpPr txBox="1">
            <a:spLocks noChangeArrowheads="1"/>
          </p:cNvSpPr>
          <p:nvPr/>
        </p:nvSpPr>
        <p:spPr bwMode="auto">
          <a:xfrm>
            <a:off x="2303463" y="196155"/>
            <a:ext cx="68405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 dirty="0" smtClean="0">
                <a:solidFill>
                  <a:srgbClr val="7C0E4F"/>
                </a:solidFill>
              </a:rPr>
              <a:t>Внедрение Корпоративного </a:t>
            </a:r>
            <a:r>
              <a:rPr lang="ru-RU" altLang="ru-RU" sz="1400" b="1" dirty="0">
                <a:solidFill>
                  <a:srgbClr val="7C0E4F"/>
                </a:solidFill>
              </a:rPr>
              <a:t>демографического стандарта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722889"/>
            <a:ext cx="500404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По состоянию на 01.01.2026 в Республике Карелия действовало </a:t>
            </a:r>
            <a:r>
              <a:rPr lang="ru-RU" sz="1200" dirty="0">
                <a:solidFill>
                  <a:srgbClr val="FF0000"/>
                </a:solidFill>
                <a:cs typeface="Calibri" panose="020F0502020204030204" pitchFamily="34" charset="0"/>
              </a:rPr>
              <a:t>888 коллективных договоров и соглашений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, из которых </a:t>
            </a:r>
            <a:r>
              <a:rPr lang="ru-RU" sz="1200" dirty="0" smtClean="0">
                <a:solidFill>
                  <a:srgbClr val="FF0000"/>
                </a:solidFill>
                <a:cs typeface="Calibri" panose="020F0502020204030204" pitchFamily="34" charset="0"/>
              </a:rPr>
              <a:t>62 %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содержат дополнительные гарантии семьям и женщинам, имеющим детей, в том числе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:</a:t>
            </a:r>
          </a:p>
          <a:p>
            <a:pPr algn="just"/>
            <a:endParaRPr lang="ru-RU" sz="1200" dirty="0">
              <a:solidFill>
                <a:schemeClr val="tx2">
                  <a:lumMod val="75000"/>
                </a:schemeClr>
              </a:solidFill>
              <a:cs typeface="Calibri" panose="020F0502020204030204" pitchFamily="34" charset="0"/>
            </a:endParaRPr>
          </a:p>
          <a:p>
            <a:pPr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оказание материальной помощи при рождении ребенка;</a:t>
            </a:r>
          </a:p>
          <a:p>
            <a:pPr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частичную компенсацию стоимости содержания детей в дошкольных образовательных учреждениях;</a:t>
            </a:r>
          </a:p>
          <a:p>
            <a:pPr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предоставление краткосрочных оплачиваемых и дополнительных неоплачиваемых отпусков (дней отдыха) для женщин, имеющих малолетних детей и детей школьного возраста, в связи с определенными датами (1 сентября, «Последний звонок»), другими семейными событиями;</a:t>
            </a:r>
          </a:p>
          <a:p>
            <a:pPr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предоставление удобного графика работы;</a:t>
            </a:r>
          </a:p>
          <a:p>
            <a:pPr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частичную компенсацию стоимости путевок в оздоровительные лагеря, приобретение новогодних подарков для детей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сотрудников.</a:t>
            </a:r>
          </a:p>
          <a:p>
            <a:pPr algn="just"/>
            <a:endParaRPr lang="ru-RU" sz="1200" dirty="0">
              <a:solidFill>
                <a:schemeClr val="tx2">
                  <a:lumMod val="75000"/>
                </a:schemeClr>
              </a:solidFill>
              <a:cs typeface="Calibri" panose="020F0502020204030204" pitchFamily="34" charset="0"/>
            </a:endParaRPr>
          </a:p>
          <a:p>
            <a:pPr algn="just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6 ноября 2025 года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подписано Соглашение между Правительством Республики Карелия, Союзом организаций профсоюзов в Республике Карелия и Региональным объединением работодателей Республики Карелия «Союз промышленников и предпринимателей (работодателей) Республики Карелия» на очередной трехлетний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период.</a:t>
            </a:r>
            <a:endParaRPr lang="ru-RU" sz="1200" dirty="0">
              <a:solidFill>
                <a:schemeClr val="tx2">
                  <a:lumMod val="75000"/>
                </a:schemeClr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34650" t="9800" r="20463" b="4100"/>
          <a:stretch/>
        </p:blipFill>
        <p:spPr>
          <a:xfrm>
            <a:off x="5058879" y="710222"/>
            <a:ext cx="4052051" cy="43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73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9"/>
          <p:cNvSpPr>
            <a:spLocks noChangeArrowheads="1"/>
          </p:cNvSpPr>
          <p:nvPr/>
        </p:nvSpPr>
        <p:spPr bwMode="auto">
          <a:xfrm>
            <a:off x="755650" y="96838"/>
            <a:ext cx="16605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000" b="1">
                <a:solidFill>
                  <a:srgbClr val="002060"/>
                </a:solidFill>
              </a:rPr>
              <a:t>Министерство социальной защиты Республики Карелия</a:t>
            </a:r>
          </a:p>
        </p:txBody>
      </p:sp>
      <p:sp>
        <p:nvSpPr>
          <p:cNvPr id="31747" name="AutoShape 5" descr="Картинки по запросу катарсис соцзащита картин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31748" name="Picture 6" descr="Герб Республики Карел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0"/>
            <a:ext cx="503238" cy="70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49" name="TextBox 3"/>
          <p:cNvSpPr txBox="1">
            <a:spLocks noChangeArrowheads="1"/>
          </p:cNvSpPr>
          <p:nvPr/>
        </p:nvSpPr>
        <p:spPr bwMode="auto">
          <a:xfrm>
            <a:off x="2303463" y="140444"/>
            <a:ext cx="68405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 dirty="0" smtClean="0">
                <a:solidFill>
                  <a:srgbClr val="7C0E4F"/>
                </a:solidFill>
              </a:rPr>
              <a:t>Расширение </a:t>
            </a:r>
            <a:r>
              <a:rPr lang="ru-RU" altLang="ru-RU" sz="1400" b="1" dirty="0">
                <a:solidFill>
                  <a:srgbClr val="7C0E4F"/>
                </a:solidFill>
              </a:rPr>
              <a:t>мер социальной поддержки семей с детьми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7950" y="694481"/>
            <a:ext cx="547260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Регулярными мерами социальной поддержки (с учетом численности получателей ежемесячного пособия в связи с рождением и воспитанием ребенка, полномочия по назначению и выплате которого переданы Фонду пенсионного и социального страхования Российской Федерации) в 2025 году обеспечены </a:t>
            </a:r>
            <a:r>
              <a:rPr lang="ru-RU" sz="1200" dirty="0">
                <a:solidFill>
                  <a:srgbClr val="FF0000"/>
                </a:solidFill>
                <a:cs typeface="Calibri" panose="020F0502020204030204" pitchFamily="34" charset="0"/>
              </a:rPr>
              <a:t>более 24 тыс. семей, имеющих детей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.</a:t>
            </a:r>
          </a:p>
          <a:p>
            <a:pPr marL="228600" indent="-228600" algn="just">
              <a:buAutoNum type="arabicPeriod"/>
            </a:pPr>
            <a:endParaRPr lang="ru-RU" sz="1200" dirty="0" smtClean="0">
              <a:solidFill>
                <a:schemeClr val="tx2">
                  <a:lumMod val="75000"/>
                </a:schemeClr>
              </a:solidFill>
              <a:cs typeface="Calibri" panose="020F0502020204030204" pitchFamily="34" charset="0"/>
            </a:endParaRPr>
          </a:p>
          <a:p>
            <a:pPr algn="just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В 2024-2025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годах приняты нормативные правовые акты в целях реализации дополнительных мероприятий по социальной поддержке граждан и семей с детьми:</a:t>
            </a:r>
          </a:p>
          <a:p>
            <a:pPr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- введена единовременная денежная выплата женщинам,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обучающимся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в профессиональных образовательных организациях и образовательных организациях высшего образования, в связи с рождением ребенка;</a:t>
            </a:r>
          </a:p>
          <a:p>
            <a:pPr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- расширены направления использования средств (части средств) </a:t>
            </a:r>
            <a:r>
              <a:rPr lang="ru-RU" sz="1200" dirty="0">
                <a:solidFill>
                  <a:srgbClr val="FF0000"/>
                </a:solidFill>
                <a:cs typeface="Calibri" panose="020F0502020204030204" pitchFamily="34" charset="0"/>
              </a:rPr>
              <a:t>регионального материнского (семейного) капитала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 (на приобретение земельного участка и на получение образования ребенком (детьми));</a:t>
            </a:r>
          </a:p>
          <a:p>
            <a:pPr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- введены новые государственные награды для многодетных семей: </a:t>
            </a:r>
            <a:r>
              <a:rPr lang="ru-RU" sz="1200" dirty="0">
                <a:solidFill>
                  <a:srgbClr val="FF0000"/>
                </a:solidFill>
                <a:cs typeface="Calibri" panose="020F0502020204030204" pitchFamily="34" charset="0"/>
              </a:rPr>
              <a:t>орден «Материнская слава Карелии», медаль «За заслуги в воспитании детей»;</a:t>
            </a:r>
          </a:p>
          <a:p>
            <a:pPr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- введена единовременная денежная выплата женщинам, удостоенным высшего звания Российской Федерации «Мать-героиня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».</a:t>
            </a:r>
            <a:endParaRPr lang="ru-RU" sz="1200" dirty="0">
              <a:solidFill>
                <a:srgbClr val="FF0000"/>
              </a:solidFill>
              <a:cs typeface="Calibri" panose="020F0502020204030204" pitchFamily="34" charset="0"/>
            </a:endParaRPr>
          </a:p>
          <a:p>
            <a:pPr algn="just"/>
            <a:endParaRPr lang="ru-RU" sz="1200" dirty="0" smtClean="0">
              <a:solidFill>
                <a:srgbClr val="FF0000"/>
              </a:solidFill>
              <a:cs typeface="Calibri" panose="020F0502020204030204" pitchFamily="34" charset="0"/>
            </a:endParaRPr>
          </a:p>
          <a:p>
            <a:pPr algn="just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На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особом контроле находится вопрос информирования граждан о возможных мерах поддержки семей с детьми.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7" b="2382"/>
          <a:stretch/>
        </p:blipFill>
        <p:spPr>
          <a:xfrm>
            <a:off x="5561645" y="700088"/>
            <a:ext cx="3582355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64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9"/>
          <p:cNvSpPr>
            <a:spLocks noChangeArrowheads="1"/>
          </p:cNvSpPr>
          <p:nvPr/>
        </p:nvSpPr>
        <p:spPr bwMode="auto">
          <a:xfrm>
            <a:off x="755650" y="96838"/>
            <a:ext cx="16605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000" b="1">
                <a:solidFill>
                  <a:srgbClr val="002060"/>
                </a:solidFill>
              </a:rPr>
              <a:t>Министерство социальной защиты Республики Карелия</a:t>
            </a:r>
          </a:p>
        </p:txBody>
      </p:sp>
      <p:sp>
        <p:nvSpPr>
          <p:cNvPr id="33795" name="AutoShape 5" descr="Картинки по запросу катарсис соцзащита картин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3796" name="TextBox 3"/>
          <p:cNvSpPr txBox="1">
            <a:spLocks noChangeArrowheads="1"/>
          </p:cNvSpPr>
          <p:nvPr/>
        </p:nvSpPr>
        <p:spPr bwMode="auto">
          <a:xfrm>
            <a:off x="1585913" y="2139950"/>
            <a:ext cx="68405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>
                <a:solidFill>
                  <a:srgbClr val="000066"/>
                </a:solidFill>
              </a:rPr>
              <a:t>Благодарю за внимание!</a:t>
            </a:r>
          </a:p>
        </p:txBody>
      </p:sp>
      <p:pic>
        <p:nvPicPr>
          <p:cNvPr id="33797" name="Picture 6" descr="Герб Республики Карел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0"/>
            <a:ext cx="503238" cy="70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9"/>
          <p:cNvSpPr>
            <a:spLocks noChangeArrowheads="1"/>
          </p:cNvSpPr>
          <p:nvPr/>
        </p:nvSpPr>
        <p:spPr bwMode="auto">
          <a:xfrm>
            <a:off x="755650" y="96838"/>
            <a:ext cx="16605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000" b="1">
                <a:solidFill>
                  <a:srgbClr val="002060"/>
                </a:solidFill>
              </a:rPr>
              <a:t>Министерство социальной защиты Республики Карелия</a:t>
            </a:r>
          </a:p>
        </p:txBody>
      </p:sp>
      <p:sp>
        <p:nvSpPr>
          <p:cNvPr id="31747" name="AutoShape 5" descr="Картинки по запросу катарсис соцзащита картин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31748" name="Picture 6" descr="Герб Республики Карел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0"/>
            <a:ext cx="503238" cy="70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49" name="TextBox 3"/>
          <p:cNvSpPr txBox="1">
            <a:spLocks noChangeArrowheads="1"/>
          </p:cNvSpPr>
          <p:nvPr/>
        </p:nvSpPr>
        <p:spPr bwMode="auto">
          <a:xfrm>
            <a:off x="2303463" y="160338"/>
            <a:ext cx="68405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 dirty="0" smtClean="0">
                <a:solidFill>
                  <a:srgbClr val="7C0E4F"/>
                </a:solidFill>
              </a:rPr>
              <a:t>Особенности демографической ситуации в Республике Карелия</a:t>
            </a:r>
            <a:endParaRPr lang="ru-RU" altLang="ru-RU" sz="1400" b="1" dirty="0">
              <a:solidFill>
                <a:srgbClr val="7C0E4F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650085748"/>
              </p:ext>
            </p:extLst>
          </p:nvPr>
        </p:nvGraphicFramePr>
        <p:xfrm>
          <a:off x="107950" y="766598"/>
          <a:ext cx="5400154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208615240"/>
              </p:ext>
            </p:extLst>
          </p:nvPr>
        </p:nvGraphicFramePr>
        <p:xfrm>
          <a:off x="5292080" y="704686"/>
          <a:ext cx="385192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9"/>
          <p:cNvSpPr>
            <a:spLocks noChangeArrowheads="1"/>
          </p:cNvSpPr>
          <p:nvPr/>
        </p:nvSpPr>
        <p:spPr bwMode="auto">
          <a:xfrm>
            <a:off x="755650" y="96838"/>
            <a:ext cx="16605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000" b="1">
                <a:solidFill>
                  <a:srgbClr val="002060"/>
                </a:solidFill>
              </a:rPr>
              <a:t>Министерство социальной защиты Республики Карелия</a:t>
            </a:r>
          </a:p>
        </p:txBody>
      </p:sp>
      <p:sp>
        <p:nvSpPr>
          <p:cNvPr id="31747" name="AutoShape 5" descr="Картинки по запросу катарсис соцзащита картин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31748" name="Picture 6" descr="Герб Республики Карел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0"/>
            <a:ext cx="503238" cy="70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49" name="TextBox 3"/>
          <p:cNvSpPr txBox="1">
            <a:spLocks noChangeArrowheads="1"/>
          </p:cNvSpPr>
          <p:nvPr/>
        </p:nvSpPr>
        <p:spPr bwMode="auto">
          <a:xfrm>
            <a:off x="2303463" y="160338"/>
            <a:ext cx="68405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 dirty="0" smtClean="0">
                <a:solidFill>
                  <a:srgbClr val="7C0E4F"/>
                </a:solidFill>
              </a:rPr>
              <a:t>Особенности демографической ситуации в Республике Карелия</a:t>
            </a:r>
            <a:endParaRPr lang="ru-RU" altLang="ru-RU" sz="1400" b="1" dirty="0">
              <a:solidFill>
                <a:srgbClr val="7C0E4F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509509954"/>
              </p:ext>
            </p:extLst>
          </p:nvPr>
        </p:nvGraphicFramePr>
        <p:xfrm>
          <a:off x="3419872" y="797558"/>
          <a:ext cx="3206376" cy="4092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965081053"/>
              </p:ext>
            </p:extLst>
          </p:nvPr>
        </p:nvGraphicFramePr>
        <p:xfrm>
          <a:off x="6626248" y="797558"/>
          <a:ext cx="2508299" cy="38618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1439667440"/>
              </p:ext>
            </p:extLst>
          </p:nvPr>
        </p:nvGraphicFramePr>
        <p:xfrm>
          <a:off x="35942" y="798481"/>
          <a:ext cx="3383930" cy="4149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6626248" y="4551714"/>
            <a:ext cx="25177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800" dirty="0" smtClean="0">
                <a:cs typeface="Calibri" panose="020F0502020204030204" pitchFamily="34" charset="0"/>
              </a:rPr>
              <a:t>* Оперативные данные Управления ЗАГС РК о количестве зарегистрированных рождений</a:t>
            </a:r>
            <a:endParaRPr lang="ru-RU" sz="8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00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9"/>
          <p:cNvSpPr>
            <a:spLocks noChangeArrowheads="1"/>
          </p:cNvSpPr>
          <p:nvPr/>
        </p:nvSpPr>
        <p:spPr bwMode="auto">
          <a:xfrm>
            <a:off x="755650" y="96838"/>
            <a:ext cx="16605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000" b="1">
                <a:solidFill>
                  <a:srgbClr val="002060"/>
                </a:solidFill>
              </a:rPr>
              <a:t>Министерство социальной защиты Республики Карелия</a:t>
            </a:r>
          </a:p>
        </p:txBody>
      </p:sp>
      <p:sp>
        <p:nvSpPr>
          <p:cNvPr id="31747" name="AutoShape 5" descr="Картинки по запросу катарсис соцзащита картин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31748" name="Picture 6" descr="Герб Республики Карел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0"/>
            <a:ext cx="503238" cy="70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2303463" y="160338"/>
            <a:ext cx="68405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 dirty="0" smtClean="0">
                <a:solidFill>
                  <a:srgbClr val="7C0E4F"/>
                </a:solidFill>
              </a:rPr>
              <a:t>Особенности демографической ситуации в Республике Карелия</a:t>
            </a:r>
            <a:endParaRPr lang="ru-RU" altLang="ru-RU" sz="1400" b="1" dirty="0">
              <a:solidFill>
                <a:srgbClr val="7C0E4F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714375"/>
            <a:ext cx="475252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100" dirty="0">
                <a:cs typeface="Calibri" panose="020F0502020204030204" pitchFamily="34" charset="0"/>
              </a:rPr>
              <a:t>Суммарный коэффициент рождаемости (число родившихся детей на одну женщину) в 2018-2024 годах</a:t>
            </a: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89761960"/>
              </p:ext>
            </p:extLst>
          </p:nvPr>
        </p:nvGraphicFramePr>
        <p:xfrm>
          <a:off x="35496" y="1010661"/>
          <a:ext cx="4743211" cy="2970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49141" y="4155926"/>
            <a:ext cx="52554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C00000"/>
                </a:solidFill>
                <a:cs typeface="Calibri" panose="020F0502020204030204" pitchFamily="34" charset="0"/>
              </a:rPr>
              <a:t>Целевое значение показателя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«Суммарный коэффициент рождаемости» на 2025 год – </a:t>
            </a:r>
            <a:r>
              <a:rPr lang="ru-RU" sz="1200" dirty="0" smtClean="0">
                <a:solidFill>
                  <a:srgbClr val="C00000"/>
                </a:solidFill>
                <a:cs typeface="Calibri" panose="020F0502020204030204" pitchFamily="34" charset="0"/>
              </a:rPr>
              <a:t>1,53,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на 2026 год – </a:t>
            </a:r>
            <a:r>
              <a:rPr lang="ru-RU" sz="1200" dirty="0" smtClean="0">
                <a:solidFill>
                  <a:srgbClr val="C00000"/>
                </a:solidFill>
                <a:cs typeface="Calibri" panose="020F0502020204030204" pitchFamily="34" charset="0"/>
              </a:rPr>
              <a:t>1,53.</a:t>
            </a:r>
            <a:endParaRPr lang="ru-RU" sz="1200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24399" y="700087"/>
            <a:ext cx="44236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100" dirty="0">
                <a:cs typeface="Calibri" panose="020F0502020204030204" pitchFamily="34" charset="0"/>
              </a:rPr>
              <a:t>Суммарный коэффициент рождаемости (число родившихся детей на одну женщину) в 2025 году</a:t>
            </a:r>
          </a:p>
        </p:txBody>
      </p:sp>
      <p:pic>
        <p:nvPicPr>
          <p:cNvPr id="14" name="Рисунок 13"/>
          <p:cNvPicPr/>
          <p:nvPr/>
        </p:nvPicPr>
        <p:blipFill rotWithShape="1">
          <a:blip r:embed="rId5"/>
          <a:srcRect l="28249" t="27128" r="28256" b="10492"/>
          <a:stretch/>
        </p:blipFill>
        <p:spPr bwMode="auto">
          <a:xfrm>
            <a:off x="4803324" y="1156789"/>
            <a:ext cx="3914378" cy="34023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5224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9"/>
          <p:cNvSpPr>
            <a:spLocks noChangeArrowheads="1"/>
          </p:cNvSpPr>
          <p:nvPr/>
        </p:nvSpPr>
        <p:spPr bwMode="auto">
          <a:xfrm>
            <a:off x="755650" y="96838"/>
            <a:ext cx="16605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000" b="1">
                <a:solidFill>
                  <a:srgbClr val="002060"/>
                </a:solidFill>
              </a:rPr>
              <a:t>Министерство социальной защиты Республики Карелия</a:t>
            </a:r>
          </a:p>
        </p:txBody>
      </p:sp>
      <p:sp>
        <p:nvSpPr>
          <p:cNvPr id="31747" name="AutoShape 5" descr="Картинки по запросу катарсис соцзащита картин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31748" name="Picture 6" descr="Герб Республики Карел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0"/>
            <a:ext cx="503238" cy="70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49" name="TextBox 3"/>
          <p:cNvSpPr txBox="1">
            <a:spLocks noChangeArrowheads="1"/>
          </p:cNvSpPr>
          <p:nvPr/>
        </p:nvSpPr>
        <p:spPr bwMode="auto">
          <a:xfrm>
            <a:off x="2303463" y="127655"/>
            <a:ext cx="68405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 dirty="0" smtClean="0">
                <a:solidFill>
                  <a:srgbClr val="7C0E4F"/>
                </a:solidFill>
              </a:rPr>
              <a:t>Оценка демографического потенциала и региональная программа «Повышение рождаемости в Республике Карелия»</a:t>
            </a:r>
            <a:endParaRPr lang="ru-RU" altLang="ru-RU" sz="1400" b="1" dirty="0">
              <a:solidFill>
                <a:srgbClr val="7C0E4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730905"/>
            <a:ext cx="536408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В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соответствии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с Методическими рекомендациями, утвержденными приказом Министерства труда и социальной защиты Российской Федерации от 05.05.2023 № 436, в Республике Карелия в 2023 году была проведена </a:t>
            </a:r>
            <a:r>
              <a:rPr lang="ru-RU" sz="1200" dirty="0">
                <a:solidFill>
                  <a:srgbClr val="C00000"/>
                </a:solidFill>
                <a:cs typeface="Calibri" panose="020F0502020204030204" pitchFamily="34" charset="0"/>
              </a:rPr>
              <a:t>оценка демографического </a:t>
            </a:r>
            <a:r>
              <a:rPr lang="ru-RU" sz="1200" dirty="0" smtClean="0">
                <a:solidFill>
                  <a:srgbClr val="C00000"/>
                </a:solidFill>
                <a:cs typeface="Calibri" panose="020F0502020204030204" pitchFamily="34" charset="0"/>
              </a:rPr>
              <a:t>потенциала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ru-RU" sz="1200" dirty="0">
              <a:solidFill>
                <a:srgbClr val="C00000"/>
              </a:solidFill>
              <a:cs typeface="Calibri" panose="020F050202020403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Распоряжением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Правительства Республики Карелия от 13.06.2023 №553р-П утверждена </a:t>
            </a:r>
            <a:r>
              <a:rPr lang="ru-RU" sz="1200" dirty="0">
                <a:solidFill>
                  <a:srgbClr val="C00000"/>
                </a:solidFill>
                <a:cs typeface="Calibri" panose="020F0502020204030204" pitchFamily="34" charset="0"/>
              </a:rPr>
              <a:t>региональная программа «Повышение рождаемости в Республике Карелия</a:t>
            </a:r>
            <a:r>
              <a:rPr lang="ru-RU" sz="1200" dirty="0" smtClean="0">
                <a:solidFill>
                  <a:srgbClr val="C00000"/>
                </a:solidFill>
                <a:cs typeface="Calibri" panose="020F0502020204030204" pitchFamily="34" charset="0"/>
              </a:rPr>
              <a:t>».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ru-RU" sz="1200" dirty="0" smtClean="0">
              <a:solidFill>
                <a:srgbClr val="C00000"/>
              </a:solidFill>
              <a:cs typeface="Calibri" panose="020F050202020403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Комплекс мер, направленных на повышение рождаемости в Республике Карелия, включает мероприятия, направленные на:</a:t>
            </a:r>
          </a:p>
          <a:p>
            <a:pPr marL="360000"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- укрепление репродуктивного здоровья и сокращение числа абортов;</a:t>
            </a:r>
          </a:p>
          <a:p>
            <a:pPr marL="360000"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- поддержку семей с детьми;</a:t>
            </a:r>
          </a:p>
          <a:p>
            <a:pPr marL="360000"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- поддержку семей с детьми, проживающих в сельской местности;</a:t>
            </a:r>
          </a:p>
          <a:p>
            <a:pPr marL="360000"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- создание условий для успешного совмещения воспитания детей и получения образования, профессиональной реализации;</a:t>
            </a:r>
          </a:p>
          <a:p>
            <a:pPr marL="360000"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- формирование семейно-ориентированной инфраструктуры и оказание поддержки семьям в улучшении жилищных условий;</a:t>
            </a:r>
          </a:p>
          <a:p>
            <a:pPr marL="531450" indent="-171450" algn="just">
              <a:buFontTx/>
              <a:buChar char="-"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укрепление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института семьи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, защиту,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сохранение и продвижение в обществе традиционных российских духовно-нравственных и семейных ценностей, семейного образа жизни.</a:t>
            </a:r>
          </a:p>
          <a:p>
            <a:pPr algn="just"/>
            <a:endParaRPr lang="ru-RU" sz="1200" dirty="0">
              <a:solidFill>
                <a:schemeClr val="tx2">
                  <a:lumMod val="75000"/>
                </a:schemeClr>
              </a:solidFill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37677" t="8238" r="19573" b="6362"/>
          <a:stretch/>
        </p:blipFill>
        <p:spPr>
          <a:xfrm>
            <a:off x="5580112" y="843558"/>
            <a:ext cx="3292573" cy="369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5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9"/>
          <p:cNvSpPr>
            <a:spLocks noChangeArrowheads="1"/>
          </p:cNvSpPr>
          <p:nvPr/>
        </p:nvSpPr>
        <p:spPr bwMode="auto">
          <a:xfrm>
            <a:off x="755650" y="96838"/>
            <a:ext cx="16605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000" b="1">
                <a:solidFill>
                  <a:srgbClr val="002060"/>
                </a:solidFill>
              </a:rPr>
              <a:t>Министерство социальной защиты Республики Карелия</a:t>
            </a:r>
          </a:p>
        </p:txBody>
      </p:sp>
      <p:sp>
        <p:nvSpPr>
          <p:cNvPr id="31747" name="AutoShape 5" descr="Картинки по запросу катарсис соцзащита картин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31748" name="Picture 6" descr="Герб Республики Карел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0"/>
            <a:ext cx="503238" cy="70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49" name="TextBox 3"/>
          <p:cNvSpPr txBox="1">
            <a:spLocks noChangeArrowheads="1"/>
          </p:cNvSpPr>
          <p:nvPr/>
        </p:nvSpPr>
        <p:spPr bwMode="auto">
          <a:xfrm>
            <a:off x="2303463" y="127655"/>
            <a:ext cx="68405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 dirty="0" smtClean="0">
                <a:solidFill>
                  <a:srgbClr val="7C0E4F"/>
                </a:solidFill>
              </a:rPr>
              <a:t>Региональная программа «Повышение рождаемости в Республике Карелия»</a:t>
            </a:r>
            <a:endParaRPr lang="ru-RU" altLang="ru-RU" sz="1400" b="1" dirty="0">
              <a:solidFill>
                <a:srgbClr val="7C0E4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915566"/>
            <a:ext cx="53640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Приказом Министерства труда и социальной защиты Российской Федерации от 31.07.2024 № 387 утверждены </a:t>
            </a:r>
            <a:r>
              <a:rPr lang="ru-RU" sz="1200" dirty="0">
                <a:solidFill>
                  <a:srgbClr val="C00000"/>
                </a:solidFill>
                <a:cs typeface="Calibri" panose="020F0502020204030204" pitchFamily="34" charset="0"/>
              </a:rPr>
              <a:t>методические рекомендации по актуализации региональных программ по повышению рождаемости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ru-RU" sz="1200" dirty="0">
              <a:solidFill>
                <a:srgbClr val="C00000"/>
              </a:solidFill>
              <a:cs typeface="Calibri" panose="020F050202020403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Методические рекомендации содержат анализ лучших практик по поддержке беременных женщин, семей с детьми, в том числе многодетных, по формированию семейно-ориентированной инфраструктуры, по защите, сохранению и продвижению в обществе традиционных российских духовно-нравственных и семейных ценностей, по укреплению института семьи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ru-RU" sz="1200" dirty="0" smtClean="0">
              <a:solidFill>
                <a:srgbClr val="C00000"/>
              </a:solidFill>
              <a:cs typeface="Calibri" panose="020F050202020403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В 2024 году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проведена </a:t>
            </a:r>
            <a:r>
              <a:rPr lang="ru-RU" sz="1200" dirty="0">
                <a:solidFill>
                  <a:srgbClr val="C00000"/>
                </a:solidFill>
                <a:cs typeface="Calibri" panose="020F0502020204030204" pitchFamily="34" charset="0"/>
              </a:rPr>
              <a:t>масштабная работа по расширению комплекса мероприятий региональной программы «Повышение рождаемости в Республике Карелия</a:t>
            </a:r>
            <a:r>
              <a:rPr lang="ru-RU" sz="1200" dirty="0" smtClean="0">
                <a:solidFill>
                  <a:srgbClr val="C00000"/>
                </a:solidFill>
                <a:cs typeface="Calibri" panose="020F0502020204030204" pitchFamily="34" charset="0"/>
              </a:rPr>
              <a:t>»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ru-RU" sz="1200" dirty="0">
              <a:solidFill>
                <a:schemeClr val="tx2">
                  <a:lumMod val="75000"/>
                </a:schemeClr>
              </a:solidFill>
              <a:cs typeface="Calibri" panose="020F050202020403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Цель региональной программы «Повышение рождаемости в Республике Карелия» – выработка эффективных мер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, влияющих на репродуктивное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поведение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населения и общее число рождений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ru-RU" sz="1200" dirty="0">
              <a:solidFill>
                <a:schemeClr val="tx2">
                  <a:lumMod val="75000"/>
                </a:schemeClr>
              </a:solidFill>
              <a:cs typeface="Calibri" panose="020F05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31101" t="16800" r="29919" b="4500"/>
          <a:stretch/>
        </p:blipFill>
        <p:spPr>
          <a:xfrm>
            <a:off x="5580112" y="771550"/>
            <a:ext cx="3170337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13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9"/>
          <p:cNvSpPr>
            <a:spLocks noChangeArrowheads="1"/>
          </p:cNvSpPr>
          <p:nvPr/>
        </p:nvSpPr>
        <p:spPr bwMode="auto">
          <a:xfrm>
            <a:off x="755650" y="96838"/>
            <a:ext cx="16605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000" b="1">
                <a:solidFill>
                  <a:srgbClr val="002060"/>
                </a:solidFill>
              </a:rPr>
              <a:t>Министерство социальной защиты Республики Карелия</a:t>
            </a:r>
          </a:p>
        </p:txBody>
      </p:sp>
      <p:sp>
        <p:nvSpPr>
          <p:cNvPr id="31747" name="AutoShape 5" descr="Картинки по запросу катарсис соцзащита картин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31748" name="Picture 6" descr="Герб Республики Карел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0"/>
            <a:ext cx="503238" cy="70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49" name="TextBox 3"/>
          <p:cNvSpPr txBox="1">
            <a:spLocks noChangeArrowheads="1"/>
          </p:cNvSpPr>
          <p:nvPr/>
        </p:nvSpPr>
        <p:spPr bwMode="auto">
          <a:xfrm>
            <a:off x="2303463" y="127655"/>
            <a:ext cx="68405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 dirty="0" smtClean="0">
                <a:solidFill>
                  <a:srgbClr val="7C0E4F"/>
                </a:solidFill>
              </a:rPr>
              <a:t>Чек-лист Минтруда России по модернизации региональных программ по повышению рождаемости</a:t>
            </a:r>
            <a:endParaRPr lang="ru-RU" altLang="ru-RU" sz="1400" b="1" dirty="0">
              <a:solidFill>
                <a:srgbClr val="7C0E4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6860" y="650875"/>
            <a:ext cx="903649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>
              <a:buAutoNum type="arabicPeriod"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Вовлечение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региональных работодателей в вопросы повышения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рождаемости.</a:t>
            </a:r>
          </a:p>
          <a:p>
            <a:pPr marL="228600" indent="-228600" algn="just">
              <a:buAutoNum type="arabicPeriod"/>
            </a:pPr>
            <a:endParaRPr lang="ru-RU" sz="1200" dirty="0">
              <a:solidFill>
                <a:schemeClr val="tx2">
                  <a:lumMod val="75000"/>
                </a:schemeClr>
              </a:solidFill>
              <a:cs typeface="Calibri" panose="020F0502020204030204" pitchFamily="34" charset="0"/>
            </a:endParaRPr>
          </a:p>
          <a:p>
            <a:pPr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2.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Вовлечение образовательных организаций,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 расположенных на территории региона, в вопросы повышения рождаемости:</a:t>
            </a:r>
          </a:p>
          <a:p>
            <a:pPr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- мониторинг демографической ситуации в вузах среди преподавателей и студентов;</a:t>
            </a:r>
          </a:p>
          <a:p>
            <a:pPr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- создание центров поддержки молодых семей;</a:t>
            </a:r>
          </a:p>
          <a:p>
            <a:pPr marL="171450" indent="-171450" algn="just">
              <a:buFontTx/>
              <a:buChar char="-"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введение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стимулирующих выплат для сотрудников и студентов при первом заключении брака, при постановке на учет по беременности в медицинских организациях, при рождении ребенка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.</a:t>
            </a:r>
          </a:p>
          <a:p>
            <a:pPr marL="171450" indent="-171450" algn="just">
              <a:buFontTx/>
              <a:buChar char="-"/>
            </a:pPr>
            <a:endParaRPr lang="ru-RU" sz="1200" dirty="0">
              <a:solidFill>
                <a:schemeClr val="tx2">
                  <a:lumMod val="75000"/>
                </a:schemeClr>
              </a:solidFill>
              <a:cs typeface="Calibri" panose="020F0502020204030204" pitchFamily="34" charset="0"/>
            </a:endParaRPr>
          </a:p>
          <a:p>
            <a:pPr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3. 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Донастройка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 межведомственного взаимодействия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медицинских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организаций, служб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занятости, организаций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социального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обслуживания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:</a:t>
            </a:r>
          </a:p>
          <a:p>
            <a:pPr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- внедрение новых подходов в работе женской консультации;</a:t>
            </a:r>
          </a:p>
          <a:p>
            <a:pPr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- мониторинг взаимодействия организаций социального обслуживания, медицинских организаций, служб занятости;</a:t>
            </a:r>
          </a:p>
          <a:p>
            <a:pPr marL="171450" indent="-171450" algn="just">
              <a:buFontTx/>
              <a:buChar char="-"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введение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дополнительных мер поддержки женщинам, находящимся в ситуации репродуктивного выбора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.</a:t>
            </a:r>
          </a:p>
          <a:p>
            <a:pPr marL="171450" indent="-171450" algn="just">
              <a:buFontTx/>
              <a:buChar char="-"/>
            </a:pPr>
            <a:endParaRPr lang="ru-RU" sz="1200" dirty="0">
              <a:solidFill>
                <a:schemeClr val="tx2">
                  <a:lumMod val="75000"/>
                </a:schemeClr>
              </a:solidFill>
              <a:cs typeface="Calibri" panose="020F0502020204030204" pitchFamily="34" charset="0"/>
            </a:endParaRPr>
          </a:p>
          <a:p>
            <a:pPr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4.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Поддержка многодетности в корпоративном секторе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:</a:t>
            </a:r>
          </a:p>
          <a:p>
            <a:pPr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- привлечение корпоративного сектора к внедрению новых мер поддержки многодетных семей;</a:t>
            </a:r>
          </a:p>
          <a:p>
            <a:pPr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- разработка единого формата визуального представления информации о преференциях многодетным семьям и его применение при предоставлении скидок многодетным семьям в магазинах и иных сервисах;</a:t>
            </a:r>
          </a:p>
          <a:p>
            <a:pPr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- ориентированность на многодетные семьи (например, речевые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установки для работников сферы торговли);</a:t>
            </a:r>
            <a:endParaRPr lang="ru-RU" sz="1200" dirty="0">
              <a:solidFill>
                <a:schemeClr val="tx2">
                  <a:lumMod val="75000"/>
                </a:schemeClr>
              </a:solidFill>
              <a:cs typeface="Calibri" panose="020F0502020204030204" pitchFamily="34" charset="0"/>
            </a:endParaRPr>
          </a:p>
          <a:p>
            <a:pPr marL="171450" indent="-171450" algn="just">
              <a:buFontTx/>
              <a:buChar char="-"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использование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в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рекламных кампаниях образа многодетных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семей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.</a:t>
            </a:r>
          </a:p>
          <a:p>
            <a:pPr marL="171450" indent="-171450" algn="just">
              <a:buFontTx/>
              <a:buChar char="-"/>
            </a:pPr>
            <a:endParaRPr lang="ru-RU" sz="1200" dirty="0">
              <a:solidFill>
                <a:schemeClr val="tx2">
                  <a:lumMod val="75000"/>
                </a:schemeClr>
              </a:solidFill>
              <a:cs typeface="Calibri" panose="020F0502020204030204" pitchFamily="34" charset="0"/>
            </a:endParaRPr>
          </a:p>
          <a:p>
            <a:pPr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5.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Создание региональных центров компетенций в сфере демографии.</a:t>
            </a:r>
          </a:p>
        </p:txBody>
      </p:sp>
    </p:spTree>
    <p:extLst>
      <p:ext uri="{BB962C8B-B14F-4D97-AF65-F5344CB8AC3E}">
        <p14:creationId xmlns:p14="http://schemas.microsoft.com/office/powerpoint/2010/main" val="314212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9"/>
          <p:cNvSpPr>
            <a:spLocks noChangeArrowheads="1"/>
          </p:cNvSpPr>
          <p:nvPr/>
        </p:nvSpPr>
        <p:spPr bwMode="auto">
          <a:xfrm>
            <a:off x="755650" y="96838"/>
            <a:ext cx="16605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000" b="1">
                <a:solidFill>
                  <a:srgbClr val="002060"/>
                </a:solidFill>
              </a:rPr>
              <a:t>Министерство социальной защиты Республики Карелия</a:t>
            </a:r>
          </a:p>
        </p:txBody>
      </p:sp>
      <p:sp>
        <p:nvSpPr>
          <p:cNvPr id="31747" name="AutoShape 5" descr="Картинки по запросу катарсис соцзащита картин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31748" name="Picture 6" descr="Герб Республики Карел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0"/>
            <a:ext cx="503238" cy="70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49" name="TextBox 3"/>
          <p:cNvSpPr txBox="1">
            <a:spLocks noChangeArrowheads="1"/>
          </p:cNvSpPr>
          <p:nvPr/>
        </p:nvSpPr>
        <p:spPr bwMode="auto">
          <a:xfrm>
            <a:off x="2303463" y="88434"/>
            <a:ext cx="68405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 dirty="0" smtClean="0">
                <a:solidFill>
                  <a:srgbClr val="7C0E4F"/>
                </a:solidFill>
              </a:rPr>
              <a:t>Информационная кампания, направленная </a:t>
            </a:r>
            <a:r>
              <a:rPr lang="ru-RU" altLang="ru-RU" sz="1400" b="1" dirty="0">
                <a:solidFill>
                  <a:srgbClr val="7C0E4F"/>
                </a:solidFill>
              </a:rPr>
              <a:t>на популяризацию и продвижение традиционных семейных </a:t>
            </a:r>
            <a:r>
              <a:rPr lang="ru-RU" altLang="ru-RU" sz="1400" b="1" dirty="0" smtClean="0">
                <a:solidFill>
                  <a:srgbClr val="7C0E4F"/>
                </a:solidFill>
              </a:rPr>
              <a:t>ценностей</a:t>
            </a:r>
            <a:endParaRPr lang="ru-RU" altLang="ru-RU" sz="1400" b="1" dirty="0">
              <a:solidFill>
                <a:srgbClr val="7C0E4F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3" t="23400" r="40905" b="13601"/>
          <a:stretch/>
        </p:blipFill>
        <p:spPr>
          <a:xfrm>
            <a:off x="6533918" y="729004"/>
            <a:ext cx="2631825" cy="41470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1" b="15382"/>
          <a:stretch/>
        </p:blipFill>
        <p:spPr>
          <a:xfrm>
            <a:off x="35496" y="729004"/>
            <a:ext cx="3024336" cy="25385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54" b="11141"/>
          <a:stretch/>
        </p:blipFill>
        <p:spPr>
          <a:xfrm>
            <a:off x="42392" y="3296514"/>
            <a:ext cx="3023503" cy="17281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/>
          <a:srcRect l="30009" t="29233" r="40854" b="16001"/>
          <a:stretch/>
        </p:blipFill>
        <p:spPr>
          <a:xfrm>
            <a:off x="3059833" y="709604"/>
            <a:ext cx="3456384" cy="417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41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9"/>
          <p:cNvSpPr>
            <a:spLocks noChangeArrowheads="1"/>
          </p:cNvSpPr>
          <p:nvPr/>
        </p:nvSpPr>
        <p:spPr bwMode="auto">
          <a:xfrm>
            <a:off x="755650" y="96838"/>
            <a:ext cx="16605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000" b="1">
                <a:solidFill>
                  <a:srgbClr val="002060"/>
                </a:solidFill>
              </a:rPr>
              <a:t>Министерство социальной защиты Республики Карелия</a:t>
            </a:r>
          </a:p>
        </p:txBody>
      </p:sp>
      <p:sp>
        <p:nvSpPr>
          <p:cNvPr id="31747" name="AutoShape 5" descr="Картинки по запросу катарсис соцзащита картин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31748" name="Picture 6" descr="Герб Республики Карел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0"/>
            <a:ext cx="503238" cy="70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49" name="TextBox 3"/>
          <p:cNvSpPr txBox="1">
            <a:spLocks noChangeArrowheads="1"/>
          </p:cNvSpPr>
          <p:nvPr/>
        </p:nvSpPr>
        <p:spPr bwMode="auto">
          <a:xfrm>
            <a:off x="2303463" y="140444"/>
            <a:ext cx="68405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 dirty="0" smtClean="0">
                <a:solidFill>
                  <a:srgbClr val="7C0E4F"/>
                </a:solidFill>
              </a:rPr>
              <a:t>Укрепление </a:t>
            </a:r>
            <a:r>
              <a:rPr lang="ru-RU" altLang="ru-RU" sz="1400" b="1" dirty="0">
                <a:solidFill>
                  <a:srgbClr val="7C0E4F"/>
                </a:solidFill>
              </a:rPr>
              <a:t>репродуктивного здоровья и сокращение числа абортов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743694"/>
            <a:ext cx="493204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С 2023 года в Республике Карелия начата работа по внедрению мотивационного анкетирования женщин в рамках Программы формирования индивидуальных рекомендаций для женщин в ситуации репродуктивного выбора. За 2025 год </a:t>
            </a:r>
            <a:r>
              <a:rPr lang="ru-RU" sz="1200" dirty="0">
                <a:solidFill>
                  <a:srgbClr val="FF0000"/>
                </a:solidFill>
                <a:cs typeface="Calibri" panose="020F0502020204030204" pitchFamily="34" charset="0"/>
              </a:rPr>
              <a:t>100 % женщин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, находящихся в состоянии репродуктивного выбора, </a:t>
            </a:r>
            <a:r>
              <a:rPr lang="ru-RU" sz="1200" dirty="0">
                <a:solidFill>
                  <a:srgbClr val="FF0000"/>
                </a:solidFill>
                <a:cs typeface="Calibri" panose="020F0502020204030204" pitchFamily="34" charset="0"/>
              </a:rPr>
              <a:t>прошли мотивационное анкетирование.</a:t>
            </a:r>
          </a:p>
          <a:p>
            <a:pPr algn="just"/>
            <a:endParaRPr lang="ru-RU" sz="1200" dirty="0">
              <a:solidFill>
                <a:schemeClr val="tx2">
                  <a:lumMod val="75000"/>
                </a:schemeClr>
              </a:solidFill>
              <a:cs typeface="Calibri" panose="020F0502020204030204" pitchFamily="34" charset="0"/>
            </a:endParaRPr>
          </a:p>
          <a:p>
            <a:pPr algn="just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За последние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6 лет (2020-2025 годы) выполнено </a:t>
            </a:r>
            <a:r>
              <a:rPr lang="ru-RU" sz="1200" dirty="0">
                <a:solidFill>
                  <a:srgbClr val="FF0000"/>
                </a:solidFill>
                <a:cs typeface="Calibri" panose="020F0502020204030204" pitchFamily="34" charset="0"/>
              </a:rPr>
              <a:t>более 3,7 тыс. процедур ЭКО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, родился </a:t>
            </a:r>
            <a:r>
              <a:rPr lang="ru-RU" sz="1200" dirty="0">
                <a:solidFill>
                  <a:srgbClr val="FF0000"/>
                </a:solidFill>
                <a:cs typeface="Calibri" panose="020F0502020204030204" pitchFamily="34" charset="0"/>
              </a:rPr>
              <a:t>1 271 ребенок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.</a:t>
            </a:r>
          </a:p>
          <a:p>
            <a:pPr algn="just"/>
            <a:endParaRPr lang="ru-RU" sz="1200" dirty="0">
              <a:solidFill>
                <a:schemeClr val="tx2">
                  <a:lumMod val="75000"/>
                </a:schemeClr>
              </a:solidFill>
              <a:cs typeface="Calibri" panose="020F0502020204030204" pitchFamily="34" charset="0"/>
            </a:endParaRPr>
          </a:p>
          <a:p>
            <a:pPr algn="just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В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2025 году диспансеризацию по оценке репродуктивного здоровья прошли </a:t>
            </a:r>
            <a:r>
              <a:rPr lang="ru-RU" sz="1200" dirty="0">
                <a:solidFill>
                  <a:srgbClr val="FF0000"/>
                </a:solidFill>
                <a:cs typeface="Calibri" panose="020F0502020204030204" pitchFamily="34" charset="0"/>
              </a:rPr>
              <a:t>76,8 тыс. мужчин и женщин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репродуктивного возраста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.</a:t>
            </a:r>
            <a:endParaRPr lang="ru-RU" sz="1200" dirty="0">
              <a:solidFill>
                <a:schemeClr val="tx2">
                  <a:lumMod val="75000"/>
                </a:schemeClr>
              </a:solidFill>
              <a:cs typeface="Calibri" panose="020F05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60"/>
          <a:stretch/>
        </p:blipFill>
        <p:spPr>
          <a:xfrm>
            <a:off x="4932040" y="2931790"/>
            <a:ext cx="4173083" cy="20856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56"/>
          <a:stretch/>
        </p:blipFill>
        <p:spPr>
          <a:xfrm>
            <a:off x="4932039" y="562057"/>
            <a:ext cx="4173083" cy="23233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01" b="13600"/>
          <a:stretch/>
        </p:blipFill>
        <p:spPr>
          <a:xfrm>
            <a:off x="1079024" y="3007286"/>
            <a:ext cx="2448877" cy="2148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03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Фабрика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2_Фабрика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5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5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2_Фабрика 1">
        <a:dk1>
          <a:srgbClr val="000054"/>
        </a:dk1>
        <a:lt1>
          <a:srgbClr val="EAEAEA"/>
        </a:lt1>
        <a:dk2>
          <a:srgbClr val="00007A"/>
        </a:dk2>
        <a:lt2>
          <a:srgbClr val="EBD189"/>
        </a:lt2>
        <a:accent1>
          <a:srgbClr val="FCAB40"/>
        </a:accent1>
        <a:accent2>
          <a:srgbClr val="555BAD"/>
        </a:accent2>
        <a:accent3>
          <a:srgbClr val="AAAABE"/>
        </a:accent3>
        <a:accent4>
          <a:srgbClr val="C8C8C8"/>
        </a:accent4>
        <a:accent5>
          <a:srgbClr val="FDD2AF"/>
        </a:accent5>
        <a:accent6>
          <a:srgbClr val="4C529C"/>
        </a:accent6>
        <a:hlink>
          <a:srgbClr val="B97C01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Фабрика 2">
        <a:dk1>
          <a:srgbClr val="000000"/>
        </a:dk1>
        <a:lt1>
          <a:srgbClr val="FFFFCC"/>
        </a:lt1>
        <a:dk2>
          <a:srgbClr val="993300"/>
        </a:dk2>
        <a:lt2>
          <a:srgbClr val="EDE1AF"/>
        </a:lt2>
        <a:accent1>
          <a:srgbClr val="CAC0E2"/>
        </a:accent1>
        <a:accent2>
          <a:srgbClr val="DFC977"/>
        </a:accent2>
        <a:accent3>
          <a:srgbClr val="FFFFE2"/>
        </a:accent3>
        <a:accent4>
          <a:srgbClr val="000000"/>
        </a:accent4>
        <a:accent5>
          <a:srgbClr val="E1DCEE"/>
        </a:accent5>
        <a:accent6>
          <a:srgbClr val="CAB66B"/>
        </a:accent6>
        <a:hlink>
          <a:srgbClr val="660033"/>
        </a:hlink>
        <a:folHlink>
          <a:srgbClr val="99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Фабрика 3">
        <a:dk1>
          <a:srgbClr val="000000"/>
        </a:dk1>
        <a:lt1>
          <a:srgbClr val="FFFFFF"/>
        </a:lt1>
        <a:dk2>
          <a:srgbClr val="000000"/>
        </a:dk2>
        <a:lt2>
          <a:srgbClr val="EAEAEA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Фабрика 4">
        <a:dk1>
          <a:srgbClr val="481800"/>
        </a:dk1>
        <a:lt1>
          <a:srgbClr val="EAEAEA"/>
        </a:lt1>
        <a:dk2>
          <a:srgbClr val="762700"/>
        </a:dk2>
        <a:lt2>
          <a:srgbClr val="EBD189"/>
        </a:lt2>
        <a:accent1>
          <a:srgbClr val="FCAB40"/>
        </a:accent1>
        <a:accent2>
          <a:srgbClr val="AD717F"/>
        </a:accent2>
        <a:accent3>
          <a:srgbClr val="BDACAA"/>
        </a:accent3>
        <a:accent4>
          <a:srgbClr val="C8C8C8"/>
        </a:accent4>
        <a:accent5>
          <a:srgbClr val="FDD2AF"/>
        </a:accent5>
        <a:accent6>
          <a:srgbClr val="9C6672"/>
        </a:accent6>
        <a:hlink>
          <a:srgbClr val="FFFF99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Фабрика 5">
        <a:dk1>
          <a:srgbClr val="330066"/>
        </a:dk1>
        <a:lt1>
          <a:srgbClr val="EAEAEA"/>
        </a:lt1>
        <a:dk2>
          <a:srgbClr val="4E009C"/>
        </a:dk2>
        <a:lt2>
          <a:srgbClr val="EBD189"/>
        </a:lt2>
        <a:accent1>
          <a:srgbClr val="FCAB40"/>
        </a:accent1>
        <a:accent2>
          <a:srgbClr val="8871BB"/>
        </a:accent2>
        <a:accent3>
          <a:srgbClr val="B2AACB"/>
        </a:accent3>
        <a:accent4>
          <a:srgbClr val="C8C8C8"/>
        </a:accent4>
        <a:accent5>
          <a:srgbClr val="FDD2AF"/>
        </a:accent5>
        <a:accent6>
          <a:srgbClr val="7B66A9"/>
        </a:accent6>
        <a:hlink>
          <a:srgbClr val="99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Фабрика 6">
        <a:dk1>
          <a:srgbClr val="454425"/>
        </a:dk1>
        <a:lt1>
          <a:srgbClr val="EAEAEA"/>
        </a:lt1>
        <a:dk2>
          <a:srgbClr val="4D6A2A"/>
        </a:dk2>
        <a:lt2>
          <a:srgbClr val="EBD189"/>
        </a:lt2>
        <a:accent1>
          <a:srgbClr val="FCAB40"/>
        </a:accent1>
        <a:accent2>
          <a:srgbClr val="A59E79"/>
        </a:accent2>
        <a:accent3>
          <a:srgbClr val="B2B9AC"/>
        </a:accent3>
        <a:accent4>
          <a:srgbClr val="C8C8C8"/>
        </a:accent4>
        <a:accent5>
          <a:srgbClr val="FDD2AF"/>
        </a:accent5>
        <a:accent6>
          <a:srgbClr val="958F6D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Фабрика 7">
        <a:dk1>
          <a:srgbClr val="3C2924"/>
        </a:dk1>
        <a:lt1>
          <a:srgbClr val="EAEAEA"/>
        </a:lt1>
        <a:dk2>
          <a:srgbClr val="0D0A46"/>
        </a:dk2>
        <a:lt2>
          <a:srgbClr val="EBD189"/>
        </a:lt2>
        <a:accent1>
          <a:srgbClr val="FCAB40"/>
        </a:accent1>
        <a:accent2>
          <a:srgbClr val="633D4E"/>
        </a:accent2>
        <a:accent3>
          <a:srgbClr val="AAAAB0"/>
        </a:accent3>
        <a:accent4>
          <a:srgbClr val="C8C8C8"/>
        </a:accent4>
        <a:accent5>
          <a:srgbClr val="FDD2AF"/>
        </a:accent5>
        <a:accent6>
          <a:srgbClr val="593646"/>
        </a:accent6>
        <a:hlink>
          <a:srgbClr val="FFCC66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Фабрика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2_Фабрика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5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5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2_Фабрика 1">
        <a:dk1>
          <a:srgbClr val="000054"/>
        </a:dk1>
        <a:lt1>
          <a:srgbClr val="EAEAEA"/>
        </a:lt1>
        <a:dk2>
          <a:srgbClr val="00007A"/>
        </a:dk2>
        <a:lt2>
          <a:srgbClr val="EBD189"/>
        </a:lt2>
        <a:accent1>
          <a:srgbClr val="FCAB40"/>
        </a:accent1>
        <a:accent2>
          <a:srgbClr val="555BAD"/>
        </a:accent2>
        <a:accent3>
          <a:srgbClr val="AAAABE"/>
        </a:accent3>
        <a:accent4>
          <a:srgbClr val="C8C8C8"/>
        </a:accent4>
        <a:accent5>
          <a:srgbClr val="FDD2AF"/>
        </a:accent5>
        <a:accent6>
          <a:srgbClr val="4C529C"/>
        </a:accent6>
        <a:hlink>
          <a:srgbClr val="B97C01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Фабрика 2">
        <a:dk1>
          <a:srgbClr val="000000"/>
        </a:dk1>
        <a:lt1>
          <a:srgbClr val="FFFFCC"/>
        </a:lt1>
        <a:dk2>
          <a:srgbClr val="993300"/>
        </a:dk2>
        <a:lt2>
          <a:srgbClr val="EDE1AF"/>
        </a:lt2>
        <a:accent1>
          <a:srgbClr val="CAC0E2"/>
        </a:accent1>
        <a:accent2>
          <a:srgbClr val="DFC977"/>
        </a:accent2>
        <a:accent3>
          <a:srgbClr val="FFFFE2"/>
        </a:accent3>
        <a:accent4>
          <a:srgbClr val="000000"/>
        </a:accent4>
        <a:accent5>
          <a:srgbClr val="E1DCEE"/>
        </a:accent5>
        <a:accent6>
          <a:srgbClr val="CAB66B"/>
        </a:accent6>
        <a:hlink>
          <a:srgbClr val="660033"/>
        </a:hlink>
        <a:folHlink>
          <a:srgbClr val="99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Фабрика 3">
        <a:dk1>
          <a:srgbClr val="000000"/>
        </a:dk1>
        <a:lt1>
          <a:srgbClr val="FFFFFF"/>
        </a:lt1>
        <a:dk2>
          <a:srgbClr val="000000"/>
        </a:dk2>
        <a:lt2>
          <a:srgbClr val="EAEAEA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Фабрика 4">
        <a:dk1>
          <a:srgbClr val="481800"/>
        </a:dk1>
        <a:lt1>
          <a:srgbClr val="EAEAEA"/>
        </a:lt1>
        <a:dk2>
          <a:srgbClr val="762700"/>
        </a:dk2>
        <a:lt2>
          <a:srgbClr val="EBD189"/>
        </a:lt2>
        <a:accent1>
          <a:srgbClr val="FCAB40"/>
        </a:accent1>
        <a:accent2>
          <a:srgbClr val="AD717F"/>
        </a:accent2>
        <a:accent3>
          <a:srgbClr val="BDACAA"/>
        </a:accent3>
        <a:accent4>
          <a:srgbClr val="C8C8C8"/>
        </a:accent4>
        <a:accent5>
          <a:srgbClr val="FDD2AF"/>
        </a:accent5>
        <a:accent6>
          <a:srgbClr val="9C6672"/>
        </a:accent6>
        <a:hlink>
          <a:srgbClr val="FFFF99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Фабрика 5">
        <a:dk1>
          <a:srgbClr val="330066"/>
        </a:dk1>
        <a:lt1>
          <a:srgbClr val="EAEAEA"/>
        </a:lt1>
        <a:dk2>
          <a:srgbClr val="4E009C"/>
        </a:dk2>
        <a:lt2>
          <a:srgbClr val="EBD189"/>
        </a:lt2>
        <a:accent1>
          <a:srgbClr val="FCAB40"/>
        </a:accent1>
        <a:accent2>
          <a:srgbClr val="8871BB"/>
        </a:accent2>
        <a:accent3>
          <a:srgbClr val="B2AACB"/>
        </a:accent3>
        <a:accent4>
          <a:srgbClr val="C8C8C8"/>
        </a:accent4>
        <a:accent5>
          <a:srgbClr val="FDD2AF"/>
        </a:accent5>
        <a:accent6>
          <a:srgbClr val="7B66A9"/>
        </a:accent6>
        <a:hlink>
          <a:srgbClr val="99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Фабрика 6">
        <a:dk1>
          <a:srgbClr val="454425"/>
        </a:dk1>
        <a:lt1>
          <a:srgbClr val="EAEAEA"/>
        </a:lt1>
        <a:dk2>
          <a:srgbClr val="4D6A2A"/>
        </a:dk2>
        <a:lt2>
          <a:srgbClr val="EBD189"/>
        </a:lt2>
        <a:accent1>
          <a:srgbClr val="FCAB40"/>
        </a:accent1>
        <a:accent2>
          <a:srgbClr val="A59E79"/>
        </a:accent2>
        <a:accent3>
          <a:srgbClr val="B2B9AC"/>
        </a:accent3>
        <a:accent4>
          <a:srgbClr val="C8C8C8"/>
        </a:accent4>
        <a:accent5>
          <a:srgbClr val="FDD2AF"/>
        </a:accent5>
        <a:accent6>
          <a:srgbClr val="958F6D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Фабрика 7">
        <a:dk1>
          <a:srgbClr val="3C2924"/>
        </a:dk1>
        <a:lt1>
          <a:srgbClr val="EAEAEA"/>
        </a:lt1>
        <a:dk2>
          <a:srgbClr val="0D0A46"/>
        </a:dk2>
        <a:lt2>
          <a:srgbClr val="EBD189"/>
        </a:lt2>
        <a:accent1>
          <a:srgbClr val="FCAB40"/>
        </a:accent1>
        <a:accent2>
          <a:srgbClr val="633D4E"/>
        </a:accent2>
        <a:accent3>
          <a:srgbClr val="AAAAB0"/>
        </a:accent3>
        <a:accent4>
          <a:srgbClr val="C8C8C8"/>
        </a:accent4>
        <a:accent5>
          <a:srgbClr val="FDD2AF"/>
        </a:accent5>
        <a:accent6>
          <a:srgbClr val="593646"/>
        </a:accent6>
        <a:hlink>
          <a:srgbClr val="FFCC66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22243</TotalTime>
  <Words>1150</Words>
  <Application>Microsoft Office PowerPoint</Application>
  <PresentationFormat>Экран (16:9)</PresentationFormat>
  <Paragraphs>121</Paragraphs>
  <Slides>12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Тема Office</vt:lpstr>
      <vt:lpstr>2_Фабрика</vt:lpstr>
      <vt:lpstr>3_Фабрика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belyaeva</dc:creator>
  <cp:lastModifiedBy>П О</cp:lastModifiedBy>
  <cp:revision>2531</cp:revision>
  <cp:lastPrinted>2023-03-23T08:39:56Z</cp:lastPrinted>
  <dcterms:created xsi:type="dcterms:W3CDTF">2015-11-23T07:42:39Z</dcterms:created>
  <dcterms:modified xsi:type="dcterms:W3CDTF">2026-03-05T11:07:55Z</dcterms:modified>
</cp:coreProperties>
</file>