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78" y="-186"/>
      </p:cViewPr>
      <p:guideLst>
        <p:guide orient="horz" pos="1786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9880">
              <a:solidFill>
                <a:srgbClr val="F4680B"/>
              </a:solidFill>
              <a:round/>
            </a:ln>
          </c:spPr>
          <c:dLbls>
            <c:numFmt formatCode="General" sourceLinked="0"/>
            <c:txPr>
              <a:bodyPr wrap="square"/>
              <a:lstStyle/>
              <a:p>
                <a:pPr>
                  <a:defRPr sz="1800" b="0" strike="noStrike" spc="-1">
                    <a:solidFill>
                      <a:srgbClr val="000000"/>
                    </a:solidFill>
                    <a:latin typeface="Franklin Gothic Book"/>
                  </a:defRPr>
                </a:pPr>
                <a:endParaRPr lang="ru-RU"/>
              </a:p>
            </c:txPr>
            <c:dLblPos val="r"/>
            <c:showVal val="1"/>
            <c:separator>; 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4"/>
                <c:pt idx="0">
                  <c:v>2023г</c:v>
                </c:pt>
                <c:pt idx="1">
                  <c:v>2024г</c:v>
                </c:pt>
                <c:pt idx="2">
                  <c:v>2025г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4269</c:v>
                </c:pt>
                <c:pt idx="1">
                  <c:v>4011</c:v>
                </c:pt>
                <c:pt idx="2">
                  <c:v>3944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29880">
              <a:solidFill>
                <a:srgbClr val="ABB19F"/>
              </a:solidFill>
              <a:round/>
            </a:ln>
          </c:spPr>
          <c:cat>
            <c:strRef>
              <c:f>categories</c:f>
              <c:strCache>
                <c:ptCount val="4"/>
                <c:pt idx="0">
                  <c:v>2023г</c:v>
                </c:pt>
                <c:pt idx="1">
                  <c:v>2024г</c:v>
                </c:pt>
                <c:pt idx="2">
                  <c:v>2025г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Столбец3</c:v>
                </c:pt>
              </c:strCache>
            </c:strRef>
          </c:tx>
          <c:spPr>
            <a:ln w="29880">
              <a:solidFill>
                <a:srgbClr val="948774"/>
              </a:solidFill>
              <a:round/>
            </a:ln>
          </c:spPr>
          <c:cat>
            <c:strRef>
              <c:f>categories</c:f>
              <c:strCache>
                <c:ptCount val="4"/>
                <c:pt idx="0">
                  <c:v>2023г</c:v>
                </c:pt>
                <c:pt idx="1">
                  <c:v>2024г</c:v>
                </c:pt>
                <c:pt idx="2">
                  <c:v>2025г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4"/>
              </c:numCache>
            </c:numRef>
          </c:val>
        </c:ser>
        <c:hiLowLines>
          <c:spPr>
            <a:ln w="0">
              <a:noFill/>
            </a:ln>
          </c:spPr>
        </c:hiLowLines>
        <c:marker val="1"/>
        <c:axId val="63846272"/>
        <c:axId val="63847808"/>
      </c:lineChart>
      <c:catAx>
        <c:axId val="63846272"/>
        <c:scaling>
          <c:orientation val="minMax"/>
        </c:scaling>
        <c:axPos val="b"/>
        <c:numFmt formatCode="[$-419]dd/mm/yyyy" sourceLinked="1"/>
        <c:tickLblPos val="nextTo"/>
        <c:spPr>
          <a:ln w="100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800" b="0" strike="noStrike" spc="-1">
                <a:solidFill>
                  <a:srgbClr val="000000"/>
                </a:solidFill>
                <a:latin typeface="Franklin Gothic Book"/>
              </a:defRPr>
            </a:pPr>
            <a:endParaRPr lang="ru-RU"/>
          </a:p>
        </c:txPr>
        <c:crossAx val="63847808"/>
        <c:crosses val="autoZero"/>
        <c:auto val="1"/>
        <c:lblAlgn val="ctr"/>
        <c:lblOffset val="100"/>
      </c:catAx>
      <c:valAx>
        <c:axId val="63847808"/>
        <c:scaling>
          <c:orientation val="minMax"/>
        </c:scaling>
        <c:axPos val="l"/>
        <c:majorGridlines>
          <c:spPr>
            <a:ln w="10080">
              <a:solidFill>
                <a:srgbClr val="8B8B8B"/>
              </a:solidFill>
              <a:round/>
            </a:ln>
          </c:spPr>
        </c:majorGridlines>
        <c:numFmt formatCode="General" sourceLinked="0"/>
        <c:tickLblPos val="nextTo"/>
        <c:spPr>
          <a:ln w="100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800" b="0" strike="noStrike" spc="-1">
                <a:solidFill>
                  <a:srgbClr val="000000"/>
                </a:solidFill>
                <a:latin typeface="Franklin Gothic Book"/>
              </a:defRPr>
            </a:pPr>
            <a:endParaRPr lang="ru-RU"/>
          </a:p>
        </c:txPr>
        <c:crossAx val="63846272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solidFill>
        <a:srgbClr val="D9D9D9"/>
      </a:solidFill>
      <a:round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/>
          <a:lstStyle/>
          <a:p>
            <a:pPr>
              <a:defRPr sz="1300" b="0" strike="noStrike" spc="-1">
                <a:latin typeface="Arial"/>
              </a:defRPr>
            </a:pPr>
            <a:r>
              <a:rPr lang="ru-RU" sz="1300" b="0" strike="noStrike" spc="-1">
                <a:latin typeface="Arial"/>
              </a:rPr>
              <a:t>Заглавие</a:t>
            </a:r>
          </a:p>
        </c:rich>
      </c:tx>
      <c:layout/>
      <c:spPr>
        <a:noFill/>
        <a:ln w="0">
          <a:noFill/>
        </a:ln>
      </c:spPr>
    </c:title>
    <c:plotArea>
      <c:layout>
        <c:manualLayout>
          <c:layoutTarget val="inner"/>
          <c:xMode val="edge"/>
          <c:yMode val="edge"/>
          <c:x val="9.5863197257712709E-2"/>
          <c:y val="0.15026640026640012"/>
          <c:w val="0.86954658772203175"/>
          <c:h val="0.77647352647352741"/>
        </c:manualLayout>
      </c:layout>
      <c:barChart>
        <c:barDir val="col"/>
        <c:grouping val="clustered"/>
        <c:ser>
          <c:idx val="0"/>
          <c:order val="0"/>
          <c:tx>
            <c:strRef>
              <c:f>label 0</c:f>
              <c:strCache>
                <c:ptCount val="1"/>
                <c:pt idx="0">
                  <c:v>Число абортов по желанию</c:v>
                </c:pt>
              </c:strCache>
            </c:strRef>
          </c:tx>
          <c:spPr>
            <a:solidFill>
              <a:srgbClr val="A1467E"/>
            </a:solidFill>
            <a:ln w="0">
              <a:noFill/>
            </a:ln>
          </c:spPr>
          <c:dLbls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dLblPos val="inEnd"/>
            <c:showVal val="1"/>
            <c:separator> </c:separator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trendline>
            <c:spPr>
              <a:ln w="0">
                <a:noFill/>
              </a:ln>
            </c:spPr>
            <c:trendlineType val="linear"/>
          </c:trendline>
          <c:cat>
            <c:strRef>
              <c:f>categories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627</c:v>
                </c:pt>
                <c:pt idx="1">
                  <c:v>1381</c:v>
                </c:pt>
                <c:pt idx="2">
                  <c:v>1271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Число абортов на 1000 фертильных женщин</c:v>
                </c:pt>
              </c:strCache>
            </c:strRef>
          </c:tx>
          <c:spPr>
            <a:solidFill>
              <a:srgbClr val="55308D"/>
            </a:solidFill>
            <a:ln w="0">
              <a:noFill/>
            </a:ln>
          </c:spPr>
          <c:dLbls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dLblPos val="outEnd"/>
            <c:showVal val="1"/>
            <c:separator> </c:separator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12.5</c:v>
                </c:pt>
                <c:pt idx="1">
                  <c:v>18.399999999999999</c:v>
                </c:pt>
                <c:pt idx="2">
                  <c:v>16.899999999999999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Число абортов на 100 родившихся живыми и мертвыми</c:v>
                </c:pt>
              </c:strCache>
            </c:strRef>
          </c:tx>
          <c:spPr>
            <a:solidFill>
              <a:srgbClr val="B3CAC7"/>
            </a:solidFill>
            <a:ln w="0">
              <a:noFill/>
            </a:ln>
          </c:spPr>
          <c:dLbls>
            <c:txPr>
              <a:bodyPr wrap="none"/>
              <a:lstStyle/>
              <a:p>
                <a:pPr>
                  <a:defRPr sz="1000" b="0" strike="noStrike" spc="-1">
                    <a:latin typeface="Arial"/>
                  </a:defRPr>
                </a:pPr>
                <a:endParaRPr lang="ru-RU"/>
              </a:p>
            </c:txPr>
            <c:dLblPos val="outEnd"/>
            <c:showVal val="1"/>
            <c:separator> </c:separator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3"/>
                <c:pt idx="0">
                  <c:v>34.5</c:v>
                </c:pt>
                <c:pt idx="1">
                  <c:v>52.3</c:v>
                </c:pt>
                <c:pt idx="2">
                  <c:v>56</c:v>
                </c:pt>
              </c:numCache>
            </c:numRef>
          </c:val>
        </c:ser>
        <c:gapWidth val="100"/>
        <c:axId val="83573760"/>
        <c:axId val="83588224"/>
      </c:barChart>
      <c:catAx>
        <c:axId val="83573760"/>
        <c:scaling>
          <c:orientation val="minMax"/>
        </c:scaling>
        <c:axPos val="b"/>
        <c:title>
          <c:tx>
            <c:rich>
              <a:bodyPr rot="0"/>
              <a:lstStyle/>
              <a:p>
                <a:pPr>
                  <a:defRPr sz="900" b="0" strike="noStrike" spc="-1">
                    <a:latin typeface="Arial"/>
                  </a:defRPr>
                </a:pPr>
                <a:r>
                  <a:rPr lang="ru-RU" sz="900" b="0" strike="noStrike" spc="-1">
                    <a:latin typeface="Arial"/>
                  </a:rPr>
                  <a:t>Заглавие</a:t>
                </a:r>
              </a:p>
            </c:rich>
          </c:tx>
          <c:layout/>
          <c:spPr>
            <a:noFill/>
            <a:ln w="0">
              <a:noFill/>
            </a:ln>
          </c:spPr>
        </c:title>
        <c:numFmt formatCode="[$-419]dd/mm/yyyy" sourceLinked="1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83588224"/>
        <c:crosses val="autoZero"/>
        <c:auto val="1"/>
        <c:lblAlgn val="ctr"/>
        <c:lblOffset val="100"/>
      </c:catAx>
      <c:valAx>
        <c:axId val="83588224"/>
        <c:scaling>
          <c:orientation val="minMax"/>
        </c:scaling>
        <c:axPos val="l"/>
        <c:majorGridlines>
          <c:spPr>
            <a:ln w="0">
              <a:solidFill>
                <a:srgbClr val="B3B3B3"/>
              </a:solidFill>
            </a:ln>
          </c:spPr>
        </c:majorGridlines>
        <c:title>
          <c:tx>
            <c:rich>
              <a:bodyPr rot="-5400000"/>
              <a:lstStyle/>
              <a:p>
                <a:pPr>
                  <a:defRPr sz="900" b="0" strike="noStrike" spc="-1">
                    <a:latin typeface="Arial"/>
                  </a:defRPr>
                </a:pPr>
                <a:r>
                  <a:rPr lang="ru-RU" sz="900" b="0" strike="noStrike" spc="-1">
                    <a:latin typeface="Arial"/>
                  </a:rPr>
                  <a:t>Заглавие</a:t>
                </a:r>
              </a:p>
            </c:rich>
          </c:tx>
          <c:layout/>
          <c:spPr>
            <a:noFill/>
            <a:ln w="0">
              <a:noFill/>
            </a:ln>
          </c:spPr>
        </c:title>
        <c:numFmt formatCode="General" sourceLinked="1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sz="1000" b="0" strike="noStrike" spc="-1">
                <a:latin typeface="Arial"/>
              </a:defRPr>
            </a:pPr>
            <a:endParaRPr lang="ru-RU"/>
          </a:p>
        </c:txPr>
        <c:crossAx val="83573760"/>
        <c:crosses val="autoZero"/>
        <c:crossBetween val="between"/>
      </c:valAx>
      <c:spPr>
        <a:noFill/>
        <a:ln w="0">
          <a:solidFill>
            <a:srgbClr val="FFFFFF">
              <a:alpha val="20000"/>
            </a:srgbClr>
          </a:solidFill>
        </a:ln>
      </c:spPr>
    </c:plotArea>
    <c:legend>
      <c:legendPos val="t"/>
      <c:layout/>
      <c:spPr>
        <a:noFill/>
        <a:ln w="0">
          <a:noFill/>
        </a:ln>
      </c:spPr>
      <c:txPr>
        <a:bodyPr/>
        <a:lstStyle/>
        <a:p>
          <a:pPr>
            <a:defRPr sz="1000" b="0" strike="noStrike" spc="-1">
              <a:latin typeface="Arial"/>
            </a:defRPr>
          </a:pPr>
          <a:endParaRPr lang="ru-RU"/>
        </a:p>
      </c:txPr>
    </c:legend>
    <c:plotVisOnly val="1"/>
    <c:dispBlanksAs val="gap"/>
  </c:chart>
  <c:spPr>
    <a:noFill/>
    <a:ln w="0">
      <a:noFill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579298" y="297582"/>
            <a:ext cx="8165306" cy="1217278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579298" y="1529729"/>
            <a:ext cx="8165306" cy="1449141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015816" y="1169005"/>
            <a:ext cx="231854" cy="173897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275706" y="1112129"/>
            <a:ext cx="70564" cy="52925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60469" y="227086"/>
            <a:ext cx="2016125" cy="4838344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60078" y="227087"/>
            <a:ext cx="6132380" cy="4838344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3" y="74160"/>
            <a:ext cx="90716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3" y="1326602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BF5EC3D-5B62-4AFC-89F7-354467C3195D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3" y="74160"/>
            <a:ext cx="90716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2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2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1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21BD0C3-A4F0-4176-A8A2-A5B19C4FD3F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3" y="226081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246997E-4266-471E-8A74-4526B2C6C5B9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6728" y="-45"/>
            <a:ext cx="7560469" cy="567059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2498" y="2150084"/>
            <a:ext cx="7056438" cy="1890183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42498" y="882086"/>
            <a:ext cx="7056438" cy="1248308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520156" y="0"/>
            <a:ext cx="84005" cy="567059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394833" y="2327303"/>
            <a:ext cx="231854" cy="173897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654724" y="2270428"/>
            <a:ext cx="70564" cy="52925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658" y="226822"/>
            <a:ext cx="8266113" cy="945092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82658" y="1260122"/>
            <a:ext cx="4032250" cy="385597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816521" y="1260122"/>
            <a:ext cx="4032250" cy="385597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4266833"/>
            <a:ext cx="9072563" cy="945092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271437"/>
            <a:ext cx="4435475" cy="529251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141119" y="271437"/>
            <a:ext cx="4435475" cy="529251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04031" y="801497"/>
            <a:ext cx="4435475" cy="340233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41119" y="801497"/>
            <a:ext cx="4435475" cy="340233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658" y="226822"/>
            <a:ext cx="8266113" cy="945092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8949" y="0"/>
            <a:ext cx="8961676" cy="567055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118949" y="-45"/>
            <a:ext cx="80645" cy="567059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1" y="179243"/>
            <a:ext cx="4200260" cy="960843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4031" y="1163351"/>
            <a:ext cx="4200260" cy="577556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04031" y="1764172"/>
            <a:ext cx="8988557" cy="33012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9894" y="882085"/>
            <a:ext cx="3024188" cy="1638159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0052" y="882085"/>
            <a:ext cx="5040313" cy="3780367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924057" y="945095"/>
            <a:ext cx="4872302" cy="2905996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437362" y="789099"/>
            <a:ext cx="756047" cy="168934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516196" y="774583"/>
            <a:ext cx="715724" cy="168934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4057" y="3969385"/>
            <a:ext cx="4872302" cy="630061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99502" y="-674646"/>
            <a:ext cx="1806759" cy="135511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86109" y="17449"/>
            <a:ext cx="1876547" cy="1407460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01614" y="872392"/>
            <a:ext cx="1241025" cy="911707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116623" y="-45"/>
            <a:ext cx="8964003" cy="567059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82658" y="227085"/>
            <a:ext cx="8266113" cy="945092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582658" y="1197116"/>
            <a:ext cx="8266113" cy="3969385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948245" y="5213756"/>
            <a:ext cx="2352146" cy="393788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z="1400" b="0" strike="noStrike" spc="-1" smtClean="0">
                <a:latin typeface="Times New Roman"/>
              </a:rPr>
              <a:t>&lt;дата/время&gt;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6300391" y="5213756"/>
            <a:ext cx="3192198" cy="393788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>
              <a:buNone/>
            </a:pPr>
            <a:r>
              <a:rPr lang="ru-RU" sz="1400" b="0" strike="noStrike" spc="-1" smtClean="0"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Times New Roman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9495949" y="5213756"/>
            <a:ext cx="504031" cy="393788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r">
              <a:buNone/>
            </a:pPr>
            <a:fld id="{654E25C3-486B-4DA3-8893-6943687B7BC7}" type="slidenum">
              <a:rPr lang="ru-RU" sz="1400" b="0" strike="noStrike" spc="-1" smtClean="0">
                <a:latin typeface="Times New Roman"/>
              </a:rPr>
              <a:pPr algn="r">
                <a:buNone/>
              </a:p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118949" y="-45"/>
            <a:ext cx="80645" cy="567059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  <p:sldLayoutId id="2147483765" r:id="rId14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1044360" y="1260000"/>
            <a:ext cx="7415640" cy="180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1440000" algn="ctr">
              <a:lnSpc>
                <a:spcPct val="100000"/>
              </a:lnSpc>
              <a:buNone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  <a:ea typeface="Microsoft YaHei"/>
              </a:rPr>
              <a:t>Поддержка женщин, находящихся в состоянии репродуктивного выбора, </a:t>
            </a:r>
            <a:r>
              <a:rPr sz="3200"/>
              <a:t/>
            </a:r>
            <a:br>
              <a:rPr sz="3200"/>
            </a:br>
            <a:r>
              <a:rPr lang="ru-RU" sz="3200" b="0" strike="noStrike" spc="-1">
                <a:solidFill>
                  <a:srgbClr val="355269"/>
                </a:solidFill>
                <a:latin typeface="Times New Roman"/>
                <a:ea typeface="Microsoft YaHei"/>
              </a:rPr>
              <a:t>в Республике Карелия</a:t>
            </a:r>
            <a:endParaRPr lang="ru-RU" sz="3200" b="0" strike="noStrike" spc="-1">
              <a:solidFill>
                <a:srgbClr val="355269"/>
              </a:solidFill>
              <a:latin typeface="Arial"/>
              <a:ea typeface="Microsoft YaHei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subTitle"/>
          </p:nvPr>
        </p:nvSpPr>
        <p:spPr>
          <a:xfrm>
            <a:off x="749521" y="2700000"/>
            <a:ext cx="5760000" cy="3891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ctr">
              <a:lnSpc>
                <a:spcPct val="100000"/>
              </a:lnSpc>
              <a:buNone/>
            </a:pPr>
            <a:endParaRPr lang="ru-RU" sz="3200" b="0" strike="noStrike" spc="-1">
              <a:solidFill>
                <a:srgbClr val="BE480A"/>
              </a:solidFill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3600" b="0" strike="noStrike" spc="-1">
              <a:solidFill>
                <a:srgbClr val="BE480A"/>
              </a:solidFill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>
              <a:latin typeface="Times New Roman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B2204"/>
                </a:solidFill>
                <a:latin typeface="Times New Roman"/>
                <a:ea typeface="Microsoft YaHei"/>
              </a:rPr>
              <a:t>Палийчук Анна Васильевна, </a:t>
            </a:r>
            <a:endParaRPr lang="ru-RU" sz="1600" b="0" strike="noStrike" spc="-1">
              <a:latin typeface="Times New Roman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B2204"/>
                </a:solidFill>
                <a:latin typeface="Times New Roman"/>
                <a:ea typeface="Microsoft YaHei"/>
              </a:rPr>
              <a:t>врач-акушер-гинеколог ГБУЗ «РПЦ им.Гуткина К.А.», </a:t>
            </a:r>
            <a:endParaRPr lang="ru-RU" sz="1600" b="0" strike="noStrike" spc="-1">
              <a:latin typeface="Times New Roman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B2204"/>
                </a:solidFill>
                <a:latin typeface="Times New Roman"/>
                <a:ea typeface="Microsoft YaHei"/>
              </a:rPr>
              <a:t>Гл.внештатный специалист по акушерству и гинекологии Министерства здравоохранения РК</a:t>
            </a:r>
            <a:endParaRPr lang="ru-RU" sz="1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  <a:buNone/>
            </a:pPr>
            <a:endParaRPr lang="ru-RU" sz="1600" b="0" strike="noStrike" spc="-1">
              <a:latin typeface="Times New Roman"/>
            </a:endParaRPr>
          </a:p>
        </p:txBody>
      </p:sp>
      <p:pic>
        <p:nvPicPr>
          <p:cNvPr id="44" name="Рисунок 43"/>
          <p:cNvPicPr/>
          <p:nvPr/>
        </p:nvPicPr>
        <p:blipFill>
          <a:blip r:embed="rId2" cstate="print"/>
          <a:stretch/>
        </p:blipFill>
        <p:spPr>
          <a:xfrm>
            <a:off x="3" y="21960"/>
            <a:ext cx="1979999" cy="1980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3"/>
          <p:cNvPicPr/>
          <p:nvPr/>
        </p:nvPicPr>
        <p:blipFill>
          <a:blip r:embed="rId2" cstate="print"/>
          <a:srcRect l="28809" t="12892" r="29801" b="13950"/>
          <a:stretch/>
        </p:blipFill>
        <p:spPr>
          <a:xfrm>
            <a:off x="325083" y="6560280"/>
            <a:ext cx="3911760" cy="388908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3" name="Рисунок 72"/>
          <p:cNvPicPr/>
          <p:nvPr/>
        </p:nvPicPr>
        <p:blipFill>
          <a:blip r:embed="rId3" cstate="print"/>
          <a:stretch/>
        </p:blipFill>
        <p:spPr>
          <a:xfrm>
            <a:off x="720002" y="2575080"/>
            <a:ext cx="5939999" cy="3004920"/>
          </a:xfrm>
          <a:prstGeom prst="rect">
            <a:avLst/>
          </a:prstGeom>
          <a:ln w="0">
            <a:noFill/>
          </a:ln>
        </p:spPr>
      </p:pic>
      <p:pic>
        <p:nvPicPr>
          <p:cNvPr id="74" name="Рисунок 73"/>
          <p:cNvPicPr/>
          <p:nvPr/>
        </p:nvPicPr>
        <p:blipFill>
          <a:blip r:embed="rId4" cstate="print"/>
          <a:stretch/>
        </p:blipFill>
        <p:spPr>
          <a:xfrm>
            <a:off x="7920" y="27000"/>
            <a:ext cx="3052080" cy="303300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4"/>
          <p:cNvPicPr/>
          <p:nvPr/>
        </p:nvPicPr>
        <p:blipFill>
          <a:blip r:embed="rId5" cstate="print"/>
          <a:stretch/>
        </p:blipFill>
        <p:spPr>
          <a:xfrm>
            <a:off x="7731360" y="0"/>
            <a:ext cx="2369160" cy="3159000"/>
          </a:xfrm>
          <a:prstGeom prst="rect">
            <a:avLst/>
          </a:prstGeom>
          <a:ln w="0">
            <a:noFill/>
          </a:ln>
        </p:spPr>
      </p:pic>
      <p:pic>
        <p:nvPicPr>
          <p:cNvPr id="76" name="Рисунок 75"/>
          <p:cNvPicPr/>
          <p:nvPr/>
        </p:nvPicPr>
        <p:blipFill>
          <a:blip r:embed="rId6" cstate="print"/>
          <a:stretch/>
        </p:blipFill>
        <p:spPr>
          <a:xfrm>
            <a:off x="6480002" y="2575080"/>
            <a:ext cx="2571121" cy="3072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2"/>
          <p:cNvSpPr>
            <a:spLocks noGrp="1"/>
          </p:cNvSpPr>
          <p:nvPr>
            <p:ph type="subTitle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</a:rPr>
              <a:t>Обучение персонала в рамках проектов АНО «Спаси жизнь», «Здравствуй, мама!».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</a:rPr>
              <a:t>Организация обучения психологов в базовом медицинском колледже, Медицинском институте Петрозаводского государственного университета. 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</a:rPr>
              <a:t>Внедрение в практику разборов сложных кризисных случаев с участием главного внештатного психолога РК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</a:rPr>
              <a:t>Организация конкурса от АНО «Спаси жизнь» по качеству консультирования и конкретным результатам по количеству случаев с сохранением беременности, стимулирование врачей и акушерок  по результатам</a:t>
            </a:r>
          </a:p>
        </p:txBody>
      </p:sp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3" y="65520"/>
            <a:ext cx="9071640" cy="126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7000"/>
              </a:lnSpc>
              <a:buNone/>
            </a:pPr>
            <a:r>
              <a:rPr lang="ru-RU" sz="2800" b="0" strike="noStrike" spc="-1">
                <a:solidFill>
                  <a:srgbClr val="355269"/>
                </a:solidFill>
                <a:latin typeface="Times New Roman"/>
                <a:ea typeface="Arial Bold"/>
              </a:rPr>
              <a:t>Повышение компетенции медицинского персонала, работающего с женщиной, находящейся в состоянии репродуктивного выбора</a:t>
            </a:r>
            <a:r>
              <a:rPr lang="ru-RU" sz="2800" b="1" strike="noStrike" spc="-100">
                <a:solidFill>
                  <a:srgbClr val="355269"/>
                </a:solidFill>
                <a:latin typeface="Arial"/>
                <a:ea typeface="Arial Bold"/>
              </a:rPr>
              <a:t>  </a:t>
            </a:r>
            <a:endParaRPr lang="ru-RU" sz="2800" b="0" strike="noStrike" spc="-1">
              <a:solidFill>
                <a:srgbClr val="355269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78"/>
          <p:cNvPicPr/>
          <p:nvPr/>
        </p:nvPicPr>
        <p:blipFill>
          <a:blip r:embed="rId2" cstate="print"/>
          <a:stretch/>
        </p:blipFill>
        <p:spPr>
          <a:xfrm>
            <a:off x="3" y="0"/>
            <a:ext cx="4140000" cy="2710080"/>
          </a:xfrm>
          <a:prstGeom prst="rect">
            <a:avLst/>
          </a:prstGeom>
          <a:ln w="0">
            <a:noFill/>
          </a:ln>
        </p:spPr>
      </p:pic>
      <p:pic>
        <p:nvPicPr>
          <p:cNvPr id="80" name="Рисунок 79"/>
          <p:cNvPicPr/>
          <p:nvPr/>
        </p:nvPicPr>
        <p:blipFill>
          <a:blip r:embed="rId3" cstate="print"/>
          <a:stretch/>
        </p:blipFill>
        <p:spPr>
          <a:xfrm>
            <a:off x="6120000" y="2793240"/>
            <a:ext cx="3958920" cy="2876760"/>
          </a:xfrm>
          <a:prstGeom prst="rect">
            <a:avLst/>
          </a:prstGeom>
          <a:ln w="0">
            <a:noFill/>
          </a:ln>
        </p:spPr>
      </p:pic>
      <p:pic>
        <p:nvPicPr>
          <p:cNvPr id="81" name="Рисунок 80"/>
          <p:cNvPicPr/>
          <p:nvPr/>
        </p:nvPicPr>
        <p:blipFill>
          <a:blip r:embed="rId4" cstate="print"/>
          <a:stretch/>
        </p:blipFill>
        <p:spPr>
          <a:xfrm>
            <a:off x="3700800" y="1440000"/>
            <a:ext cx="4039200" cy="3029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2"/>
          <p:cNvSpPr>
            <a:spLocks noGrp="1"/>
          </p:cNvSpPr>
          <p:nvPr>
            <p:ph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514440" indent="-514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355269"/>
                </a:solidFill>
                <a:latin typeface="Times New Roman"/>
              </a:rPr>
              <a:t>Выдача гуманитарной помощи на складе АНО «Спаси жизнь»</a:t>
            </a:r>
          </a:p>
          <a:p>
            <a:pPr marL="514440" indent="-5144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355269"/>
                </a:solidFill>
                <a:latin typeface="Times New Roman"/>
              </a:rPr>
              <a:t>Одежда и обувь взрослым и детям, продукты питания, средства по уходу, школьные принадлежности, предметы для различных занятий.</a:t>
            </a: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 </a:t>
            </a:r>
          </a:p>
        </p:txBody>
      </p:sp>
      <p:pic>
        <p:nvPicPr>
          <p:cNvPr id="84" name="Рисунок 83"/>
          <p:cNvPicPr/>
          <p:nvPr/>
        </p:nvPicPr>
        <p:blipFill>
          <a:blip r:embed="rId2" cstate="print"/>
          <a:stretch/>
        </p:blipFill>
        <p:spPr>
          <a:xfrm>
            <a:off x="6157080" y="1326600"/>
            <a:ext cx="1789919" cy="1913400"/>
          </a:xfrm>
          <a:prstGeom prst="rect">
            <a:avLst/>
          </a:prstGeom>
          <a:ln w="0">
            <a:noFill/>
          </a:ln>
        </p:spPr>
      </p:pic>
      <p:pic>
        <p:nvPicPr>
          <p:cNvPr id="85" name="Рисунок 84"/>
          <p:cNvPicPr/>
          <p:nvPr/>
        </p:nvPicPr>
        <p:blipFill>
          <a:blip r:embed="rId3" cstate="print"/>
          <a:stretch/>
        </p:blipFill>
        <p:spPr>
          <a:xfrm>
            <a:off x="8292240" y="2696040"/>
            <a:ext cx="1247760" cy="2703960"/>
          </a:xfrm>
          <a:prstGeom prst="rect">
            <a:avLst/>
          </a:prstGeom>
          <a:ln w="0">
            <a:noFill/>
          </a:ln>
        </p:spPr>
      </p:pic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39717" y="1049324"/>
            <a:ext cx="9035925" cy="1231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7000"/>
              </a:lnSpc>
              <a:buNone/>
            </a:pPr>
            <a:r>
              <a:rPr lang="ru-RU" sz="2400" b="0" strike="noStrike" spc="-100" dirty="0">
                <a:solidFill>
                  <a:srgbClr val="355269"/>
                </a:solidFill>
                <a:latin typeface="Times New Roman"/>
                <a:ea typeface="Arial Bold"/>
              </a:rPr>
              <a:t>Оказание материальной помощи беременной женщине в сложной жизненной ситуации</a:t>
            </a:r>
            <a:endParaRPr lang="ru-RU" sz="2400" b="0" strike="noStrike" spc="-1" dirty="0">
              <a:solidFill>
                <a:srgbClr val="355269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3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7000"/>
              </a:lnSpc>
              <a:buNone/>
            </a:pPr>
            <a:r>
              <a:rPr lang="ru-RU" sz="2400" b="0" strike="noStrike" spc="-100">
                <a:solidFill>
                  <a:srgbClr val="355269"/>
                </a:solidFill>
                <a:latin typeface="Times New Roman"/>
                <a:ea typeface="Arial Bold"/>
              </a:rPr>
              <a:t>Дистанционное наблюдение за беременной женщиной. </a:t>
            </a:r>
            <a:endParaRPr lang="ru-RU" sz="2400" b="0" strike="noStrike" spc="-1">
              <a:solidFill>
                <a:srgbClr val="355269"/>
              </a:solidFill>
              <a:latin typeface="Times New Roman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sz="half" idx="1"/>
          </p:nvPr>
        </p:nvSpPr>
        <p:spPr>
          <a:xfrm>
            <a:off x="504000" y="1326602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5000" lnSpcReduction="20000"/>
          </a:bodyPr>
          <a:lstStyle/>
          <a:p>
            <a:pPr marL="514440" indent="-5144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1800" b="0" strike="noStrike" spc="-1">
                <a:solidFill>
                  <a:srgbClr val="355269"/>
                </a:solidFill>
                <a:latin typeface="Times New Roman"/>
              </a:rPr>
              <a:t>Маштабирование  дистанционного мониторинга беременных в Республиканском перинатальном центре совместно с ПАО«Ростелеком».</a:t>
            </a:r>
            <a:endParaRPr lang="ru-RU" sz="1800" b="0" strike="noStrike" spc="-1">
              <a:latin typeface="Times New Roman"/>
            </a:endParaRPr>
          </a:p>
          <a:p>
            <a:pPr marL="514440" indent="-5144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1800" b="0" strike="noStrike" spc="-1">
                <a:solidFill>
                  <a:srgbClr val="355269"/>
                </a:solidFill>
                <a:latin typeface="Times New Roman"/>
              </a:rPr>
              <a:t>Система позволяет будущим мамам в домашних условиях следить за основными показателями здоровья на протяжении всей беременности, а врачу сохранять контроль над ситуацией. В мобильном приложении можно проходить регулярное анкетирование по основным показателям здоровья</a:t>
            </a:r>
            <a:endParaRPr lang="ru-RU" sz="1800" b="0" strike="noStrike" spc="-1">
              <a:latin typeface="Times New Roman"/>
            </a:endParaRPr>
          </a:p>
          <a:p>
            <a:pPr marL="514440" indent="-5144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1800" b="0" strike="noStrike" spc="-1">
                <a:solidFill>
                  <a:srgbClr val="355269"/>
                </a:solidFill>
                <a:latin typeface="Times New Roman"/>
              </a:rPr>
              <a:t>Женщинам, у которых выявлена необходимость мониторинга состояния плода, будет выдаваться кардиотокограф. С его помощью измеряется частота сердечных сокращений плода, оценивается необходимость внепланового визита в случае кислородного голодания. Данные с устройства будут поступать по Bluetooth в мобильное приложение на смартфоне, далее через информсистему «Персональные медицинские помощники» их сможет увидеть врач, проанализировать и скорректировать лечение при необходимости. Также по назначению врача беременным будут выдаваться цифровые тонометры и  глюкометры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.</a:t>
            </a:r>
            <a:endParaRPr lang="ru-RU" sz="1800" b="0" strike="noStrike" spc="-1">
              <a:latin typeface="Times New Roman"/>
            </a:endParaRPr>
          </a:p>
        </p:txBody>
      </p:sp>
      <p:pic>
        <p:nvPicPr>
          <p:cNvPr id="88" name="Рисунок 87"/>
          <p:cNvPicPr/>
          <p:nvPr/>
        </p:nvPicPr>
        <p:blipFill>
          <a:blip r:embed="rId2" cstate="print"/>
          <a:stretch/>
        </p:blipFill>
        <p:spPr>
          <a:xfrm>
            <a:off x="6668281" y="1080000"/>
            <a:ext cx="3231720" cy="4550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</a:rPr>
              <a:t>Спасибо за внимание!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3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solidFill>
                  <a:srgbClr val="355269"/>
                </a:solidFill>
                <a:latin typeface="Times New Roman"/>
              </a:rPr>
              <a:t>Сухие цифры </a:t>
            </a:r>
          </a:p>
        </p:txBody>
      </p:sp>
      <p:sp>
        <p:nvSpPr>
          <p:cNvPr id="46" name="PlaceHolder 2"/>
          <p:cNvSpPr>
            <a:spLocks noGrp="1"/>
          </p:cNvSpPr>
          <p:nvPr>
            <p:ph sz="half" idx="1"/>
          </p:nvPr>
        </p:nvSpPr>
        <p:spPr>
          <a:xfrm>
            <a:off x="504000" y="1326602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Количество родов по РК</a:t>
            </a:r>
          </a:p>
        </p:txBody>
      </p:sp>
      <p:graphicFrame>
        <p:nvGraphicFramePr>
          <p:cNvPr id="47" name="Объект 3"/>
          <p:cNvGraphicFramePr/>
          <p:nvPr/>
        </p:nvGraphicFramePr>
        <p:xfrm>
          <a:off x="5152680" y="1326602"/>
          <a:ext cx="4426920" cy="328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 idx="4294967295"/>
          </p:nvPr>
        </p:nvSpPr>
        <p:spPr>
          <a:xfrm>
            <a:off x="0" y="225425"/>
            <a:ext cx="9072563" cy="94615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sz="4400"/>
              <a:t/>
            </a:r>
            <a:br>
              <a:rPr sz="4400"/>
            </a:br>
            <a:r>
              <a:rPr lang="ru-RU" sz="2200" b="0" strike="noStrike" spc="-1">
                <a:latin typeface="Times New Roman"/>
              </a:rPr>
              <a:t>Количество прерываний беременности по желанию женщины</a:t>
            </a:r>
            <a:endParaRPr lang="ru-RU" sz="2200" b="0" strike="noStrike" spc="-1">
              <a:latin typeface="Arial"/>
            </a:endParaRPr>
          </a:p>
        </p:txBody>
      </p:sp>
      <p:graphicFrame>
        <p:nvGraphicFramePr>
          <p:cNvPr id="49" name="Диаграмма 48"/>
          <p:cNvGraphicFramePr/>
          <p:nvPr/>
        </p:nvGraphicFramePr>
        <p:xfrm>
          <a:off x="478443" y="1293842"/>
          <a:ext cx="9241560" cy="4323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0" name="Овал 49"/>
          <p:cNvSpPr/>
          <p:nvPr/>
        </p:nvSpPr>
        <p:spPr>
          <a:xfrm>
            <a:off x="3960003" y="2160000"/>
            <a:ext cx="1979999" cy="3510000"/>
          </a:xfrm>
          <a:prstGeom prst="ellipse">
            <a:avLst/>
          </a:prstGeom>
          <a:noFill/>
          <a:ln w="29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540002" y="1260000"/>
            <a:ext cx="9360000" cy="3420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  <a:ea typeface="Microsoft YaHei"/>
              </a:rPr>
              <a:t>В 2024 году в рамках проекта обучения АСИ :</a:t>
            </a:r>
            <a:endParaRPr lang="ru-RU" sz="2400" b="0" strike="noStrike" spc="-1">
              <a:solidFill>
                <a:srgbClr val="355269"/>
              </a:solidFill>
              <a:latin typeface="Times New Roman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  <a:ea typeface="Microsoft YaHei"/>
              </a:rPr>
              <a:t> </a:t>
            </a: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Единая технология проектирования решений по  Жизненным ситуациям. </a:t>
            </a: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 С учетом  демографических показателей в Республике была выбрана  ситуация: Репродуктивного выбора женщины (ситуация  когда женщина настроена на прерывание беременности)</a:t>
            </a: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3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solidFill>
                  <a:srgbClr val="355269"/>
                </a:solidFill>
                <a:latin typeface="Times New Roman"/>
              </a:rPr>
              <a:t>Начало пути </a:t>
            </a:r>
          </a:p>
        </p:txBody>
      </p:sp>
      <p:pic>
        <p:nvPicPr>
          <p:cNvPr id="53" name="Рисунок 52"/>
          <p:cNvPicPr/>
          <p:nvPr/>
        </p:nvPicPr>
        <p:blipFill>
          <a:blip r:embed="rId2" cstate="print"/>
          <a:stretch/>
        </p:blipFill>
        <p:spPr>
          <a:xfrm>
            <a:off x="7020000" y="180000"/>
            <a:ext cx="2943359" cy="703800"/>
          </a:xfrm>
          <a:prstGeom prst="rect">
            <a:avLst/>
          </a:prstGeom>
          <a:ln w="0">
            <a:noFill/>
          </a:ln>
        </p:spPr>
      </p:pic>
      <p:pic>
        <p:nvPicPr>
          <p:cNvPr id="54" name="Рисунок 53"/>
          <p:cNvPicPr/>
          <p:nvPr/>
        </p:nvPicPr>
        <p:blipFill>
          <a:blip r:embed="rId3" cstate="print"/>
          <a:stretch/>
        </p:blipFill>
        <p:spPr>
          <a:xfrm>
            <a:off x="7602840" y="3781080"/>
            <a:ext cx="2477160" cy="188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2" y="226081"/>
            <a:ext cx="8856000" cy="673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</a:rPr>
              <a:t>Ключевые моменты </a:t>
            </a:r>
          </a:p>
        </p:txBody>
      </p:sp>
      <p:sp>
        <p:nvSpPr>
          <p:cNvPr id="56" name="PlaceHolder 2"/>
          <p:cNvSpPr>
            <a:spLocks noGrp="1"/>
          </p:cNvSpPr>
          <p:nvPr>
            <p:ph idx="1"/>
          </p:nvPr>
        </p:nvSpPr>
        <p:spPr>
          <a:xfrm>
            <a:off x="540003" y="85176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000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355269"/>
                </a:solidFill>
                <a:latin typeface="Times New Roman"/>
              </a:rPr>
              <a:t>В рамках проекта  были сформированы  основные проблемы в рамках жизненной ситуации :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  <a:ea typeface="Times New Roman"/>
              </a:rPr>
              <a:t>Сложности при записи на прием к врачу</a:t>
            </a:r>
            <a:endParaRPr lang="ru-RU" sz="2000" b="0" strike="noStrike" spc="-1">
              <a:solidFill>
                <a:srgbClr val="355269"/>
              </a:solidFill>
              <a:latin typeface="Times New Roman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  <a:ea typeface="Times New Roman"/>
              </a:rPr>
              <a:t>Недостаточная квалификация персонала по проведению дооабортного консультирования</a:t>
            </a:r>
            <a:endParaRPr lang="ru-RU" sz="2000" b="0" strike="noStrike" spc="-1">
              <a:solidFill>
                <a:srgbClr val="355269"/>
              </a:solidFill>
              <a:latin typeface="Times New Roman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  <a:ea typeface="Times New Roman"/>
              </a:rPr>
              <a:t>Низкая информированность женщин по мерам соцподдержки и медицинскому наблюдению при беременности и родах</a:t>
            </a:r>
            <a:endParaRPr lang="ru-RU" sz="2000" b="0" strike="noStrike" spc="-1">
              <a:solidFill>
                <a:srgbClr val="355269"/>
              </a:solidFill>
              <a:latin typeface="Times New Roman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  <a:ea typeface="Times New Roman"/>
              </a:rPr>
              <a:t>Необходимость материальной поддержки женщин в трудной жизненной ситуации</a:t>
            </a:r>
            <a:endParaRPr lang="ru-RU" sz="2000" b="0" strike="noStrike" spc="-1">
              <a:solidFill>
                <a:srgbClr val="355269"/>
              </a:solidFill>
              <a:latin typeface="Times New Roman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355269"/>
                </a:solidFill>
                <a:latin typeface="Times New Roman"/>
                <a:ea typeface="Times New Roman"/>
              </a:rPr>
              <a:t>Проведено анкетирование в объеме  179 экспресс-опросов и 26 глубинных интервью (беременные, врачи, ОИВ)</a:t>
            </a:r>
            <a:endParaRPr lang="ru-RU" sz="2000" b="0" strike="noStrike" spc="-1">
              <a:solidFill>
                <a:srgbClr val="355269"/>
              </a:solidFill>
              <a:latin typeface="Times New Roman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2000" b="0" strike="noStrike" spc="-1">
              <a:solidFill>
                <a:srgbClr val="355269"/>
              </a:solidFill>
              <a:latin typeface="Times New Roman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i="1" strike="noStrike" spc="-1">
                <a:solidFill>
                  <a:srgbClr val="355269"/>
                </a:solidFill>
                <a:latin typeface="Times New Roman"/>
                <a:ea typeface="Times New Roman"/>
              </a:rPr>
              <a:t>Сделан ключевой вывод:</a:t>
            </a:r>
            <a:r>
              <a:rPr lang="ru-RU" sz="2000" b="0" strike="noStrike" spc="-1">
                <a:solidFill>
                  <a:srgbClr val="355269"/>
                </a:solidFill>
                <a:latin typeface="Times New Roman"/>
                <a:ea typeface="Times New Roman"/>
              </a:rPr>
              <a:t> женщина, находящаяся в состоянии репродуктивного выбора имеет материальные проблемы, испытывает психологический дискомфорт, мало информирована о мерах соц. поддержки и оказании медицинской помощи во время беременности, ей требуется  повышенное внимание со стороны мед. персонала, что часто не хватает (требуется дополнительное обучение мед.персонала по алгоритму ведения беседы с женщиной). </a:t>
            </a:r>
            <a:endParaRPr lang="ru-RU" sz="2000" b="0" strike="noStrike" spc="-1">
              <a:solidFill>
                <a:srgbClr val="355269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3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</a:rPr>
              <a:t>Ожидаемыми эффектами проекта являлись</a:t>
            </a:r>
            <a:r>
              <a:rPr lang="ru-RU" sz="3200" b="0" strike="noStrike" spc="-1">
                <a:solidFill>
                  <a:srgbClr val="355269"/>
                </a:solidFill>
                <a:latin typeface="Arial"/>
              </a:rPr>
              <a:t> </a:t>
            </a:r>
            <a:r>
              <a:rPr lang="ru-RU" sz="3200" b="0" strike="noStrike" spc="-1">
                <a:latin typeface="Arial"/>
              </a:rPr>
              <a:t> </a:t>
            </a:r>
          </a:p>
        </p:txBody>
      </p:sp>
      <p:sp>
        <p:nvSpPr>
          <p:cNvPr id="58" name="PlaceHolder 2"/>
          <p:cNvSpPr>
            <a:spLocks noGrp="1"/>
          </p:cNvSpPr>
          <p:nvPr>
            <p:ph idx="1"/>
          </p:nvPr>
        </p:nvSpPr>
        <p:spPr>
          <a:xfrm>
            <a:off x="504003" y="1326602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9000" lnSpcReduction="20000"/>
          </a:bodyPr>
          <a:lstStyle/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</a:rPr>
              <a:t>Увеличение числа женщин, сохранивших беременность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</a:rPr>
              <a:t>Повышение компетенции мед. персонала, работающего с женщиной, находящейся в состоянии репродуктивного выбора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</a:rPr>
              <a:t>Повышение доступности медицинской, в т.ч. психологической помощи; 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</a:rPr>
              <a:t>Повышение информированности о мерах поддержки и медицинском наблюдении во время беременности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ru-RU" sz="3200" b="0" strike="noStrike" spc="-1">
              <a:solidFill>
                <a:srgbClr val="355269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3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3200" b="0" strike="noStrike" spc="-1">
                <a:solidFill>
                  <a:srgbClr val="355269"/>
                </a:solidFill>
                <a:latin typeface="Times New Roman"/>
              </a:rPr>
              <a:t>Решения которые были приняты и внедрены </a:t>
            </a:r>
          </a:p>
        </p:txBody>
      </p:sp>
      <p:sp>
        <p:nvSpPr>
          <p:cNvPr id="60" name="PlaceHolder 2"/>
          <p:cNvSpPr>
            <a:spLocks noGrp="1"/>
          </p:cNvSpPr>
          <p:nvPr>
            <p:ph idx="1"/>
          </p:nvPr>
        </p:nvSpPr>
        <p:spPr>
          <a:xfrm>
            <a:off x="504360" y="1505160"/>
            <a:ext cx="9215640" cy="3714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600" b="0" i="1" strike="noStrike" spc="-1">
                <a:solidFill>
                  <a:srgbClr val="355269"/>
                </a:solidFill>
                <a:latin typeface="Times New Roman"/>
              </a:rPr>
              <a:t>Снижение психологических проблем пациентки, улучшение коммуникации с врачом, психологом:</a:t>
            </a:r>
            <a:endParaRPr lang="ru-RU" sz="2600" b="0" strike="noStrike" spc="-1">
              <a:solidFill>
                <a:srgbClr val="355269"/>
              </a:solidFill>
              <a:latin typeface="Times New Roman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 Оформление кабинета психолога с использованием стендов, баннеров,  фотографий для создания дружелюбной атмосферы в момент консультирования</a:t>
            </a:r>
          </a:p>
          <a:p>
            <a:pPr marL="541440" indent="-5414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Подготовка и выдача пациентке памятки с алгоритмом действий до прерывания беременности или ее сохранения</a:t>
            </a: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 Внедрение голосового помощника по записи на прием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29" descr="521c872b-967d-4d0b-9b73-8e3385560fbf.jpg"/>
          <p:cNvPicPr/>
          <p:nvPr/>
        </p:nvPicPr>
        <p:blipFill>
          <a:blip r:embed="rId2" cstate="print"/>
          <a:stretch/>
        </p:blipFill>
        <p:spPr>
          <a:xfrm>
            <a:off x="21240" y="0"/>
            <a:ext cx="4118760" cy="308916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2" name="Рисунок 28" descr="63bf2b58-9a66-44b1-be05-345d110a8910.jpg"/>
          <p:cNvPicPr/>
          <p:nvPr/>
        </p:nvPicPr>
        <p:blipFill>
          <a:blip r:embed="rId3" cstate="print"/>
          <a:stretch/>
        </p:blipFill>
        <p:spPr>
          <a:xfrm>
            <a:off x="2421000" y="2114280"/>
            <a:ext cx="2619000" cy="328572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3" name="Рисунок 1" descr="-5411592638034993917_121.jpg"/>
          <p:cNvPicPr/>
          <p:nvPr/>
        </p:nvPicPr>
        <p:blipFill>
          <a:blip r:embed="rId4" cstate="print"/>
          <a:srcRect l="10382" t="4934" r="6533" b="13281"/>
          <a:stretch/>
        </p:blipFill>
        <p:spPr>
          <a:xfrm>
            <a:off x="6120000" y="0"/>
            <a:ext cx="3996720" cy="295056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" name="Рисунок 33" descr="-5411592638034993910_121.jpg"/>
          <p:cNvPicPr/>
          <p:nvPr/>
        </p:nvPicPr>
        <p:blipFill>
          <a:blip r:embed="rId5" cstate="print"/>
          <a:srcRect l="34204" t="27257" r="31564" b="27162"/>
          <a:stretch/>
        </p:blipFill>
        <p:spPr>
          <a:xfrm>
            <a:off x="13324320" y="6971760"/>
            <a:ext cx="3070440" cy="306612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5" name="Рисунок 2" descr="-5411592638034993910_121.jpg"/>
          <p:cNvPicPr/>
          <p:nvPr/>
        </p:nvPicPr>
        <p:blipFill>
          <a:blip r:embed="rId5" cstate="print"/>
          <a:srcRect l="34204" t="27257" r="31564" b="27162"/>
          <a:stretch/>
        </p:blipFill>
        <p:spPr>
          <a:xfrm>
            <a:off x="13324320" y="6971760"/>
            <a:ext cx="3070440" cy="306612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6" name="Рисунок 3" descr="-5411592638034993910_121.jpg"/>
          <p:cNvPicPr/>
          <p:nvPr/>
        </p:nvPicPr>
        <p:blipFill>
          <a:blip r:embed="rId5" cstate="print"/>
          <a:srcRect l="34204" t="27257" r="31564" b="27162"/>
          <a:stretch/>
        </p:blipFill>
        <p:spPr>
          <a:xfrm>
            <a:off x="13324320" y="6971760"/>
            <a:ext cx="3070440" cy="3066120"/>
          </a:xfrm>
          <a:prstGeom prst="rect">
            <a:avLst/>
          </a:prstGeom>
          <a:ln w="38100" cap="sq">
            <a:solidFill>
              <a:srgbClr val="000000"/>
            </a:solidFill>
            <a:miter/>
          </a:ln>
          <a:effectLst>
            <a:outerShdw blurRad="5076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7" name="Picture 4"/>
          <p:cNvPicPr/>
          <p:nvPr/>
        </p:nvPicPr>
        <p:blipFill>
          <a:blip r:embed="rId6" cstate="print"/>
          <a:srcRect l="14697" t="21855" r="32072" b="23596"/>
          <a:stretch/>
        </p:blipFill>
        <p:spPr>
          <a:xfrm>
            <a:off x="14841000" y="6505920"/>
            <a:ext cx="6935760" cy="3997800"/>
          </a:xfrm>
          <a:prstGeom prst="rect">
            <a:avLst/>
          </a:prstGeom>
          <a:ln w="9525">
            <a:noFill/>
          </a:ln>
        </p:spPr>
      </p:pic>
      <p:pic>
        <p:nvPicPr>
          <p:cNvPr id="68" name="Picture 1"/>
          <p:cNvPicPr/>
          <p:nvPr/>
        </p:nvPicPr>
        <p:blipFill>
          <a:blip r:embed="rId6" cstate="print"/>
          <a:srcRect l="14697" t="21855" r="32072" b="23596"/>
          <a:stretch/>
        </p:blipFill>
        <p:spPr>
          <a:xfrm>
            <a:off x="14841000" y="6505920"/>
            <a:ext cx="6935760" cy="3997800"/>
          </a:xfrm>
          <a:prstGeom prst="rect">
            <a:avLst/>
          </a:prstGeom>
          <a:ln w="9525">
            <a:noFill/>
          </a:ln>
        </p:spPr>
      </p:pic>
      <p:pic>
        <p:nvPicPr>
          <p:cNvPr id="69" name="Picture 2"/>
          <p:cNvPicPr/>
          <p:nvPr/>
        </p:nvPicPr>
        <p:blipFill>
          <a:blip r:embed="rId6" cstate="print"/>
          <a:srcRect l="14697" t="21855" r="32072" b="23596"/>
          <a:stretch/>
        </p:blipFill>
        <p:spPr>
          <a:xfrm>
            <a:off x="14841000" y="6505920"/>
            <a:ext cx="6935760" cy="399780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2"/>
          <p:cNvSpPr>
            <a:spLocks noGrp="1"/>
          </p:cNvSpPr>
          <p:nvPr>
            <p:ph type="subTitle"/>
          </p:nvPr>
        </p:nvSpPr>
        <p:spPr>
          <a:xfrm>
            <a:off x="504003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Выдача брошюр с информацией о мерах социальной поддержки на региональном и федеральном уровнях (выполнено)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355269"/>
                </a:solidFill>
                <a:latin typeface="Times New Roman"/>
              </a:rPr>
              <a:t>Организация еженедельных мероприятий в медицинских организациях для женщин, планирующих беременность и беременных, находящихся в состоянии репродуктивного выбора- «Диалог с врачом» (групповые встречи до 10-15 чел.)</a:t>
            </a: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i="1" strike="noStrike" spc="-1">
                <a:solidFill>
                  <a:srgbClr val="355269"/>
                </a:solidFill>
                <a:latin typeface="Times New Roman"/>
              </a:rPr>
              <a:t>Создание видеоролика для женщин, планирующих беременность и беременных, находящихся в состоянии репродуктивного выбора «В ожидании малыша» </a:t>
            </a:r>
            <a:endParaRPr lang="ru-RU" sz="2400" b="0" strike="noStrike" spc="-1">
              <a:solidFill>
                <a:srgbClr val="355269"/>
              </a:solidFill>
              <a:latin typeface="Times New Roman"/>
            </a:endParaRPr>
          </a:p>
        </p:txBody>
      </p:sp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504003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355269"/>
                </a:solidFill>
                <a:latin typeface="Arial"/>
              </a:rPr>
              <a:t>Повышение информированности женщины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</TotalTime>
  <Words>639</Words>
  <Application>Microsoft Office PowerPoint</Application>
  <PresentationFormat>Произвольный</PresentationFormat>
  <Paragraphs>58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Поддержка женщин, находящихся в состоянии репродуктивного выбора,  в Республике Карелия</vt:lpstr>
      <vt:lpstr>Сухие цифры </vt:lpstr>
      <vt:lpstr> Количество прерываний беременности по желанию женщины</vt:lpstr>
      <vt:lpstr>Начало пути </vt:lpstr>
      <vt:lpstr>Ключевые моменты </vt:lpstr>
      <vt:lpstr>Ожидаемыми эффектами проекта являлись  </vt:lpstr>
      <vt:lpstr>Решения которые были приняты и внедрены </vt:lpstr>
      <vt:lpstr>Слайд 8</vt:lpstr>
      <vt:lpstr>Повышение информированности женщины</vt:lpstr>
      <vt:lpstr>Слайд 10</vt:lpstr>
      <vt:lpstr>Повышение компетенции медицинского персонала, работающего с женщиной, находящейся в состоянии репродуктивного выбора  </vt:lpstr>
      <vt:lpstr>Слайд 12</vt:lpstr>
      <vt:lpstr>Оказание материальной помощи беременной женщине в сложной жизненной ситуации</vt:lpstr>
      <vt:lpstr>Дистанционное наблюдение за беременной женщиной.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Поддержка женщин, находящихся в состоянии репродуктивного выбора,  в Республике Карелия</dc:title>
  <dc:subject/>
  <dc:creator/>
  <dc:description/>
  <cp:lastModifiedBy>HP</cp:lastModifiedBy>
  <cp:revision>6</cp:revision>
  <dcterms:created xsi:type="dcterms:W3CDTF">2026-03-04T21:28:29Z</dcterms:created>
  <dcterms:modified xsi:type="dcterms:W3CDTF">2026-03-05T13:09:55Z</dcterms:modified>
  <dc:language>ru-RU</dc:language>
</cp:coreProperties>
</file>