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338" r:id="rId2"/>
    <p:sldId id="339" r:id="rId3"/>
    <p:sldId id="335" r:id="rId4"/>
    <p:sldId id="342" r:id="rId5"/>
    <p:sldId id="330" r:id="rId6"/>
    <p:sldId id="341" r:id="rId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9C0BC7-2BB2-489E-836E-D65B1ED1C03B}" type="doc">
      <dgm:prSet loTypeId="urn:microsoft.com/office/officeart/2005/8/layout/process1" loCatId="process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746D7D0E-0301-49DF-AED0-D54E970734C6}">
      <dgm:prSet phldrT="[Текст]"/>
      <dgm:spPr/>
      <dgm:t>
        <a:bodyPr/>
        <a:lstStyle/>
        <a:p>
          <a:r>
            <a:rPr lang="ru-RU" dirty="0" smtClean="0"/>
            <a:t>Концепция совершенствования механизмов саморегулирования </a:t>
          </a:r>
          <a:endParaRPr lang="ru-RU" dirty="0"/>
        </a:p>
      </dgm:t>
    </dgm:pt>
    <dgm:pt modelId="{1D04C11B-FDE7-4EB7-94CB-5BFF89CF1CAB}" type="parTrans" cxnId="{58A9D0F8-111E-4E8C-9801-BB2E75A517D5}">
      <dgm:prSet/>
      <dgm:spPr/>
      <dgm:t>
        <a:bodyPr/>
        <a:lstStyle/>
        <a:p>
          <a:endParaRPr lang="ru-RU"/>
        </a:p>
      </dgm:t>
    </dgm:pt>
    <dgm:pt modelId="{46EC3405-1081-470C-A981-0AA97DDEE3C9}" type="sibTrans" cxnId="{58A9D0F8-111E-4E8C-9801-BB2E75A517D5}">
      <dgm:prSet/>
      <dgm:spPr/>
      <dgm:t>
        <a:bodyPr/>
        <a:lstStyle/>
        <a:p>
          <a:endParaRPr lang="ru-RU"/>
        </a:p>
      </dgm:t>
    </dgm:pt>
    <dgm:pt modelId="{D4571CC1-DC69-4E07-9A00-89DB3C16AF57}">
      <dgm:prSet phldrT="[Текст]"/>
      <dgm:spPr/>
      <dgm:t>
        <a:bodyPr/>
        <a:lstStyle/>
        <a:p>
          <a:r>
            <a:rPr lang="ru-RU" dirty="0" smtClean="0"/>
            <a:t>Базовый </a:t>
          </a:r>
          <a:endParaRPr lang="ru-RU" dirty="0" smtClean="0"/>
        </a:p>
        <a:p>
          <a:r>
            <a:rPr lang="ru-RU" dirty="0" smtClean="0"/>
            <a:t>федеральный </a:t>
          </a:r>
          <a:r>
            <a:rPr lang="ru-RU" dirty="0" smtClean="0"/>
            <a:t>закон</a:t>
          </a:r>
          <a:br>
            <a:rPr lang="ru-RU" dirty="0" smtClean="0"/>
          </a:br>
          <a:r>
            <a:rPr lang="ru-RU" dirty="0" smtClean="0"/>
            <a:t>о </a:t>
          </a:r>
          <a:r>
            <a:rPr lang="ru-RU" dirty="0" smtClean="0"/>
            <a:t>саморегулируемых организациях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315-ФЗ</a:t>
          </a:r>
          <a:endParaRPr lang="ru-RU" dirty="0"/>
        </a:p>
      </dgm:t>
    </dgm:pt>
    <dgm:pt modelId="{FD687619-8079-49F0-A1EC-A88BF054C8EA}" type="parTrans" cxnId="{6DC74B8E-B12E-4836-BC91-0F6B3CAE2FB2}">
      <dgm:prSet/>
      <dgm:spPr/>
      <dgm:t>
        <a:bodyPr/>
        <a:lstStyle/>
        <a:p>
          <a:endParaRPr lang="ru-RU"/>
        </a:p>
      </dgm:t>
    </dgm:pt>
    <dgm:pt modelId="{382599F5-9253-4BCD-8847-EB68D0011C52}" type="sibTrans" cxnId="{6DC74B8E-B12E-4836-BC91-0F6B3CAE2FB2}">
      <dgm:prSet/>
      <dgm:spPr/>
      <dgm:t>
        <a:bodyPr/>
        <a:lstStyle/>
        <a:p>
          <a:endParaRPr lang="ru-RU"/>
        </a:p>
      </dgm:t>
    </dgm:pt>
    <dgm:pt modelId="{72328433-3EE6-4C4A-A27F-884628E2FB8C}">
      <dgm:prSet phldrT="[Текст]"/>
      <dgm:spPr/>
      <dgm:t>
        <a:bodyPr/>
        <a:lstStyle/>
        <a:p>
          <a:r>
            <a:rPr lang="ru-RU" dirty="0" smtClean="0"/>
            <a:t>Отраслевое законодательство</a:t>
          </a:r>
          <a:endParaRPr lang="ru-RU" dirty="0"/>
        </a:p>
      </dgm:t>
    </dgm:pt>
    <dgm:pt modelId="{42182E8B-8909-43A6-83BB-7405789123B9}" type="parTrans" cxnId="{071B6CF0-8019-4D89-B560-A3084F5E7896}">
      <dgm:prSet/>
      <dgm:spPr/>
      <dgm:t>
        <a:bodyPr/>
        <a:lstStyle/>
        <a:p>
          <a:endParaRPr lang="ru-RU"/>
        </a:p>
      </dgm:t>
    </dgm:pt>
    <dgm:pt modelId="{3F1A85B2-7C05-4D67-B4C4-23F042189828}" type="sibTrans" cxnId="{071B6CF0-8019-4D89-B560-A3084F5E7896}">
      <dgm:prSet/>
      <dgm:spPr/>
      <dgm:t>
        <a:bodyPr/>
        <a:lstStyle/>
        <a:p>
          <a:endParaRPr lang="ru-RU"/>
        </a:p>
      </dgm:t>
    </dgm:pt>
    <dgm:pt modelId="{9C4B991A-4B4B-4CC8-8E1E-239175A49BE1}" type="pres">
      <dgm:prSet presAssocID="{049C0BC7-2BB2-489E-836E-D65B1ED1C03B}" presName="Name0" presStyleCnt="0">
        <dgm:presLayoutVars>
          <dgm:dir/>
          <dgm:resizeHandles val="exact"/>
        </dgm:presLayoutVars>
      </dgm:prSet>
      <dgm:spPr/>
    </dgm:pt>
    <dgm:pt modelId="{08BACEA7-C97F-416B-A458-CEF093862CC5}" type="pres">
      <dgm:prSet presAssocID="{746D7D0E-0301-49DF-AED0-D54E970734C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F486A0-897C-4121-8355-761351C50165}" type="pres">
      <dgm:prSet presAssocID="{46EC3405-1081-470C-A981-0AA97DDEE3C9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11B874B-D562-41C5-9E85-8187568624DC}" type="pres">
      <dgm:prSet presAssocID="{46EC3405-1081-470C-A981-0AA97DDEE3C9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BD77E18A-0B7A-439E-AF7C-BB12B004D91C}" type="pres">
      <dgm:prSet presAssocID="{D4571CC1-DC69-4E07-9A00-89DB3C16AF57}" presName="node" presStyleLbl="node1" presStyleIdx="1" presStyleCnt="3" custScaleX="1083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4DD9DB-EEE9-4A88-BA32-05640A1C80D7}" type="pres">
      <dgm:prSet presAssocID="{382599F5-9253-4BCD-8847-EB68D0011C52}" presName="sibTrans" presStyleLbl="sibTrans2D1" presStyleIdx="1" presStyleCnt="2"/>
      <dgm:spPr/>
      <dgm:t>
        <a:bodyPr/>
        <a:lstStyle/>
        <a:p>
          <a:endParaRPr lang="ru-RU"/>
        </a:p>
      </dgm:t>
    </dgm:pt>
    <dgm:pt modelId="{89ED0463-ACEB-481F-A251-30759B612FDE}" type="pres">
      <dgm:prSet presAssocID="{382599F5-9253-4BCD-8847-EB68D0011C52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DA58E5DA-9003-4D7F-BE49-08D11C0707D8}" type="pres">
      <dgm:prSet presAssocID="{72328433-3EE6-4C4A-A27F-884628E2FB8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D5D4BB-8286-41B9-B269-5D17D88A6E9D}" type="presOf" srcId="{72328433-3EE6-4C4A-A27F-884628E2FB8C}" destId="{DA58E5DA-9003-4D7F-BE49-08D11C0707D8}" srcOrd="0" destOrd="0" presId="urn:microsoft.com/office/officeart/2005/8/layout/process1"/>
    <dgm:cxn modelId="{6DC74B8E-B12E-4836-BC91-0F6B3CAE2FB2}" srcId="{049C0BC7-2BB2-489E-836E-D65B1ED1C03B}" destId="{D4571CC1-DC69-4E07-9A00-89DB3C16AF57}" srcOrd="1" destOrd="0" parTransId="{FD687619-8079-49F0-A1EC-A88BF054C8EA}" sibTransId="{382599F5-9253-4BCD-8847-EB68D0011C52}"/>
    <dgm:cxn modelId="{C2CF0B71-A329-40E3-8515-F1EA8046D45E}" type="presOf" srcId="{D4571CC1-DC69-4E07-9A00-89DB3C16AF57}" destId="{BD77E18A-0B7A-439E-AF7C-BB12B004D91C}" srcOrd="0" destOrd="0" presId="urn:microsoft.com/office/officeart/2005/8/layout/process1"/>
    <dgm:cxn modelId="{17DCD04E-D8D8-4645-9BC4-8EBED2DD7FB5}" type="presOf" srcId="{46EC3405-1081-470C-A981-0AA97DDEE3C9}" destId="{C11B874B-D562-41C5-9E85-8187568624DC}" srcOrd="1" destOrd="0" presId="urn:microsoft.com/office/officeart/2005/8/layout/process1"/>
    <dgm:cxn modelId="{58A9D0F8-111E-4E8C-9801-BB2E75A517D5}" srcId="{049C0BC7-2BB2-489E-836E-D65B1ED1C03B}" destId="{746D7D0E-0301-49DF-AED0-D54E970734C6}" srcOrd="0" destOrd="0" parTransId="{1D04C11B-FDE7-4EB7-94CB-5BFF89CF1CAB}" sibTransId="{46EC3405-1081-470C-A981-0AA97DDEE3C9}"/>
    <dgm:cxn modelId="{4E4FA108-0B74-437A-A982-03B23825AD2F}" type="presOf" srcId="{382599F5-9253-4BCD-8847-EB68D0011C52}" destId="{89ED0463-ACEB-481F-A251-30759B612FDE}" srcOrd="1" destOrd="0" presId="urn:microsoft.com/office/officeart/2005/8/layout/process1"/>
    <dgm:cxn modelId="{071B6CF0-8019-4D89-B560-A3084F5E7896}" srcId="{049C0BC7-2BB2-489E-836E-D65B1ED1C03B}" destId="{72328433-3EE6-4C4A-A27F-884628E2FB8C}" srcOrd="2" destOrd="0" parTransId="{42182E8B-8909-43A6-83BB-7405789123B9}" sibTransId="{3F1A85B2-7C05-4D67-B4C4-23F042189828}"/>
    <dgm:cxn modelId="{FC8E7ADF-7192-4FCE-AAF5-BDAF95828FFA}" type="presOf" srcId="{746D7D0E-0301-49DF-AED0-D54E970734C6}" destId="{08BACEA7-C97F-416B-A458-CEF093862CC5}" srcOrd="0" destOrd="0" presId="urn:microsoft.com/office/officeart/2005/8/layout/process1"/>
    <dgm:cxn modelId="{C8435957-B8DF-4B1B-AE6F-FF383BFD8D13}" type="presOf" srcId="{382599F5-9253-4BCD-8847-EB68D0011C52}" destId="{FE4DD9DB-EEE9-4A88-BA32-05640A1C80D7}" srcOrd="0" destOrd="0" presId="urn:microsoft.com/office/officeart/2005/8/layout/process1"/>
    <dgm:cxn modelId="{344B4D09-1D49-46D8-B181-14F225311C95}" type="presOf" srcId="{46EC3405-1081-470C-A981-0AA97DDEE3C9}" destId="{EBF486A0-897C-4121-8355-761351C50165}" srcOrd="0" destOrd="0" presId="urn:microsoft.com/office/officeart/2005/8/layout/process1"/>
    <dgm:cxn modelId="{A28600F3-8072-4C3C-8152-7CC511D9C6B3}" type="presOf" srcId="{049C0BC7-2BB2-489E-836E-D65B1ED1C03B}" destId="{9C4B991A-4B4B-4CC8-8E1E-239175A49BE1}" srcOrd="0" destOrd="0" presId="urn:microsoft.com/office/officeart/2005/8/layout/process1"/>
    <dgm:cxn modelId="{975A61E8-7EC3-4A14-9FCD-F08220CEE2E2}" type="presParOf" srcId="{9C4B991A-4B4B-4CC8-8E1E-239175A49BE1}" destId="{08BACEA7-C97F-416B-A458-CEF093862CC5}" srcOrd="0" destOrd="0" presId="urn:microsoft.com/office/officeart/2005/8/layout/process1"/>
    <dgm:cxn modelId="{9BB85763-C38C-40DB-9089-D213FC70D3AD}" type="presParOf" srcId="{9C4B991A-4B4B-4CC8-8E1E-239175A49BE1}" destId="{EBF486A0-897C-4121-8355-761351C50165}" srcOrd="1" destOrd="0" presId="urn:microsoft.com/office/officeart/2005/8/layout/process1"/>
    <dgm:cxn modelId="{478E5378-C13D-4E62-B929-D605A2F2D70F}" type="presParOf" srcId="{EBF486A0-897C-4121-8355-761351C50165}" destId="{C11B874B-D562-41C5-9E85-8187568624DC}" srcOrd="0" destOrd="0" presId="urn:microsoft.com/office/officeart/2005/8/layout/process1"/>
    <dgm:cxn modelId="{B7ACD9AC-0BE2-41F3-A0F1-4FFC114FDECA}" type="presParOf" srcId="{9C4B991A-4B4B-4CC8-8E1E-239175A49BE1}" destId="{BD77E18A-0B7A-439E-AF7C-BB12B004D91C}" srcOrd="2" destOrd="0" presId="urn:microsoft.com/office/officeart/2005/8/layout/process1"/>
    <dgm:cxn modelId="{E358999C-EE05-42F5-932C-8595CAB381BB}" type="presParOf" srcId="{9C4B991A-4B4B-4CC8-8E1E-239175A49BE1}" destId="{FE4DD9DB-EEE9-4A88-BA32-05640A1C80D7}" srcOrd="3" destOrd="0" presId="urn:microsoft.com/office/officeart/2005/8/layout/process1"/>
    <dgm:cxn modelId="{EF862ADE-796C-4DB9-9623-7E463A66AC4A}" type="presParOf" srcId="{FE4DD9DB-EEE9-4A88-BA32-05640A1C80D7}" destId="{89ED0463-ACEB-481F-A251-30759B612FDE}" srcOrd="0" destOrd="0" presId="urn:microsoft.com/office/officeart/2005/8/layout/process1"/>
    <dgm:cxn modelId="{9EC60685-537D-43EE-9299-3F393B84026D}" type="presParOf" srcId="{9C4B991A-4B4B-4CC8-8E1E-239175A49BE1}" destId="{DA58E5DA-9003-4D7F-BE49-08D11C0707D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ACEA7-C97F-416B-A458-CEF093862CC5}">
      <dsp:nvSpPr>
        <dsp:cNvPr id="0" name=""/>
        <dsp:cNvSpPr/>
      </dsp:nvSpPr>
      <dsp:spPr>
        <a:xfrm>
          <a:off x="3277" y="1877474"/>
          <a:ext cx="2223528" cy="1521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Концепция совершенствования механизмов саморегулирования </a:t>
          </a:r>
          <a:endParaRPr lang="ru-RU" sz="1700" kern="1200" dirty="0"/>
        </a:p>
      </dsp:txBody>
      <dsp:txXfrm>
        <a:off x="47847" y="1922044"/>
        <a:ext cx="2134388" cy="1432586"/>
      </dsp:txXfrm>
    </dsp:sp>
    <dsp:sp modelId="{EBF486A0-897C-4121-8355-761351C50165}">
      <dsp:nvSpPr>
        <dsp:cNvPr id="0" name=""/>
        <dsp:cNvSpPr/>
      </dsp:nvSpPr>
      <dsp:spPr>
        <a:xfrm>
          <a:off x="2449158" y="2362620"/>
          <a:ext cx="471387" cy="5514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449158" y="2472907"/>
        <a:ext cx="329971" cy="330860"/>
      </dsp:txXfrm>
    </dsp:sp>
    <dsp:sp modelId="{BD77E18A-0B7A-439E-AF7C-BB12B004D91C}">
      <dsp:nvSpPr>
        <dsp:cNvPr id="0" name=""/>
        <dsp:cNvSpPr/>
      </dsp:nvSpPr>
      <dsp:spPr>
        <a:xfrm>
          <a:off x="3116216" y="1877474"/>
          <a:ext cx="2408525" cy="1521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Базовый </a:t>
          </a:r>
          <a:endParaRPr lang="ru-RU" sz="1700" kern="12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федеральный </a:t>
          </a:r>
          <a:r>
            <a:rPr lang="ru-RU" sz="1700" kern="1200" dirty="0" smtClean="0"/>
            <a:t>закон</a:t>
          </a:r>
          <a:br>
            <a:rPr lang="ru-RU" sz="1700" kern="1200" dirty="0" smtClean="0"/>
          </a:br>
          <a:r>
            <a:rPr lang="ru-RU" sz="1700" kern="1200" dirty="0" smtClean="0"/>
            <a:t>о </a:t>
          </a:r>
          <a:r>
            <a:rPr lang="ru-RU" sz="1700" kern="1200" dirty="0" smtClean="0"/>
            <a:t>саморегулируемых организациях</a:t>
          </a:r>
          <a:r>
            <a:rPr lang="ru-RU" sz="1700" kern="1200" dirty="0" smtClean="0"/>
            <a:t/>
          </a:r>
          <a:br>
            <a:rPr lang="ru-RU" sz="1700" kern="1200" dirty="0" smtClean="0"/>
          </a:br>
          <a:r>
            <a:rPr lang="ru-RU" sz="1700" kern="1200" dirty="0" smtClean="0"/>
            <a:t>315-ФЗ</a:t>
          </a:r>
          <a:endParaRPr lang="ru-RU" sz="1700" kern="1200" dirty="0"/>
        </a:p>
      </dsp:txBody>
      <dsp:txXfrm>
        <a:off x="3160786" y="1922044"/>
        <a:ext cx="2319385" cy="1432586"/>
      </dsp:txXfrm>
    </dsp:sp>
    <dsp:sp modelId="{FE4DD9DB-EEE9-4A88-BA32-05640A1C80D7}">
      <dsp:nvSpPr>
        <dsp:cNvPr id="0" name=""/>
        <dsp:cNvSpPr/>
      </dsp:nvSpPr>
      <dsp:spPr>
        <a:xfrm>
          <a:off x="5747095" y="2362620"/>
          <a:ext cx="471387" cy="5514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5747095" y="2472907"/>
        <a:ext cx="329971" cy="330860"/>
      </dsp:txXfrm>
    </dsp:sp>
    <dsp:sp modelId="{DA58E5DA-9003-4D7F-BE49-08D11C0707D8}">
      <dsp:nvSpPr>
        <dsp:cNvPr id="0" name=""/>
        <dsp:cNvSpPr/>
      </dsp:nvSpPr>
      <dsp:spPr>
        <a:xfrm>
          <a:off x="6414153" y="1877474"/>
          <a:ext cx="2223528" cy="1521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Отраслевое законодательство</a:t>
          </a:r>
          <a:endParaRPr lang="ru-RU" sz="1700" kern="1200" dirty="0"/>
        </a:p>
      </dsp:txBody>
      <dsp:txXfrm>
        <a:off x="6458723" y="1922044"/>
        <a:ext cx="2134388" cy="143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1D77D-DFD3-429B-8B8E-E04F527BDAF5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A21215-D257-452D-82A3-0CE6BC7C3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075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6E320-36D4-4EC6-8606-7E2F7D0D0A1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274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6E320-36D4-4EC6-8606-7E2F7D0D0A1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274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6E320-36D4-4EC6-8606-7E2F7D0D0A1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274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8480-2472-4D4E-A756-6C3B0D0618DE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65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A767B-DC0E-41C6-B696-4917405555D7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12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73A3-3C98-4ED2-AD14-EE287EED326F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37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C660-546D-42FC-B783-8E1BE24628D3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5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4F66-355E-45E6-99DC-8062B9A1DC96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76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46FB-14A9-46C9-BE9B-4D4CB0BBD0A4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99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CEE1-56F5-4835-B554-E60F8B1B71AA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16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923E-BFB2-49D3-AC00-612117DFF430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26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F688-1C76-44D7-A40A-3ADADF34904F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66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60F59-3D69-4760-B841-25E7E500B1B8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600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BD03B-2FBA-481E-9B4A-C86E176AAC06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605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795B1-FE8E-49C8-86E7-65A6F69B71A9}" type="datetime1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07CEC-AE81-4D29-A1DA-55D4B26EE6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70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87747" y="2014224"/>
            <a:ext cx="9056253" cy="123919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Анонс Общественных слушаний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в Общественной палате РФ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«Законодательное совершенствование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института саморегулирования»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u="sng" dirty="0" smtClean="0">
                <a:solidFill>
                  <a:srgbClr val="FF0000"/>
                </a:solidFill>
              </a:rPr>
              <a:t>29 октября 2016 г.</a:t>
            </a:r>
            <a:endParaRPr lang="ru-RU" sz="2400" b="1" u="sng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 txBox="1">
            <a:spLocks/>
          </p:cNvSpPr>
          <p:nvPr/>
        </p:nvSpPr>
        <p:spPr>
          <a:xfrm>
            <a:off x="2195736" y="4001605"/>
            <a:ext cx="4968552" cy="504056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Каминский Алексей Владимирович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6" name="Текст 5"/>
          <p:cNvSpPr txBox="1">
            <a:spLocks/>
          </p:cNvSpPr>
          <p:nvPr/>
        </p:nvSpPr>
        <p:spPr>
          <a:xfrm>
            <a:off x="2218521" y="4454944"/>
            <a:ext cx="4536504" cy="7189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600" dirty="0">
                <a:solidFill>
                  <a:srgbClr val="0070C0"/>
                </a:solidFill>
              </a:rPr>
              <a:t>Руководитель </a:t>
            </a:r>
            <a:r>
              <a:rPr lang="ru-RU" sz="1600" dirty="0" smtClean="0">
                <a:solidFill>
                  <a:srgbClr val="0070C0"/>
                </a:solidFill>
              </a:rPr>
              <a:t>Комиссии </a:t>
            </a:r>
            <a:r>
              <a:rPr lang="ru-RU" sz="1600" dirty="0">
                <a:solidFill>
                  <a:srgbClr val="0070C0"/>
                </a:solidFill>
              </a:rPr>
              <a:t>по </a:t>
            </a:r>
            <a:r>
              <a:rPr lang="ru-RU" sz="1600" dirty="0" smtClean="0">
                <a:solidFill>
                  <a:srgbClr val="0070C0"/>
                </a:solidFill>
              </a:rPr>
              <a:t>взаимодействию с профессиональными и саморегулируемыми организациями </a:t>
            </a:r>
            <a:endParaRPr lang="ru-RU" sz="1600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Общественного </a:t>
            </a:r>
            <a:r>
              <a:rPr lang="ru-RU" sz="1600" dirty="0" smtClean="0">
                <a:solidFill>
                  <a:srgbClr val="0070C0"/>
                </a:solidFill>
              </a:rPr>
              <a:t>совета при Росреестре, 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Президент НП «СРОО «Экспертный совет»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04248" y="6085375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НП «СРОО </a:t>
            </a:r>
            <a:r>
              <a:rPr lang="ru-RU" sz="1100" b="1" dirty="0" smtClean="0">
                <a:solidFill>
                  <a:srgbClr val="FF0000"/>
                </a:solidFill>
              </a:rPr>
              <a:t>«Экспертный совет»</a:t>
            </a:r>
            <a:endParaRPr lang="ru-RU" sz="11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638360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12 октября 2016 </a:t>
            </a:r>
            <a:r>
              <a:rPr lang="ru-RU" b="1" dirty="0" smtClean="0">
                <a:solidFill>
                  <a:srgbClr val="0070C0"/>
                </a:solidFill>
              </a:rPr>
              <a:t>года</a:t>
            </a:r>
            <a:endParaRPr lang="ru-RU" dirty="0"/>
          </a:p>
        </p:txBody>
      </p:sp>
      <p:pic>
        <p:nvPicPr>
          <p:cNvPr id="1026" name="Picture 2" descr="C:\Users\Ильин МО\Desktop\Картинки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552619"/>
            <a:ext cx="1821681" cy="532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194970" y="223237"/>
            <a:ext cx="90397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Общественная палата РФ</a:t>
            </a:r>
          </a:p>
          <a:p>
            <a:pPr algn="ctr"/>
            <a:endParaRPr lang="ru-RU" sz="1600" b="1" dirty="0" smtClean="0">
              <a:solidFill>
                <a:srgbClr val="0070C0"/>
              </a:solidFill>
            </a:endParaRPr>
          </a:p>
        </p:txBody>
      </p:sp>
      <p:pic>
        <p:nvPicPr>
          <p:cNvPr id="12" name="Picture 2" descr="https://www.oprf.ru/files/logo_minin_pozhar1702201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05858"/>
            <a:ext cx="1680504" cy="120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http://to02.rosreestr.ru/upload/to02/files/img/Gerb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95844"/>
            <a:ext cx="615638" cy="684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33" b="16633"/>
          <a:stretch>
            <a:fillRect/>
          </a:stretch>
        </p:blipFill>
        <p:spPr>
          <a:xfrm>
            <a:off x="215195" y="4077072"/>
            <a:ext cx="1899264" cy="189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78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2</a:t>
            </a:fld>
            <a:endParaRPr lang="ru-RU" dirty="0"/>
          </a:p>
        </p:txBody>
      </p:sp>
      <p:graphicFrame>
        <p:nvGraphicFramePr>
          <p:cNvPr id="41" name="Схема 40"/>
          <p:cNvGraphicFramePr/>
          <p:nvPr>
            <p:extLst>
              <p:ext uri="{D42A27DB-BD31-4B8C-83A1-F6EECF244321}">
                <p14:modId xmlns:p14="http://schemas.microsoft.com/office/powerpoint/2010/main" val="85722989"/>
              </p:ext>
            </p:extLst>
          </p:nvPr>
        </p:nvGraphicFramePr>
        <p:xfrm>
          <a:off x="261864" y="1950661"/>
          <a:ext cx="8640959" cy="5276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2" name="Заголовок 1"/>
          <p:cNvSpPr txBox="1">
            <a:spLocks/>
          </p:cNvSpPr>
          <p:nvPr/>
        </p:nvSpPr>
        <p:spPr>
          <a:xfrm>
            <a:off x="467544" y="2128506"/>
            <a:ext cx="8229600" cy="846159"/>
          </a:xfrm>
          <a:prstGeom prst="rect">
            <a:avLst/>
          </a:prstGeom>
        </p:spPr>
        <p:txBody>
          <a:bodyPr>
            <a:normAutofit fontScale="3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1700" b="1" dirty="0">
                <a:solidFill>
                  <a:srgbClr val="0070C0"/>
                </a:solidFill>
              </a:rPr>
              <a:t>Как должно быть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51720" y="1062437"/>
            <a:ext cx="3888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0070C0"/>
                </a:solidFill>
              </a:rPr>
              <a:t>10 ноября 2015 года</a:t>
            </a:r>
            <a:endParaRPr lang="ru-RU" sz="2000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23144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Общественная палата РФ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Общественные </a:t>
            </a:r>
            <a:r>
              <a:rPr lang="ru-RU" sz="2400" b="1" dirty="0" smtClean="0">
                <a:solidFill>
                  <a:srgbClr val="0070C0"/>
                </a:solidFill>
              </a:rPr>
              <a:t>слушания</a:t>
            </a:r>
            <a:endParaRPr lang="ru-RU" sz="1600" b="1" dirty="0" smtClean="0">
              <a:solidFill>
                <a:srgbClr val="0070C0"/>
              </a:solidFill>
            </a:endParaRPr>
          </a:p>
        </p:txBody>
      </p:sp>
      <p:pic>
        <p:nvPicPr>
          <p:cNvPr id="10" name="Picture 2" descr="https://www.oprf.ru/files/logo_minin_pozhar17022015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6702"/>
            <a:ext cx="1680504" cy="120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17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46912" y="6491517"/>
            <a:ext cx="2133600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495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420888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ПРАВИТЕЛЬСТВО РОССИЙСКОЙ ФЕДЕРАЦИИ </a:t>
            </a:r>
            <a:endParaRPr lang="ru-RU" dirty="0" smtClean="0"/>
          </a:p>
          <a:p>
            <a:r>
              <a:rPr lang="ru-RU" dirty="0" smtClean="0"/>
              <a:t>Р </a:t>
            </a:r>
            <a:r>
              <a:rPr lang="ru-RU" dirty="0"/>
              <a:t>А С П О Р Я Ж Е Н И Е от </a:t>
            </a:r>
            <a:r>
              <a:rPr lang="ru-RU" b="1" dirty="0">
                <a:solidFill>
                  <a:srgbClr val="FF0000"/>
                </a:solidFill>
              </a:rPr>
              <a:t>30 декабря 2015 г. № 2776-р МОСКВА 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ru-RU" u="sng" dirty="0" smtClean="0"/>
              <a:t>Утвердить</a:t>
            </a:r>
            <a:r>
              <a:rPr lang="ru-RU" dirty="0" smtClean="0"/>
              <a:t> </a:t>
            </a:r>
            <a:r>
              <a:rPr lang="ru-RU" dirty="0"/>
              <a:t>прилагаемую Концепцию совершенствования механизмов саморегулирования (далее - Концепция). 2. Федеральным органам исполнительной власти </a:t>
            </a:r>
            <a:r>
              <a:rPr lang="ru-RU" u="sng" dirty="0"/>
              <a:t>руководствоваться</a:t>
            </a:r>
            <a:r>
              <a:rPr lang="ru-RU" dirty="0"/>
              <a:t> положениями Концепции при осуществлении функций по выработке государственной политики и нормативно-правовому регулированию в соответствующих сферах предпринимательской и профессиональной деятельности. 3. Минэкономразвития России ежегодно, до 14 мая, </a:t>
            </a:r>
            <a:r>
              <a:rPr lang="ru-RU" u="sng" dirty="0"/>
              <a:t>представлять в Правительство</a:t>
            </a:r>
            <a:r>
              <a:rPr lang="ru-RU" dirty="0"/>
              <a:t> Российской Федерации </a:t>
            </a:r>
            <a:r>
              <a:rPr lang="ru-RU" u="sng" dirty="0"/>
              <a:t>доклад о состоянии развития </a:t>
            </a:r>
            <a:r>
              <a:rPr lang="ru-RU" dirty="0"/>
              <a:t>саморегулирования предпринимательской и профессиональной деятельности в Российской Федерации, </a:t>
            </a:r>
            <a:r>
              <a:rPr lang="ru-RU" u="sng" dirty="0"/>
              <a:t>в том числе о результатах реализации Концепции. </a:t>
            </a:r>
            <a:endParaRPr lang="ru-RU" u="sng" dirty="0" smtClean="0"/>
          </a:p>
          <a:p>
            <a:r>
              <a:rPr lang="ru-RU" dirty="0" smtClean="0"/>
              <a:t>       Председатель </a:t>
            </a:r>
            <a:r>
              <a:rPr lang="ru-RU" dirty="0"/>
              <a:t>Правительства Российской Федерации </a:t>
            </a:r>
            <a:r>
              <a:rPr lang="ru-RU" dirty="0" smtClean="0"/>
              <a:t>            </a:t>
            </a:r>
            <a:r>
              <a:rPr lang="ru-RU" dirty="0" err="1" smtClean="0"/>
              <a:t>Д.Медведев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051720" y="1062437"/>
            <a:ext cx="3888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10 ноября 2015 года</a:t>
            </a:r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-162272" y="23144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Общественная палата РФ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Общественные </a:t>
            </a:r>
            <a:r>
              <a:rPr lang="ru-RU" sz="2400" b="1" dirty="0" smtClean="0">
                <a:solidFill>
                  <a:srgbClr val="0070C0"/>
                </a:solidFill>
              </a:rPr>
              <a:t>слушания</a:t>
            </a:r>
            <a:endParaRPr lang="ru-RU" sz="1600" b="1" dirty="0" smtClean="0">
              <a:solidFill>
                <a:srgbClr val="0070C0"/>
              </a:solidFill>
            </a:endParaRPr>
          </a:p>
        </p:txBody>
      </p:sp>
      <p:pic>
        <p:nvPicPr>
          <p:cNvPr id="19" name="Picture 2" descr="https://www.oprf.ru/files/logo_minin_pozhar1702201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83222"/>
            <a:ext cx="1680504" cy="120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низ 3"/>
          <p:cNvSpPr/>
          <p:nvPr/>
        </p:nvSpPr>
        <p:spPr>
          <a:xfrm>
            <a:off x="3563888" y="1556792"/>
            <a:ext cx="32454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39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46912" y="6491517"/>
            <a:ext cx="2133600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495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5556" y="1556792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V. Этапы реализации Концепции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Настоящая </a:t>
            </a:r>
            <a:r>
              <a:rPr lang="ru-RU" sz="2400" dirty="0">
                <a:solidFill>
                  <a:srgbClr val="0070C0"/>
                </a:solidFill>
              </a:rPr>
              <a:t>Концепция реализуется в 3 этапа.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b="1" dirty="0" smtClean="0">
                <a:solidFill>
                  <a:srgbClr val="0070C0"/>
                </a:solidFill>
              </a:rPr>
              <a:t>Первый </a:t>
            </a:r>
            <a:r>
              <a:rPr lang="ru-RU" sz="2400" b="1" dirty="0">
                <a:solidFill>
                  <a:srgbClr val="0070C0"/>
                </a:solidFill>
              </a:rPr>
              <a:t>этап (2016 год). 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Основная </a:t>
            </a:r>
            <a:r>
              <a:rPr lang="ru-RU" sz="2400" dirty="0">
                <a:solidFill>
                  <a:srgbClr val="0070C0"/>
                </a:solidFill>
              </a:rPr>
              <a:t>цель - на законодательном уровне обеспечить принятие общегосударственной модели и осуществление эффективного контроля, в том числе: установление общих принципов саморегулирования </a:t>
            </a:r>
            <a:r>
              <a:rPr lang="ru-RU" sz="2400" u="sng" dirty="0">
                <a:solidFill>
                  <a:srgbClr val="0070C0"/>
                </a:solidFill>
              </a:rPr>
              <a:t>(внесение изменений в Федеральный закон "О саморегулируемых организациях"); </a:t>
            </a:r>
            <a:endParaRPr lang="ru-RU" sz="2400" u="sng" dirty="0" smtClean="0">
              <a:solidFill>
                <a:srgbClr val="0070C0"/>
              </a:solidFill>
            </a:endParaRPr>
          </a:p>
          <a:p>
            <a:endParaRPr lang="ru-RU" sz="2400" u="sng" dirty="0" smtClean="0">
              <a:solidFill>
                <a:srgbClr val="0070C0"/>
              </a:solidFill>
            </a:endParaRPr>
          </a:p>
          <a:p>
            <a:r>
              <a:rPr lang="ru-RU" sz="2400" u="sng" dirty="0" smtClean="0">
                <a:solidFill>
                  <a:srgbClr val="0070C0"/>
                </a:solidFill>
              </a:rPr>
              <a:t>приведение </a:t>
            </a:r>
            <a:r>
              <a:rPr lang="ru-RU" sz="2400" u="sng" dirty="0">
                <a:solidFill>
                  <a:srgbClr val="0070C0"/>
                </a:solidFill>
              </a:rPr>
              <a:t>в соответствие отраслевого законодательства </a:t>
            </a:r>
            <a:r>
              <a:rPr lang="ru-RU" sz="2400" dirty="0">
                <a:solidFill>
                  <a:srgbClr val="0070C0"/>
                </a:solidFill>
              </a:rPr>
              <a:t>Российской Федерации, установление особенностей регулирования деятельности саморегулируемых организаций в отдельных отраслях;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63751" y="33265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ПРАВИТЕЛЬСТВО РОССИЙСКОЙ ФЕДЕРАЦИИ </a:t>
            </a:r>
          </a:p>
          <a:p>
            <a:r>
              <a:rPr lang="ru-RU" dirty="0"/>
              <a:t>Р А С П О Р Я Ж Е Н И Е </a:t>
            </a:r>
            <a:endParaRPr lang="ru-RU" dirty="0" smtClean="0"/>
          </a:p>
          <a:p>
            <a:r>
              <a:rPr lang="ru-RU" dirty="0" smtClean="0"/>
              <a:t>от </a:t>
            </a:r>
            <a:r>
              <a:rPr lang="ru-RU" b="1" dirty="0">
                <a:solidFill>
                  <a:srgbClr val="FF0000"/>
                </a:solidFill>
              </a:rPr>
              <a:t>30 декабря 2015 г. № 2776-р МОСКВА </a:t>
            </a:r>
          </a:p>
        </p:txBody>
      </p:sp>
    </p:spTree>
    <p:extLst>
      <p:ext uri="{BB962C8B-B14F-4D97-AF65-F5344CB8AC3E}">
        <p14:creationId xmlns:p14="http://schemas.microsoft.com/office/powerpoint/2010/main" val="182971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533" y="6492203"/>
            <a:ext cx="2133600" cy="365125"/>
          </a:xfrm>
        </p:spPr>
        <p:txBody>
          <a:bodyPr/>
          <a:lstStyle/>
          <a:p>
            <a:fld id="{84407CEC-AE81-4D29-A1DA-55D4B26EE605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2" name="Заголовок 1"/>
          <p:cNvSpPr txBox="1">
            <a:spLocks/>
          </p:cNvSpPr>
          <p:nvPr/>
        </p:nvSpPr>
        <p:spPr>
          <a:xfrm>
            <a:off x="107504" y="-123735"/>
            <a:ext cx="9144000" cy="84615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0070C0"/>
                </a:solidFill>
              </a:rPr>
              <a:t>Ситуация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556792"/>
            <a:ext cx="5040560" cy="1080000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lvl="0" algn="ctr"/>
            <a:r>
              <a:rPr lang="ru-RU" sz="2400" b="1" dirty="0">
                <a:solidFill>
                  <a:srgbClr val="0070C0"/>
                </a:solidFill>
              </a:rPr>
              <a:t>Концепция </a:t>
            </a:r>
            <a:r>
              <a:rPr lang="ru-RU" sz="2400" b="1" dirty="0" smtClean="0">
                <a:solidFill>
                  <a:srgbClr val="0070C0"/>
                </a:solidFill>
              </a:rPr>
              <a:t>совершенствования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механизмов </a:t>
            </a:r>
            <a:r>
              <a:rPr lang="ru-RU" sz="2400" b="1" dirty="0">
                <a:solidFill>
                  <a:srgbClr val="0070C0"/>
                </a:solidFill>
              </a:rPr>
              <a:t>саморегулирования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3101" y="3440843"/>
            <a:ext cx="5040560" cy="1200329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lvl="0" algn="ctr"/>
            <a:r>
              <a:rPr lang="ru-RU" sz="2400" b="1" dirty="0">
                <a:solidFill>
                  <a:srgbClr val="0070C0"/>
                </a:solidFill>
              </a:rPr>
              <a:t>Базовый федеральный </a:t>
            </a:r>
            <a:r>
              <a:rPr lang="ru-RU" sz="2400" b="1" dirty="0" smtClean="0">
                <a:solidFill>
                  <a:srgbClr val="0070C0"/>
                </a:solidFill>
              </a:rPr>
              <a:t>закон</a:t>
            </a:r>
            <a:br>
              <a:rPr lang="ru-RU" sz="2400" b="1" dirty="0" smtClean="0">
                <a:solidFill>
                  <a:srgbClr val="0070C0"/>
                </a:solidFill>
              </a:rPr>
            </a:br>
            <a:r>
              <a:rPr lang="ru-RU" sz="2400" b="1" dirty="0" smtClean="0">
                <a:solidFill>
                  <a:srgbClr val="0070C0"/>
                </a:solidFill>
              </a:rPr>
              <a:t>о </a:t>
            </a:r>
            <a:r>
              <a:rPr lang="ru-RU" sz="2400" b="1" dirty="0" smtClean="0">
                <a:solidFill>
                  <a:srgbClr val="0070C0"/>
                </a:solidFill>
              </a:rPr>
              <a:t>саморегулируемых организациях </a:t>
            </a:r>
            <a:r>
              <a:rPr lang="ru-RU" sz="2400" b="1" dirty="0">
                <a:solidFill>
                  <a:srgbClr val="0070C0"/>
                </a:solidFill>
              </a:rPr>
              <a:t>315-ФЗ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5456136"/>
            <a:ext cx="5040560" cy="1080000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lvl="0" algn="ctr"/>
            <a:r>
              <a:rPr lang="ru-RU" sz="2400" b="1" dirty="0" smtClean="0">
                <a:solidFill>
                  <a:srgbClr val="0070C0"/>
                </a:solidFill>
              </a:rPr>
              <a:t>Отраслевое законодательство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5400000">
            <a:off x="2525943" y="2947264"/>
            <a:ext cx="314670" cy="270030"/>
          </a:xfrm>
          <a:prstGeom prst="rightArrow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2525943" y="4930150"/>
            <a:ext cx="314670" cy="270030"/>
          </a:xfrm>
          <a:prstGeom prst="rightArrow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499131" y="1556792"/>
            <a:ext cx="3456384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b="1" dirty="0" smtClean="0">
                <a:solidFill>
                  <a:srgbClr val="0070C0"/>
                </a:solidFill>
              </a:rPr>
              <a:t>Утверждена Правительством РФ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64088" y="3579343"/>
            <a:ext cx="37444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444500">
              <a:spcBef>
                <a:spcPct val="0"/>
              </a:spcBef>
            </a:pPr>
            <a:r>
              <a:rPr lang="ru-RU" dirty="0" smtClean="0"/>
              <a:t>Изменения не внесены</a:t>
            </a:r>
          </a:p>
          <a:p>
            <a:pPr marL="0" lvl="1" algn="ctr" defTabSz="444500">
              <a:spcBef>
                <a:spcPct val="0"/>
              </a:spcBef>
            </a:pPr>
            <a:r>
              <a:rPr lang="ru-RU" dirty="0" smtClean="0"/>
              <a:t>Закон </a:t>
            </a:r>
            <a:r>
              <a:rPr lang="ru-RU" b="1" dirty="0" smtClean="0"/>
              <a:t>н</a:t>
            </a:r>
            <a:r>
              <a:rPr lang="ru-RU" b="1" dirty="0" smtClean="0"/>
              <a:t>е приведен в соответствие </a:t>
            </a:r>
          </a:p>
          <a:p>
            <a:pPr marL="0" lvl="1" algn="ctr" defTabSz="444500">
              <a:spcBef>
                <a:spcPct val="0"/>
              </a:spcBef>
            </a:pPr>
            <a:r>
              <a:rPr lang="ru-RU" dirty="0" smtClean="0"/>
              <a:t>с Концепцией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99131" y="5301208"/>
            <a:ext cx="3593794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dirty="0" smtClean="0"/>
              <a:t>активно</a:t>
            </a:r>
          </a:p>
          <a:p>
            <a:pPr marL="0" lvl="1" algn="ctr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b="1" dirty="0" smtClean="0">
                <a:solidFill>
                  <a:srgbClr val="FF0000"/>
                </a:solidFill>
              </a:rPr>
              <a:t>разрабатываются и принимаются</a:t>
            </a:r>
            <a:r>
              <a:rPr lang="ru-RU" dirty="0" smtClean="0"/>
              <a:t> </a:t>
            </a:r>
            <a:r>
              <a:rPr lang="ru-RU" dirty="0"/>
              <a:t>отраслевые </a:t>
            </a:r>
            <a:r>
              <a:rPr lang="ru-RU" dirty="0" smtClean="0"/>
              <a:t>законы,</a:t>
            </a:r>
          </a:p>
          <a:p>
            <a:pPr marL="0" lvl="1" algn="ctr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dirty="0"/>
              <a:t>п</a:t>
            </a:r>
            <a:r>
              <a:rPr lang="ru-RU" dirty="0" smtClean="0"/>
              <a:t>ротиворечащие утвержденной Концепции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292080" y="815615"/>
            <a:ext cx="3744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444500">
              <a:spcBef>
                <a:spcPct val="0"/>
              </a:spcBef>
            </a:pPr>
            <a:r>
              <a:rPr lang="ru-RU" sz="3600" b="1" dirty="0">
                <a:solidFill>
                  <a:srgbClr val="0070C0"/>
                </a:solidFill>
              </a:rPr>
              <a:t>сейчас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76055" y="831366"/>
            <a:ext cx="3744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444500">
              <a:spcBef>
                <a:spcPct val="0"/>
              </a:spcBef>
            </a:pPr>
            <a:r>
              <a:rPr lang="ru-RU" sz="3600" b="1" dirty="0" smtClean="0">
                <a:solidFill>
                  <a:srgbClr val="0070C0"/>
                </a:solidFill>
              </a:rPr>
              <a:t>Должна быть</a:t>
            </a:r>
            <a:endParaRPr lang="ru-RU" sz="3600" b="1" dirty="0">
              <a:solidFill>
                <a:srgbClr val="0070C0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699792" y="484630"/>
            <a:ext cx="1259124" cy="41943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580112" y="514327"/>
            <a:ext cx="1080120" cy="3521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555750" y="1898424"/>
            <a:ext cx="3491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 А С П О Р Я Ж Е Н И Е </a:t>
            </a:r>
          </a:p>
          <a:p>
            <a:r>
              <a:rPr lang="ru-RU" dirty="0"/>
              <a:t>от </a:t>
            </a:r>
            <a:r>
              <a:rPr lang="ru-RU" b="1" dirty="0">
                <a:solidFill>
                  <a:srgbClr val="0070C0"/>
                </a:solidFill>
              </a:rPr>
              <a:t>30 декабря 2015 г. № </a:t>
            </a:r>
            <a:r>
              <a:rPr lang="ru-RU" b="1" dirty="0" smtClean="0">
                <a:solidFill>
                  <a:srgbClr val="0070C0"/>
                </a:solidFill>
              </a:rPr>
              <a:t>2776-р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85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46912" y="6491517"/>
            <a:ext cx="2133600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4212" y="-76211"/>
            <a:ext cx="914000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ru-RU" sz="4000" b="1" dirty="0" smtClean="0">
                <a:solidFill>
                  <a:srgbClr val="0070C0"/>
                </a:solidFill>
              </a:rPr>
              <a:t>Контакты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495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54736" y="990600"/>
            <a:ext cx="5040560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 smtClean="0">
                <a:solidFill>
                  <a:srgbClr val="C00000"/>
                </a:solidFill>
              </a:rPr>
              <a:t>КАМИНСКИЙ</a:t>
            </a:r>
          </a:p>
          <a:p>
            <a:pPr algn="l"/>
            <a:r>
              <a:rPr lang="ru-RU" sz="3200" b="1" dirty="0" smtClean="0">
                <a:solidFill>
                  <a:srgbClr val="C00000"/>
                </a:solidFill>
              </a:rPr>
              <a:t>Алексей Владимирович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54736" y="2744124"/>
            <a:ext cx="5643570" cy="28472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>
                <a:solidFill>
                  <a:srgbClr val="0070C0"/>
                </a:solidFill>
              </a:rPr>
              <a:t>Президент НП «СРО оценщиков</a:t>
            </a:r>
          </a:p>
          <a:p>
            <a:pPr algn="l"/>
            <a:r>
              <a:rPr lang="ru-RU" sz="2000" b="1" dirty="0" smtClean="0">
                <a:solidFill>
                  <a:srgbClr val="0070C0"/>
                </a:solidFill>
              </a:rPr>
              <a:t>«Экспертный совет»</a:t>
            </a:r>
          </a:p>
          <a:p>
            <a:pPr algn="l"/>
            <a:endParaRPr lang="ru-RU" sz="2000" b="1" dirty="0">
              <a:solidFill>
                <a:srgbClr val="0070C0"/>
              </a:solidFill>
            </a:endParaRPr>
          </a:p>
          <a:p>
            <a:pPr algn="l"/>
            <a:endParaRPr lang="ru-RU" sz="2000" b="1" dirty="0" smtClean="0">
              <a:solidFill>
                <a:srgbClr val="0070C0"/>
              </a:solidFill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rgbClr val="0070C0"/>
              </a:solidFill>
              <a:cs typeface="Arial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rgbClr val="0070C0"/>
              </a:solidFill>
              <a:cs typeface="Arial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70C0"/>
                </a:solidFill>
                <a:cs typeface="Arial" charset="0"/>
              </a:rPr>
              <a:t>Руководитель Рабочей группы 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70C0"/>
                </a:solidFill>
                <a:cs typeface="Arial" charset="0"/>
              </a:rPr>
              <a:t>«По разработке Стратеги развития саморегулирования в Российской  Федерации</a:t>
            </a:r>
            <a:r>
              <a:rPr lang="ru-RU" sz="2000" b="1" dirty="0">
                <a:solidFill>
                  <a:srgbClr val="0070C0"/>
                </a:solidFill>
                <a:cs typeface="Arial" charset="0"/>
              </a:rPr>
              <a:t>» </a:t>
            </a:r>
            <a:r>
              <a:rPr lang="ru-RU" sz="2000" b="1" dirty="0" smtClean="0">
                <a:solidFill>
                  <a:srgbClr val="0070C0"/>
                </a:solidFill>
                <a:cs typeface="Arial" charset="0"/>
              </a:rPr>
              <a:t>при Совете </a:t>
            </a:r>
            <a:r>
              <a:rPr lang="ru-RU" sz="2000" b="1" dirty="0">
                <a:solidFill>
                  <a:srgbClr val="0070C0"/>
                </a:solidFill>
                <a:cs typeface="Arial" charset="0"/>
              </a:rPr>
              <a:t>ТПП РФ </a:t>
            </a:r>
            <a:r>
              <a:rPr lang="ru-RU" sz="2000" b="1" dirty="0" smtClean="0">
                <a:solidFill>
                  <a:srgbClr val="0070C0"/>
                </a:solidFill>
                <a:cs typeface="Arial" charset="0"/>
              </a:rPr>
              <a:t>по </a:t>
            </a:r>
            <a:r>
              <a:rPr lang="ru-RU" sz="2000" b="1" dirty="0">
                <a:solidFill>
                  <a:srgbClr val="0070C0"/>
                </a:solidFill>
                <a:cs typeface="Arial" charset="0"/>
              </a:rPr>
              <a:t>саморегулированию </a:t>
            </a:r>
            <a:endParaRPr lang="ru-RU" sz="2000" b="1" dirty="0" smtClean="0">
              <a:solidFill>
                <a:srgbClr val="0070C0"/>
              </a:solidFill>
              <a:cs typeface="Arial" charset="0"/>
            </a:endParaRPr>
          </a:p>
          <a:p>
            <a:pPr algn="l"/>
            <a:endParaRPr lang="ru-RU" sz="2000" b="1" dirty="0" smtClean="0">
              <a:solidFill>
                <a:srgbClr val="0070C0"/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5940152" y="3172822"/>
            <a:ext cx="1872208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solidFill>
                  <a:srgbClr val="0070C0"/>
                </a:solidFill>
              </a:rPr>
              <a:t>srosovet.ru</a:t>
            </a:r>
            <a:endParaRPr lang="ru-RU" sz="2400" b="1" dirty="0" smtClean="0">
              <a:solidFill>
                <a:srgbClr val="0070C0"/>
              </a:solidFill>
            </a:endParaRPr>
          </a:p>
        </p:txBody>
      </p:sp>
      <p:pic>
        <p:nvPicPr>
          <p:cNvPr id="17" name="Picture 2" descr="C:\Users\Ильин МО\Desktop\Картинки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178" y="2204864"/>
            <a:ext cx="2940548" cy="859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://uralpress.ru/sites/default/files/imagecache/320/photo/mag247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328" y="4144159"/>
            <a:ext cx="2764738" cy="1555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25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2063</TotalTime>
  <Words>359</Words>
  <Application>Microsoft Office PowerPoint</Application>
  <PresentationFormat>Экран (4:3)</PresentationFormat>
  <Paragraphs>65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Анонс Общественных слушаний  в Общественной палате РФ  «Законодательное совершенствование  института саморегулирования»  29 октября 2016 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Необходимость законодательного закрепления института национальных объединений СРО</dc:title>
  <dc:creator>1</dc:creator>
  <cp:lastModifiedBy>Кира Калинкина</cp:lastModifiedBy>
  <cp:revision>151</cp:revision>
  <cp:lastPrinted>2015-12-01T21:53:12Z</cp:lastPrinted>
  <dcterms:created xsi:type="dcterms:W3CDTF">2014-09-17T12:38:42Z</dcterms:created>
  <dcterms:modified xsi:type="dcterms:W3CDTF">2016-10-11T21:58:17Z</dcterms:modified>
</cp:coreProperties>
</file>