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94" r:id="rId3"/>
    <p:sldId id="287" r:id="rId4"/>
    <p:sldId id="297" r:id="rId5"/>
    <p:sldId id="288" r:id="rId6"/>
    <p:sldId id="295" r:id="rId7"/>
    <p:sldId id="289" r:id="rId8"/>
    <p:sldId id="291" r:id="rId9"/>
    <p:sldId id="292" r:id="rId10"/>
    <p:sldId id="301" r:id="rId11"/>
    <p:sldId id="296" r:id="rId12"/>
    <p:sldId id="293" r:id="rId13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транспортировки в Петрозаводском ГО в 2018 г., тыс. 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Состав тарифа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08-4121-B0A9-482AC161A5B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08-4121-B0A9-482AC161A5B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08-4121-B0A9-482AC161A5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Лист2!$G$24:$G$26</c:f>
              <c:numCache>
                <c:formatCode>0%</c:formatCode>
                <c:ptCount val="3"/>
                <c:pt idx="0">
                  <c:v>0.77</c:v>
                </c:pt>
                <c:pt idx="1">
                  <c:v>0.17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08-4121-B0A9-482AC161A5B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2020463125679"/>
          <c:y val="0.86379089947811594"/>
          <c:w val="0.23584781140880984"/>
          <c:h val="8.2078596528161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06.11.2018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0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42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95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39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5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3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2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4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15.06.2018</a:t>
            </a:r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г. Петрозаводск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000" dirty="0"/>
              <a:t>Деятельность регионального оператора по обращению с ТКО в Республике Карелия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Петрозаводск, 2018г.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E7C95-1F24-4904-B3D0-A370770DF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7" y="0"/>
            <a:ext cx="1560579" cy="1560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0DEF3-ABED-4A1B-ADD9-306DAF6AAB3F}"/>
              </a:ext>
            </a:extLst>
          </p:cNvPr>
          <p:cNvSpPr txBox="1"/>
          <p:nvPr/>
        </p:nvSpPr>
        <p:spPr>
          <a:xfrm>
            <a:off x="8158676" y="457123"/>
            <a:ext cx="403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ЧИСТАЯ КАРЕЛИЯ – ЧИСТАЯ СТРАНА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C5CCC-4879-4E7C-AB15-ECAE7AEB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828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Раздельное накопление твердых коммунальных отходов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5DDC5B-E582-43CA-90FB-FAA5CB3F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683" y="1133856"/>
            <a:ext cx="9207108" cy="2926415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соответствии с Порядком сбора твердых коммунальных отходов (в том числе их раздельного сбора) на территории Республики Карелия, утвержденным Постановлением Правительства Республики Карелия от 06.09.2017 № 306-П (с учетом изменений от 06.09.2018), с 1 января 2019 года на территории республики внедряется раздельное накопление. Поэтапное внедрение предусматривает в 2019 году  разделение ТКО на 2 компонента с выделением пластика и прочих компонентов 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F49887-2C18-46F5-942C-47BCC4DD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10</a:t>
            </a:fld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8E9418-CD2B-4D21-8CF4-2027EA47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849724"/>
            <a:ext cx="2333819" cy="15581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5B1C79-427E-40B9-8268-46DA00741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23" y="3177902"/>
            <a:ext cx="5007973" cy="30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5" y="380714"/>
            <a:ext cx="9371949" cy="558853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2400" b="1" dirty="0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026" y="1566000"/>
            <a:ext cx="7155133" cy="5063399"/>
          </a:xfrm>
        </p:spPr>
        <p:txBody>
          <a:bodyPr rtlCol="0"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/>
              <a:t>Официальный сайт </a:t>
            </a:r>
            <a:r>
              <a:rPr lang="en-US" sz="2400" b="1" dirty="0">
                <a:solidFill>
                  <a:srgbClr val="FF0000"/>
                </a:solidFill>
              </a:rPr>
              <a:t>ROTKO10.RU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400" dirty="0"/>
              <a:t> (на сайте размещены форма типового договора и форма заявки, информация о деятельности регионального оператора)</a:t>
            </a:r>
          </a:p>
          <a:p>
            <a:pPr marL="0" indent="0" algn="just">
              <a:buNone/>
            </a:pPr>
            <a:r>
              <a:rPr lang="ru-RU" sz="2400" dirty="0"/>
              <a:t>2. Система обратной связи</a:t>
            </a:r>
            <a:r>
              <a:rPr lang="en-US" sz="2400" dirty="0"/>
              <a:t>:</a:t>
            </a:r>
            <a:r>
              <a:rPr lang="ru-RU" sz="2400" dirty="0"/>
              <a:t> телефон, электронная почта, личные обращения</a:t>
            </a:r>
          </a:p>
          <a:p>
            <a:pPr marL="0" indent="0" algn="just">
              <a:buNone/>
            </a:pPr>
            <a:r>
              <a:rPr lang="ru-RU" sz="2400" dirty="0"/>
              <a:t>3. Действует виртуальная АТС</a:t>
            </a:r>
          </a:p>
          <a:p>
            <a:pPr marL="0" indent="0" algn="just">
              <a:buNone/>
            </a:pPr>
            <a:r>
              <a:rPr lang="ru-RU" sz="2400" dirty="0"/>
              <a:t> в нерабочие часы и дни можно прослушать информацию о деятельности регионального оператора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Номер телефона  88142282814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42E0DB-9742-433F-90A6-B2CC5B37C7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48074" y="258339"/>
            <a:ext cx="3267757" cy="2758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ED00BC-79AB-4683-8FA1-AD8C6B1AE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92" y="3925642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775" y="3071812"/>
            <a:ext cx="10010449" cy="714375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23DD3C-26CE-4A8E-B0D0-32B69C8B2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97" y="671317"/>
            <a:ext cx="1560579" cy="1560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9954-10FC-4013-940D-77DD0179462B}"/>
              </a:ext>
            </a:extLst>
          </p:cNvPr>
          <p:cNvSpPr txBox="1"/>
          <p:nvPr/>
        </p:nvSpPr>
        <p:spPr>
          <a:xfrm>
            <a:off x="5734956" y="634542"/>
            <a:ext cx="522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dirty="0"/>
              <a:t>ЧИСТАЯ КАРЕЛИЯ – ЧИСТАЯ СТРАНА</a:t>
            </a:r>
          </a:p>
        </p:txBody>
      </p:sp>
    </p:spTree>
    <p:extLst>
      <p:ext uri="{BB962C8B-B14F-4D97-AF65-F5344CB8AC3E}">
        <p14:creationId xmlns:p14="http://schemas.microsoft.com/office/powerpoint/2010/main" val="1184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20199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b="1" dirty="0"/>
              <a:t>Схема организации деятельности регионального оператора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208F26-9EF9-4479-A706-977DC67CB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8" y="1014580"/>
            <a:ext cx="2514508" cy="167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C9008-E674-432A-B9D0-B10319693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93" y="971112"/>
            <a:ext cx="1564836" cy="1150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0931D0-B163-4696-A825-281B4F4CB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8" y="2729400"/>
            <a:ext cx="1547897" cy="13396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E30438-ED42-4CFE-8998-AC983759D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1" y="4648531"/>
            <a:ext cx="1042593" cy="91975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7C3456-E1F5-442D-9D18-D7DFC1641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2" y="3021779"/>
            <a:ext cx="2424493" cy="1085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BD4C95-3C62-4C31-9C6C-958DF68E7A48}"/>
              </a:ext>
            </a:extLst>
          </p:cNvPr>
          <p:cNvSpPr txBox="1"/>
          <p:nvPr/>
        </p:nvSpPr>
        <p:spPr>
          <a:xfrm>
            <a:off x="2530031" y="2048087"/>
            <a:ext cx="144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НАСЕЛЕНИЕ – ПОТРЕБИТЕЛИ УСЛУГИ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E1311-5528-4143-A338-5F2EAF99C2B0}"/>
              </a:ext>
            </a:extLst>
          </p:cNvPr>
          <p:cNvSpPr txBox="1"/>
          <p:nvPr/>
        </p:nvSpPr>
        <p:spPr>
          <a:xfrm>
            <a:off x="903619" y="3983567"/>
            <a:ext cx="1564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УПРАВЛЯЮЩИЕ ОРГАНИЗАЦИИ – ПОТРЕБИТЕЛИ УСЛУГИ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2B414-DF39-4C9A-AA6E-12922B65F2E2}"/>
              </a:ext>
            </a:extLst>
          </p:cNvPr>
          <p:cNvSpPr txBox="1"/>
          <p:nvPr/>
        </p:nvSpPr>
        <p:spPr>
          <a:xfrm>
            <a:off x="2357516" y="5611199"/>
            <a:ext cx="1547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ЮРИДИЧЕСКИЕ ЛИЦА, ИП – ПОТРЕБИТЕЛИ УСЛУГИ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A399AEE-55F8-43D0-9BC2-77EB29007B91}"/>
              </a:ext>
            </a:extLst>
          </p:cNvPr>
          <p:cNvCxnSpPr>
            <a:endCxn id="21" idx="1"/>
          </p:cNvCxnSpPr>
          <p:nvPr/>
        </p:nvCxnSpPr>
        <p:spPr>
          <a:xfrm flipV="1">
            <a:off x="2752344" y="3564576"/>
            <a:ext cx="658368" cy="107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9B62379-270F-4BDD-A9D7-994D25A60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62" y="2127953"/>
            <a:ext cx="2962275" cy="15430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42A76AD-10E7-49B0-BA23-E6876AAE7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93" y="3385458"/>
            <a:ext cx="2343791" cy="18906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2377689-3190-4188-9956-0CFBA7477CCD}"/>
              </a:ext>
            </a:extLst>
          </p:cNvPr>
          <p:cNvSpPr txBox="1"/>
          <p:nvPr/>
        </p:nvSpPr>
        <p:spPr>
          <a:xfrm>
            <a:off x="9464040" y="3840480"/>
            <a:ext cx="2615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ОПЕРАТОРЫ ПО ТРАНСПОРТИРОВАНИЮ ТКО:</a:t>
            </a:r>
          </a:p>
          <a:p>
            <a:pPr algn="ctr"/>
            <a:r>
              <a:rPr lang="ru-RU" sz="1400" dirty="0"/>
              <a:t>18 ЗОН ОБСЛУЖИВАНИЯ, </a:t>
            </a:r>
          </a:p>
          <a:p>
            <a:pPr algn="ctr"/>
            <a:r>
              <a:rPr lang="ru-RU" sz="1400" dirty="0"/>
              <a:t>15 ОПЕРАТОРОВ</a:t>
            </a:r>
          </a:p>
          <a:p>
            <a:endParaRPr lang="ru-RU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242AE8-9B9E-4396-9806-E6EA0886DBF3}"/>
              </a:ext>
            </a:extLst>
          </p:cNvPr>
          <p:cNvSpPr txBox="1"/>
          <p:nvPr/>
        </p:nvSpPr>
        <p:spPr>
          <a:xfrm>
            <a:off x="7306056" y="5099304"/>
            <a:ext cx="3276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ОПЕРАТОРЫ ПО РАЗМЕЩЕНИЮ (ЗАХОРОНЕНИЮ) ТКО:</a:t>
            </a:r>
          </a:p>
          <a:p>
            <a:pPr algn="ctr"/>
            <a:r>
              <a:rPr lang="ru-RU" sz="1400" dirty="0"/>
              <a:t>17 ЗАРЕГИСТРИРОВАННЫХ ЛИЦЕНЗИРОВАННЫХ ОБЪЕКТОВ, </a:t>
            </a:r>
          </a:p>
          <a:p>
            <a:pPr algn="ctr"/>
            <a:r>
              <a:rPr lang="ru-RU" sz="1400" dirty="0"/>
              <a:t>17 ОПЕРАТОРОВ</a:t>
            </a:r>
          </a:p>
          <a:p>
            <a:endParaRPr lang="ru-RU" sz="1400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E52A84F-3C3F-4C2F-8E1D-230C35FBD315}"/>
              </a:ext>
            </a:extLst>
          </p:cNvPr>
          <p:cNvCxnSpPr>
            <a:cxnSpLocks/>
          </p:cNvCxnSpPr>
          <p:nvPr/>
        </p:nvCxnSpPr>
        <p:spPr>
          <a:xfrm>
            <a:off x="7315200" y="2112264"/>
            <a:ext cx="1216152" cy="5029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B9D10EB6-CE8D-4530-80AB-A390F01CBAF0}"/>
              </a:ext>
            </a:extLst>
          </p:cNvPr>
          <p:cNvCxnSpPr/>
          <p:nvPr/>
        </p:nvCxnSpPr>
        <p:spPr>
          <a:xfrm>
            <a:off x="6684264" y="2729400"/>
            <a:ext cx="566928" cy="6560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7794073E-C71D-4EEF-A399-AB7967049CF8}"/>
              </a:ext>
            </a:extLst>
          </p:cNvPr>
          <p:cNvCxnSpPr/>
          <p:nvPr/>
        </p:nvCxnSpPr>
        <p:spPr>
          <a:xfrm flipH="1">
            <a:off x="4727448" y="2377440"/>
            <a:ext cx="576072" cy="539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EBD86D8-521C-44F9-B484-F0FCCB1711AD}"/>
              </a:ext>
            </a:extLst>
          </p:cNvPr>
          <p:cNvSpPr txBox="1"/>
          <p:nvPr/>
        </p:nvSpPr>
        <p:spPr>
          <a:xfrm>
            <a:off x="4233672" y="4212216"/>
            <a:ext cx="1574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ВЕДЕНИЕ БАЗЫ ДАННЫХ ПОТРЕБИТЕЛЕЙ, ЗАКЛЮЧЕНИЕ ДОГОВОРОВ, НАЧИСЛЕНИЕ И СБОР ПЛАТЫ, ВЗЫСКАНИЕ ЗАДОЛЖЕННОСТИ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E668056-D5CF-47EF-A5F5-00B05E6D23F1}"/>
              </a:ext>
            </a:extLst>
          </p:cNvPr>
          <p:cNvCxnSpPr>
            <a:stCxn id="22" idx="2"/>
          </p:cNvCxnSpPr>
          <p:nvPr/>
        </p:nvCxnSpPr>
        <p:spPr>
          <a:xfrm>
            <a:off x="3253924" y="2786751"/>
            <a:ext cx="376420" cy="3039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56F0168-BB23-4C0D-A239-6C099A5048B6}"/>
              </a:ext>
            </a:extLst>
          </p:cNvPr>
          <p:cNvCxnSpPr/>
          <p:nvPr/>
        </p:nvCxnSpPr>
        <p:spPr>
          <a:xfrm flipV="1">
            <a:off x="3253924" y="4107373"/>
            <a:ext cx="376420" cy="464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4752627-2FC4-471D-BBBE-E3AA198AA041}"/>
              </a:ext>
            </a:extLst>
          </p:cNvPr>
          <p:cNvSpPr txBox="1"/>
          <p:nvPr/>
        </p:nvSpPr>
        <p:spPr>
          <a:xfrm>
            <a:off x="6967728" y="1005436"/>
            <a:ext cx="511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ПОЛНЫЙ ЦИКЛ РАБОТ ПО ОБРАЩЕНИЮ С ТКО НА ВСЕЙ ТЕРРИТОРИИ РЕСПУБЛИКИ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13694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09713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b="1" dirty="0"/>
              <a:t>Зоны обслуживания, операторы, объемные показатели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B040B6-2CB7-434F-97A7-E3AFFD5A0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7" y="648151"/>
            <a:ext cx="3399598" cy="4795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D592D-6436-4F93-879B-77EF594D598F}"/>
              </a:ext>
            </a:extLst>
          </p:cNvPr>
          <p:cNvSpPr txBox="1"/>
          <p:nvPr/>
        </p:nvSpPr>
        <p:spPr>
          <a:xfrm>
            <a:off x="358521" y="5348695"/>
            <a:ext cx="4902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Административно-территориальное деление: </a:t>
            </a:r>
          </a:p>
          <a:p>
            <a:pPr algn="just"/>
            <a:r>
              <a:rPr lang="en-US" sz="1000" dirty="0"/>
              <a:t>I</a:t>
            </a:r>
            <a:r>
              <a:rPr lang="ru-RU" sz="1000" dirty="0"/>
              <a:t> – Петрозаводский ГО; </a:t>
            </a:r>
            <a:r>
              <a:rPr lang="en-US" sz="1000" dirty="0"/>
              <a:t>II</a:t>
            </a:r>
            <a:r>
              <a:rPr lang="ru-RU" sz="1000" dirty="0"/>
              <a:t> – </a:t>
            </a:r>
            <a:r>
              <a:rPr lang="ru-RU" sz="1000" dirty="0" err="1"/>
              <a:t>Костомукшский</a:t>
            </a:r>
            <a:r>
              <a:rPr lang="ru-RU" sz="1000" dirty="0"/>
              <a:t> ГО; </a:t>
            </a:r>
          </a:p>
          <a:p>
            <a:pPr algn="just"/>
            <a:r>
              <a:rPr lang="ru-RU" sz="1000" dirty="0"/>
              <a:t>1 – Беломорский МР; 2 – </a:t>
            </a:r>
            <a:r>
              <a:rPr lang="ru-RU" sz="1000" dirty="0" err="1"/>
              <a:t>Калевальский</a:t>
            </a:r>
            <a:r>
              <a:rPr lang="ru-RU" sz="1000" dirty="0"/>
              <a:t> МР; 3 – </a:t>
            </a:r>
            <a:r>
              <a:rPr lang="ru-RU" sz="1000" dirty="0" err="1"/>
              <a:t>Кемский</a:t>
            </a:r>
            <a:r>
              <a:rPr lang="ru-RU" sz="1000" dirty="0"/>
              <a:t> МР; </a:t>
            </a:r>
          </a:p>
          <a:p>
            <a:pPr algn="just"/>
            <a:r>
              <a:rPr lang="ru-RU" sz="1000" dirty="0"/>
              <a:t>4 – </a:t>
            </a:r>
            <a:r>
              <a:rPr lang="ru-RU" sz="1000" dirty="0" err="1"/>
              <a:t>Кондопожский</a:t>
            </a:r>
            <a:r>
              <a:rPr lang="ru-RU" sz="1000" dirty="0"/>
              <a:t> МР; 5 – </a:t>
            </a:r>
            <a:r>
              <a:rPr lang="ru-RU" sz="1000" dirty="0" err="1"/>
              <a:t>Лахденпохский</a:t>
            </a:r>
            <a:r>
              <a:rPr lang="ru-RU" sz="1000" dirty="0"/>
              <a:t> МР; 6 – </a:t>
            </a:r>
            <a:r>
              <a:rPr lang="ru-RU" sz="1000" dirty="0" err="1"/>
              <a:t>Лоухский</a:t>
            </a:r>
            <a:r>
              <a:rPr lang="ru-RU" sz="1000" dirty="0"/>
              <a:t> МР; </a:t>
            </a:r>
          </a:p>
          <a:p>
            <a:pPr algn="just"/>
            <a:r>
              <a:rPr lang="ru-RU" sz="1000" dirty="0"/>
              <a:t>7 – Медвежьегорский МР; 8 – Муезерский МР;9 – </a:t>
            </a:r>
            <a:r>
              <a:rPr lang="ru-RU" sz="1000" dirty="0" err="1"/>
              <a:t>Олонецкий</a:t>
            </a:r>
            <a:r>
              <a:rPr lang="ru-RU" sz="1000" dirty="0"/>
              <a:t> МР; </a:t>
            </a:r>
          </a:p>
          <a:p>
            <a:pPr algn="just"/>
            <a:r>
              <a:rPr lang="ru-RU" sz="1000" dirty="0"/>
              <a:t>10 – </a:t>
            </a:r>
            <a:r>
              <a:rPr lang="ru-RU" sz="1000" dirty="0" err="1"/>
              <a:t>Питкярантский</a:t>
            </a:r>
            <a:r>
              <a:rPr lang="ru-RU" sz="1000" dirty="0"/>
              <a:t> МР; 11 – </a:t>
            </a:r>
            <a:r>
              <a:rPr lang="ru-RU" sz="1000" dirty="0" err="1"/>
              <a:t>Прионежский</a:t>
            </a:r>
            <a:r>
              <a:rPr lang="ru-RU" sz="1000" dirty="0"/>
              <a:t> МР; 12 – </a:t>
            </a:r>
            <a:r>
              <a:rPr lang="ru-RU" sz="1000" dirty="0" err="1"/>
              <a:t>Пряжинский</a:t>
            </a:r>
            <a:r>
              <a:rPr lang="ru-RU" sz="1000" dirty="0"/>
              <a:t> МР; </a:t>
            </a:r>
          </a:p>
          <a:p>
            <a:pPr algn="just"/>
            <a:r>
              <a:rPr lang="ru-RU" sz="1000" dirty="0"/>
              <a:t>13 – </a:t>
            </a:r>
            <a:r>
              <a:rPr lang="ru-RU" sz="1000" dirty="0" err="1"/>
              <a:t>Пудожский</a:t>
            </a:r>
            <a:r>
              <a:rPr lang="ru-RU" sz="1000" dirty="0"/>
              <a:t> МР; 14 – Сегежский МР; 15 – Сортавальский МР; 16 – </a:t>
            </a:r>
            <a:r>
              <a:rPr lang="ru-RU" sz="1000" dirty="0" err="1"/>
              <a:t>Суоярвский</a:t>
            </a:r>
            <a:r>
              <a:rPr lang="ru-RU" sz="1000" dirty="0"/>
              <a:t> МР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8087620-FED5-424A-A4FA-252A21AC1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88627"/>
              </p:ext>
            </p:extLst>
          </p:nvPr>
        </p:nvGraphicFramePr>
        <p:xfrm>
          <a:off x="5148072" y="950607"/>
          <a:ext cx="3479658" cy="54121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02036">
                  <a:extLst>
                    <a:ext uri="{9D8B030D-6E8A-4147-A177-3AD203B41FA5}">
                      <a16:colId xmlns:a16="http://schemas.microsoft.com/office/drawing/2014/main" val="95205507"/>
                    </a:ext>
                  </a:extLst>
                </a:gridCol>
                <a:gridCol w="2377622">
                  <a:extLst>
                    <a:ext uri="{9D8B030D-6E8A-4147-A177-3AD203B41FA5}">
                      <a16:colId xmlns:a16="http://schemas.microsoft.com/office/drawing/2014/main" val="3305398246"/>
                    </a:ext>
                  </a:extLst>
                </a:gridCol>
              </a:tblGrid>
              <a:tr h="34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Медвежьегорский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</a:rPr>
                        <a:t>Муниципальное унитарное предприятие «Медвежьегорское </a:t>
                      </a:r>
                      <a:r>
                        <a:rPr lang="ru-RU" sz="700" b="0" dirty="0" err="1">
                          <a:effectLst/>
                        </a:rPr>
                        <a:t>энергосетевое</a:t>
                      </a:r>
                      <a:r>
                        <a:rPr lang="ru-RU" sz="700" b="0" dirty="0">
                          <a:effectLst/>
                        </a:rPr>
                        <a:t> предприятие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99208638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Калевальский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«Калевальские коммунальные системы»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3757995450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Петрозаводский ГО и </a:t>
                      </a:r>
                      <a:r>
                        <a:rPr lang="ru-RU" sz="700" dirty="0" err="1">
                          <a:effectLst/>
                        </a:rPr>
                        <a:t>Прионежский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«ЭКОСЕРВИС»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Общество с ограниченной ответственностью «ЭКОГРАД-ПЕТРОЗАВОДСК»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Петрозаводское муниципальное унитарное предприятие «</a:t>
                      </a:r>
                      <a:r>
                        <a:rPr lang="ru-RU" sz="700" dirty="0" err="1">
                          <a:effectLst/>
                        </a:rPr>
                        <a:t>Автоспецтранс</a:t>
                      </a:r>
                      <a:r>
                        <a:rPr lang="ru-RU" sz="700" dirty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207087672"/>
                  </a:ext>
                </a:extLst>
              </a:tr>
              <a:tr h="30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Пудожский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</a:t>
                      </a:r>
                      <a:r>
                        <a:rPr lang="ru-RU" sz="700" dirty="0" err="1">
                          <a:effectLst/>
                        </a:rPr>
                        <a:t>Автоспецтранс</a:t>
                      </a:r>
                      <a:r>
                        <a:rPr lang="ru-RU" sz="700" dirty="0">
                          <a:effectLst/>
                        </a:rPr>
                        <a:t>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2786011250"/>
                  </a:ext>
                </a:extLst>
              </a:tr>
              <a:tr h="23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</a:rPr>
                        <a:t> ГО, Муезерский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</a:t>
                      </a:r>
                      <a:r>
                        <a:rPr lang="ru-RU" sz="700" dirty="0" err="1">
                          <a:effectLst/>
                        </a:rPr>
                        <a:t>АктивПро</a:t>
                      </a:r>
                      <a:r>
                        <a:rPr lang="ru-RU" sz="700" dirty="0">
                          <a:effectLst/>
                        </a:rPr>
                        <a:t>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54964308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Сортавальский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«СПЕЦТРАНС»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3496916729"/>
                  </a:ext>
                </a:extLst>
              </a:tr>
              <a:tr h="30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Суоярвский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«Орион»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24560348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Пряжинский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«Зеленый город»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3513981723"/>
                  </a:ext>
                </a:extLst>
              </a:tr>
              <a:tr h="28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Питкярантский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«Управляющая компания «Питкяранта»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587250641"/>
                  </a:ext>
                </a:extLst>
              </a:tr>
              <a:tr h="27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Олонецкий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«ТБО-СЕРВИС»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4163865613"/>
                  </a:ext>
                </a:extLst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Лоухский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«Жилищно-коммунальный участок ТАССА»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651724011"/>
                  </a:ext>
                </a:extLst>
              </a:tr>
              <a:tr h="41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Кемский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«Управляющая Компания – САС»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209221640"/>
                  </a:ext>
                </a:extLst>
              </a:tr>
              <a:tr h="267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Лахденпохский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«Зеленый город» (ИНН 1012010397)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708855897"/>
                  </a:ext>
                </a:extLst>
              </a:tr>
              <a:tr h="402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Кондопожский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«Управляющая компания «Кондопожстрой» (ИНН 1003103172)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700079855"/>
                  </a:ext>
                </a:extLst>
              </a:tr>
              <a:tr h="40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Беломорский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«Управляющая Компания – САС» (ИНН 1002006070)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113164054"/>
                  </a:ext>
                </a:extLst>
              </a:tr>
              <a:tr h="338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Сегежский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</a:t>
                      </a:r>
                      <a:r>
                        <a:rPr lang="ru-RU" sz="700" dirty="0" err="1">
                          <a:effectLst/>
                        </a:rPr>
                        <a:t>АктивПро</a:t>
                      </a:r>
                      <a:r>
                        <a:rPr lang="ru-RU" sz="700" dirty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1" marR="42221" marT="0" marB="0" anchor="ctr"/>
                </a:tc>
                <a:extLst>
                  <a:ext uri="{0D108BD9-81ED-4DB2-BD59-A6C34878D82A}">
                    <a16:rowId xmlns:a16="http://schemas.microsoft.com/office/drawing/2014/main" val="988182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8E2C8B-F084-4013-99C5-DB759A076575}"/>
              </a:ext>
            </a:extLst>
          </p:cNvPr>
          <p:cNvSpPr txBox="1"/>
          <p:nvPr/>
        </p:nvSpPr>
        <p:spPr>
          <a:xfrm>
            <a:off x="5261254" y="676656"/>
            <a:ext cx="332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ОПЕРАТОРЫ ПО ТРАНСПОРТИРОВАНИЮ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6F053-2596-4A2F-9F62-2A56D962041C}"/>
              </a:ext>
            </a:extLst>
          </p:cNvPr>
          <p:cNvSpPr txBox="1"/>
          <p:nvPr/>
        </p:nvSpPr>
        <p:spPr>
          <a:xfrm>
            <a:off x="8540902" y="710184"/>
            <a:ext cx="332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ОПЕРАТОРЫ ПО РАЗМЕЩЕНИЮ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6B4DEDE-3CA8-44F0-A60B-E58EAAF07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26964"/>
              </p:ext>
            </p:extLst>
          </p:nvPr>
        </p:nvGraphicFramePr>
        <p:xfrm>
          <a:off x="8814816" y="1005471"/>
          <a:ext cx="2972943" cy="4704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87723">
                  <a:extLst>
                    <a:ext uri="{9D8B030D-6E8A-4147-A177-3AD203B41FA5}">
                      <a16:colId xmlns:a16="http://schemas.microsoft.com/office/drawing/2014/main" val="905693940"/>
                    </a:ext>
                  </a:extLst>
                </a:gridCol>
                <a:gridCol w="1885220">
                  <a:extLst>
                    <a:ext uri="{9D8B030D-6E8A-4147-A177-3AD203B41FA5}">
                      <a16:colId xmlns:a16="http://schemas.microsoft.com/office/drawing/2014/main" val="2506288964"/>
                    </a:ext>
                  </a:extLst>
                </a:gridCol>
              </a:tblGrid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Медвежьегорский район, </a:t>
                      </a:r>
                      <a:r>
                        <a:rPr lang="ru-RU" sz="700" dirty="0" err="1">
                          <a:effectLst/>
                        </a:rPr>
                        <a:t>Пудожский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</a:rPr>
                        <a:t>Муниципальное унитарное предприятие «Медвежьегорское </a:t>
                      </a:r>
                      <a:r>
                        <a:rPr lang="ru-RU" sz="700" b="0" dirty="0" err="1">
                          <a:effectLst/>
                        </a:rPr>
                        <a:t>энергосетевое</a:t>
                      </a:r>
                      <a:r>
                        <a:rPr lang="ru-RU" sz="700" b="0" dirty="0">
                          <a:effectLst/>
                        </a:rPr>
                        <a:t> предприятие» 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827359781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Калевальский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«Калевальские коммунальные системы»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499428772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Петрозаводский ГО, </a:t>
                      </a:r>
                      <a:r>
                        <a:rPr lang="ru-RU" sz="700" dirty="0" err="1">
                          <a:effectLst/>
                        </a:rPr>
                        <a:t>Прионежский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Петрозаводское муниципальное унитарное предприятие «</a:t>
                      </a:r>
                      <a:r>
                        <a:rPr lang="ru-RU" sz="700" dirty="0" err="1">
                          <a:effectLst/>
                        </a:rPr>
                        <a:t>Автоспецтранс</a:t>
                      </a:r>
                      <a:r>
                        <a:rPr lang="ru-RU" sz="700" dirty="0">
                          <a:effectLst/>
                        </a:rPr>
                        <a:t>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650136997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</a:rPr>
                        <a:t> ГО, Муезерский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"МСА"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2537399469"/>
                  </a:ext>
                </a:extLst>
              </a:tr>
              <a:tr h="431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Сортавальский район, </a:t>
                      </a:r>
                      <a:r>
                        <a:rPr lang="ru-RU" sz="700" dirty="0" err="1">
                          <a:effectLst/>
                        </a:rPr>
                        <a:t>Лахденпохский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«Благоустройство и озеленение»,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«ЖКС Вяртсиля»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2447114559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Суоярвский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«Орион»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2954394245"/>
                  </a:ext>
                </a:extLst>
              </a:tr>
              <a:tr h="28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Пряжинский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«Полигон»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3515540300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Питкярантский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Муниципальное унитарное предприятие «Управляющая компания «Питкяранта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307765863"/>
                  </a:ext>
                </a:extLst>
              </a:tr>
              <a:tr h="43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Олонецкий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«ТБО-СЕРВИС», Общество с ограниченной ответственностью «Домовед»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3126284894"/>
                  </a:ext>
                </a:extLst>
              </a:tr>
              <a:tr h="71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Лоухский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«Жилищно-коммунальный участок ТАССА»,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Общество с ограниченной ответственностью «</a:t>
                      </a:r>
                      <a:r>
                        <a:rPr lang="ru-RU" sz="700" dirty="0" err="1">
                          <a:effectLst/>
                        </a:rPr>
                        <a:t>Ремстройреконструкция</a:t>
                      </a:r>
                      <a:r>
                        <a:rPr lang="ru-RU" sz="700" dirty="0"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«Теплоэнергия»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2540199167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Кемский</a:t>
                      </a:r>
                      <a:r>
                        <a:rPr lang="ru-RU" sz="700" dirty="0">
                          <a:effectLst/>
                        </a:rPr>
                        <a:t> район,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Беломорский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«Управляющая Компания – САС»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627109841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Кондопожский</a:t>
                      </a:r>
                      <a:r>
                        <a:rPr lang="ru-RU" sz="700" dirty="0">
                          <a:effectLst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Кондопожское</a:t>
                      </a:r>
                      <a:r>
                        <a:rPr lang="ru-RU" sz="700" dirty="0">
                          <a:effectLst/>
                        </a:rPr>
                        <a:t> муниципальное многоотраслевое предприятие жилищно-коммунального хозяйства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4278799279"/>
                  </a:ext>
                </a:extLst>
              </a:tr>
              <a:tr h="228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Сегежский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Общество с ограниченной ответственностью «</a:t>
                      </a:r>
                      <a:r>
                        <a:rPr lang="ru-RU" sz="700" dirty="0" err="1">
                          <a:effectLst/>
                        </a:rPr>
                        <a:t>АктивПро</a:t>
                      </a:r>
                      <a:r>
                        <a:rPr lang="ru-RU" sz="700" dirty="0">
                          <a:effectLst/>
                        </a:rPr>
                        <a:t>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/>
                </a:tc>
                <a:extLst>
                  <a:ext uri="{0D108BD9-81ED-4DB2-BD59-A6C34878D82A}">
                    <a16:rowId xmlns:a16="http://schemas.microsoft.com/office/drawing/2014/main" val="31812206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5ED2F9E-6024-47FB-882A-F86FD014803D}"/>
              </a:ext>
            </a:extLst>
          </p:cNvPr>
          <p:cNvSpPr txBox="1"/>
          <p:nvPr/>
        </p:nvSpPr>
        <p:spPr>
          <a:xfrm>
            <a:off x="8660852" y="5770232"/>
            <a:ext cx="317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Общий объем ТКО – 1822,7 тыс. куб. метров в год</a:t>
            </a:r>
          </a:p>
        </p:txBody>
      </p:sp>
    </p:spTree>
    <p:extLst>
      <p:ext uri="{BB962C8B-B14F-4D97-AF65-F5344CB8AC3E}">
        <p14:creationId xmlns:p14="http://schemas.microsoft.com/office/powerpoint/2010/main" val="9036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60A0-8E64-4AE1-B9E7-2CCA35E8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3952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Нормативная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1019D-9EE1-4FE7-8F1B-9F8E4B8C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2" y="832104"/>
            <a:ext cx="11376213" cy="5749809"/>
          </a:xfrm>
        </p:spPr>
        <p:txBody>
          <a:bodyPr>
            <a:normAutofit fontScale="92500"/>
          </a:bodyPr>
          <a:lstStyle/>
          <a:p>
            <a:r>
              <a:rPr lang="ru-RU" dirty="0"/>
              <a:t>Федеральный закон от 24.06.1998 № 89-ФЗ «Об отходах производства и потребления» (с учетом изменений, внесенных ФЗ от 29.12.2014 № 458-ФЗ) </a:t>
            </a:r>
          </a:p>
          <a:p>
            <a:r>
              <a:rPr lang="ru-RU" dirty="0"/>
              <a:t>Постановление Правительства Российской Федерации от 12.11.2016 № 1156 «Об обращении с твердыми коммунальными отходами» (с учетом изменений от 15.09.2018)</a:t>
            </a:r>
          </a:p>
          <a:p>
            <a:r>
              <a:rPr lang="ru-RU" dirty="0"/>
              <a:t>Территориальная схема обращения с отходами, в том числе с ТКО, в Республике Карелия, утвержденная Постановлением Правительства Республики Карелия от  29.12.2016              № 471-П</a:t>
            </a:r>
          </a:p>
          <a:p>
            <a:r>
              <a:rPr lang="ru-RU" dirty="0"/>
              <a:t>Региональная программа в области обращения с отходами производства и потребления, в том числе с твердыми коммунальными отходами, в Республике Карелия на 2018-2027 годы, утвержденная Распоряжением Правительства Республики Карелия от 23.08.2018 года № 555р-П</a:t>
            </a:r>
          </a:p>
          <a:p>
            <a:r>
              <a:rPr lang="ru-RU" dirty="0"/>
              <a:t>Правила осуществления деятельности регионального оператора по обращению с твердыми коммунальными отходами на территории Республики Карелия, утвержденные Постановлением Правительства Республики Карелия от 02.03.2017 № 72-П </a:t>
            </a:r>
          </a:p>
          <a:p>
            <a:r>
              <a:rPr lang="ru-RU" dirty="0"/>
              <a:t>Порядок сбора твердых коммунальных отходов (в том числе их раздельного сбора) на территории Республики Карелия, утвержденный Постановлением Правительства Республики Карелия от 06.09.2017 № 306-П (с учетом изменений от 06.09.2018)</a:t>
            </a:r>
          </a:p>
          <a:p>
            <a:r>
              <a:rPr lang="ru-RU" dirty="0"/>
              <a:t>Соглашение об организации деятельности по обращению с твердыми коммунальными отходами на территории Республики Карелия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6DF506-9BA4-48EA-8766-F5F2BCC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42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0408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dirty="0"/>
              <a:t>Тарифы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027" y="846078"/>
            <a:ext cx="9371948" cy="1514242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 1 мая услуга по обращению с ТКО исключена из состава жилищных услуг и стала </a:t>
            </a:r>
            <a:r>
              <a:rPr lang="ru-RU" b="1" u="sng" dirty="0"/>
              <a:t>коммунальной. </a:t>
            </a:r>
          </a:p>
          <a:p>
            <a:pPr marL="0" indent="0" algn="just">
              <a:buNone/>
            </a:pPr>
            <a:r>
              <a:rPr lang="ru-RU" sz="2400" dirty="0"/>
              <a:t>Постановлением Государственного комитета Республики Карелия по ценам и тарифам от 25.04.2018г. №29 были утверждены тарифы на услугу регионального оператора по обращению с ТКО: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F02EDF-6AC1-4E05-B4E5-C3329885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5" y="2244652"/>
            <a:ext cx="9327908" cy="3490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79918-D30B-4821-B10C-E8EEA903BEF1}"/>
              </a:ext>
            </a:extLst>
          </p:cNvPr>
          <p:cNvSpPr txBox="1"/>
          <p:nvPr/>
        </p:nvSpPr>
        <p:spPr>
          <a:xfrm>
            <a:off x="1319841" y="5912974"/>
            <a:ext cx="932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Единый тариф действует на всей территории Республики Карелия.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1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sz="2400" b="1" dirty="0"/>
              <a:t>Состав тарифа регионального оператора</a:t>
            </a:r>
            <a:br>
              <a:rPr lang="ru-RU" dirty="0"/>
            </a:b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B6C21C-0CF8-4317-B48B-B0432979F3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5202" y="1611984"/>
          <a:ext cx="6252159" cy="501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A74440-8EFB-49C9-A37C-184174D07E12}"/>
              </a:ext>
            </a:extLst>
          </p:cNvPr>
          <p:cNvSpPr txBox="1"/>
          <p:nvPr/>
        </p:nvSpPr>
        <p:spPr>
          <a:xfrm>
            <a:off x="7038974" y="1459653"/>
            <a:ext cx="44791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77% расходы на транспортирование ТКО к месту размещения </a:t>
            </a:r>
            <a:endParaRPr lang="ru-RU" sz="2000" b="1" dirty="0"/>
          </a:p>
          <a:p>
            <a:endParaRPr lang="ru-RU" sz="2000" dirty="0"/>
          </a:p>
          <a:p>
            <a:r>
              <a:rPr lang="ru-RU" sz="2000" dirty="0"/>
              <a:t>2.17%  расходы на размещение (захоронение) ТКО на лицензированных объектах </a:t>
            </a:r>
            <a:endParaRPr lang="ru-RU" sz="2000" b="1" dirty="0"/>
          </a:p>
          <a:p>
            <a:endParaRPr lang="ru-RU" sz="2000" dirty="0"/>
          </a:p>
          <a:p>
            <a:r>
              <a:rPr lang="ru-RU" sz="2000" dirty="0"/>
              <a:t>3. 6%  расходы на организацию деятельности регионального оператора (начисление и сбор платы с потребителей за оказанные услуги, заключение договоров ведение претензионно-исковой работы и пр.)</a:t>
            </a:r>
          </a:p>
          <a:p>
            <a:endParaRPr lang="ru-RU" b="1" dirty="0"/>
          </a:p>
          <a:p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87F4466-82C3-47B4-B469-BAD848E83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60032"/>
              </p:ext>
            </p:extLst>
          </p:nvPr>
        </p:nvGraphicFramePr>
        <p:xfrm>
          <a:off x="267569" y="1233182"/>
          <a:ext cx="6561070" cy="539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90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8"/>
            <a:ext cx="9371949" cy="40448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400" b="1" dirty="0"/>
              <a:t>Нормативы накопления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026" y="1123284"/>
            <a:ext cx="10275837" cy="4438617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Норматив накопления </a:t>
            </a:r>
            <a:r>
              <a:rPr lang="ru-RU" sz="2000" dirty="0"/>
              <a:t>– средний объем твердых коммунальных отходов, образующихся за </a:t>
            </a:r>
            <a:r>
              <a:rPr lang="ru-RU" sz="2000" dirty="0" err="1"/>
              <a:t>за</a:t>
            </a:r>
            <a:r>
              <a:rPr lang="ru-RU" sz="2000" dirty="0"/>
              <a:t> единицу времени, согласно ФЗ № 89.</a:t>
            </a:r>
          </a:p>
          <a:p>
            <a:pPr marL="0" indent="0" algn="just">
              <a:buNone/>
            </a:pPr>
            <a:r>
              <a:rPr lang="ru-RU" sz="2000" dirty="0"/>
              <a:t>В соответствии с Приказом Министерства строительства, жилищно-коммунального хозяйства и энергетики Республики Карелия от 23.03.2018г. №81 установлены нормативы накопления ТКО с учетом категории объектов.</a:t>
            </a:r>
          </a:p>
          <a:p>
            <a:pPr marL="0" indent="0" algn="just">
              <a:buNone/>
            </a:pPr>
            <a:r>
              <a:rPr lang="ru-RU" sz="2000" dirty="0"/>
              <a:t>Нормативы накопления разработаны Петрозаводским государственным университетом.</a:t>
            </a:r>
          </a:p>
          <a:p>
            <a:pPr marL="0" indent="0" algn="just">
              <a:buNone/>
            </a:pPr>
            <a:r>
              <a:rPr lang="ru-RU" sz="2000" dirty="0"/>
              <a:t>Так, для гражданина, проживающего в многоквартирном доме, норматив накопления утвержден на уровне 2,094 м</a:t>
            </a:r>
            <a:r>
              <a:rPr lang="ru-RU" sz="2000" baseline="30000" dirty="0"/>
              <a:t>3</a:t>
            </a:r>
            <a:r>
              <a:rPr lang="ru-RU" sz="2000" dirty="0"/>
              <a:t> в год. С учетом утвержденного тарифа для такого потребителя стоимость услуги регионального оператора по обращению с ТКО составит </a:t>
            </a:r>
            <a:r>
              <a:rPr lang="ru-RU" sz="2000" b="1" dirty="0"/>
              <a:t>93,89</a:t>
            </a:r>
            <a:r>
              <a:rPr lang="ru-RU" sz="2000" dirty="0"/>
              <a:t> руб. в месяц.</a:t>
            </a:r>
          </a:p>
          <a:p>
            <a:pPr marL="0" indent="0" algn="just">
              <a:buNone/>
            </a:pPr>
            <a:r>
              <a:rPr lang="ru-RU" sz="2000" dirty="0"/>
              <a:t>Аналогично, для гражданина, проживающего в индивидуальном жилом доме, стоимость услуги составит </a:t>
            </a:r>
            <a:r>
              <a:rPr lang="ru-RU" sz="2000" b="1" dirty="0"/>
              <a:t>84,83 </a:t>
            </a:r>
            <a:r>
              <a:rPr lang="ru-RU" sz="2000" dirty="0"/>
              <a:t>руб. в месяц.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200" b="1" dirty="0"/>
              <a:t>Несанкционированные свалки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8325" y="1123284"/>
            <a:ext cx="5915025" cy="550611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На текущий момент на территории Республики выявлено более 130 несанкционированных свалок.</a:t>
            </a:r>
          </a:p>
          <a:p>
            <a:pPr marL="0" indent="0" algn="just">
              <a:buNone/>
            </a:pPr>
            <a:r>
              <a:rPr lang="ru-RU" sz="2000" dirty="0"/>
              <a:t>Больше всего таких объектов в Петрозаводске, а также в </a:t>
            </a:r>
            <a:r>
              <a:rPr lang="ru-RU" sz="2000" dirty="0" err="1"/>
              <a:t>Прионежском</a:t>
            </a:r>
            <a:r>
              <a:rPr lang="ru-RU" sz="2000" dirty="0"/>
              <a:t>, </a:t>
            </a:r>
            <a:r>
              <a:rPr lang="ru-RU" sz="2000" dirty="0" err="1"/>
              <a:t>Питкярантском</a:t>
            </a:r>
            <a:r>
              <a:rPr lang="ru-RU" sz="2000" dirty="0"/>
              <a:t>, </a:t>
            </a:r>
            <a:r>
              <a:rPr lang="ru-RU" sz="2000" dirty="0" err="1"/>
              <a:t>Пудожском</a:t>
            </a:r>
            <a:r>
              <a:rPr lang="ru-RU" sz="2000" dirty="0"/>
              <a:t>, Олонецком и Муезерском районах. </a:t>
            </a:r>
          </a:p>
          <a:p>
            <a:pPr marL="0" indent="0" algn="just">
              <a:buNone/>
            </a:pPr>
            <a:r>
              <a:rPr lang="ru-RU" sz="2000" dirty="0"/>
              <a:t>Обязанность по их ликвидации возложена на регионального оператора                                                           ООО «АВТОСПЕЦТРАНС» в соответствии с Постановлением правительства №1156 от 12.11.2016.</a:t>
            </a:r>
          </a:p>
          <a:p>
            <a:pPr marL="0" indent="0" algn="just">
              <a:buNone/>
            </a:pPr>
            <a:r>
              <a:rPr lang="ru-RU" sz="2000" dirty="0"/>
              <a:t>За период с 01.05.2018г. предприятие ликвидировало 7 свалок отходов общим объемом более 2240  </a:t>
            </a:r>
            <a:r>
              <a:rPr lang="ru-RU" sz="2000" dirty="0" err="1"/>
              <a:t>куб.м</a:t>
            </a:r>
            <a:r>
              <a:rPr lang="ru-RU" sz="2000" dirty="0"/>
              <a:t>. 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423B5B-14E7-47D8-803A-E9C72E10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9931"/>
            <a:ext cx="5019675" cy="37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5" y="204341"/>
            <a:ext cx="9371949" cy="395230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dirty="0"/>
              <a:t>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794" y="845610"/>
            <a:ext cx="9498766" cy="4526280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ru-RU" sz="2600" dirty="0"/>
              <a:t>Организована и отлажена деятельность по сбору и транспортированию ТКО от мест накопления во всех районах Республики Карелия, в т.ч., в населенных пунктах, в которых до внедрения института регионального оператора, вывоз ТКО не осуществлялся</a:t>
            </a:r>
          </a:p>
          <a:p>
            <a:pPr algn="just"/>
            <a:r>
              <a:rPr lang="ru-RU" sz="2600" dirty="0"/>
              <a:t>Под контролем ООО «АВТОСПЕЦТРАНС» операторы по транспортированию производят работу по замене, приобретению и установке необходимого числа специализированных контейнеров для сбора ТКО, а также провели и постоянно актуализируют инвентаризацию мест сбора и накопления ТКО</a:t>
            </a:r>
          </a:p>
          <a:p>
            <a:pPr algn="just"/>
            <a:r>
              <a:rPr lang="ru-RU" sz="2600" dirty="0"/>
              <a:t>В соответствии с новой системой обращения с отходами региональный оператор помимо обеспечения сбора и вывоза твердых коммунальных отходов занимается ликвидацией несанкционированных свалок, руководствуясь четкой процедурой, установленной законодательством. 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2A792-377C-40C5-9595-52EF831EF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25" y="4988785"/>
            <a:ext cx="3744679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674</TotalTime>
  <Words>1340</Words>
  <Application>Microsoft Office PowerPoint</Application>
  <PresentationFormat>Широкоэкранный</PresentationFormat>
  <Paragraphs>160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Экология 16x9</vt:lpstr>
      <vt:lpstr>Деятельность регионального оператора по обращению с ТКО в Республике Карелия</vt:lpstr>
      <vt:lpstr>Схема организации деятельности регионального оператора</vt:lpstr>
      <vt:lpstr>Зоны обслуживания, операторы, объемные показатели</vt:lpstr>
      <vt:lpstr>Нормативная база</vt:lpstr>
      <vt:lpstr>Тарифы</vt:lpstr>
      <vt:lpstr>Состав тарифа регионального оператора </vt:lpstr>
      <vt:lpstr>Нормативы накопления</vt:lpstr>
      <vt:lpstr>Несанкционированные свалки</vt:lpstr>
      <vt:lpstr>Достижения</vt:lpstr>
      <vt:lpstr>Раздельное накопление твердых коммунальных отходов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регионального оператора по обращению с ТКО в Республике Карелия</dc:title>
  <dc:creator>Александр Музалёв</dc:creator>
  <cp:lastModifiedBy>User</cp:lastModifiedBy>
  <cp:revision>130</cp:revision>
  <cp:lastPrinted>2018-11-06T12:12:19Z</cp:lastPrinted>
  <dcterms:created xsi:type="dcterms:W3CDTF">2018-06-12T08:36:53Z</dcterms:created>
  <dcterms:modified xsi:type="dcterms:W3CDTF">2018-11-06T12:26:52Z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