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66" r:id="rId3"/>
    <p:sldId id="314" r:id="rId4"/>
    <p:sldId id="301" r:id="rId5"/>
    <p:sldId id="302" r:id="rId6"/>
    <p:sldId id="304" r:id="rId7"/>
    <p:sldId id="303" r:id="rId8"/>
    <p:sldId id="300" r:id="rId9"/>
    <p:sldId id="316" r:id="rId10"/>
    <p:sldId id="307" r:id="rId11"/>
    <p:sldId id="315" r:id="rId12"/>
    <p:sldId id="308" r:id="rId13"/>
    <p:sldId id="309" r:id="rId14"/>
    <p:sldId id="265" r:id="rId15"/>
    <p:sldId id="264" r:id="rId16"/>
    <p:sldId id="257" r:id="rId17"/>
    <p:sldId id="273" r:id="rId18"/>
    <p:sldId id="274" r:id="rId19"/>
    <p:sldId id="286" r:id="rId20"/>
    <p:sldId id="287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99" r:id="rId29"/>
    <p:sldId id="282" r:id="rId30"/>
    <p:sldId id="294" r:id="rId31"/>
    <p:sldId id="296" r:id="rId32"/>
    <p:sldId id="297" r:id="rId33"/>
    <p:sldId id="313" r:id="rId34"/>
    <p:sldId id="312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58DA8-A824-4455-B43B-C0BE07C523F5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D507E-F0B0-4615-985F-1EB7E523D2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4466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D507E-F0B0-4615-985F-1EB7E523D2B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6609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-1539552"/>
            <a:ext cx="7702624" cy="54006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7030A0"/>
                </a:solidFill>
              </a:rPr>
              <a:t>БЛАГОТВОРИТЕЛЬНОСТЬ – реальность и перспективы</a:t>
            </a:r>
            <a:endParaRPr lang="ru-RU" b="1" i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509120"/>
            <a:ext cx="6400800" cy="1584175"/>
          </a:xfrm>
        </p:spPr>
        <p:txBody>
          <a:bodyPr>
            <a:normAutofit/>
          </a:bodyPr>
          <a:lstStyle/>
          <a:p>
            <a:r>
              <a:rPr lang="ru-RU" smtClean="0">
                <a:solidFill>
                  <a:srgbClr val="FF0000"/>
                </a:solidFill>
              </a:rPr>
              <a:t>Общественная палата </a:t>
            </a:r>
            <a:r>
              <a:rPr lang="ru-RU" smtClean="0">
                <a:solidFill>
                  <a:srgbClr val="FF0000"/>
                </a:solidFill>
              </a:rPr>
              <a:t>Республика </a:t>
            </a:r>
            <a:r>
              <a:rPr lang="ru-RU" dirty="0">
                <a:solidFill>
                  <a:srgbClr val="FF0000"/>
                </a:solidFill>
              </a:rPr>
              <a:t>Карелия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2018 год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3216" y="1535214"/>
            <a:ext cx="6552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30314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Федеральный закон от 5 февраля 2018 г. N 15-ФЗ </a:t>
            </a:r>
            <a:r>
              <a:rPr lang="ru-RU" dirty="0"/>
              <a:t>"</a:t>
            </a:r>
            <a:r>
              <a:rPr lang="ru-RU" b="1" dirty="0">
                <a:solidFill>
                  <a:srgbClr val="FF0000"/>
                </a:solidFill>
              </a:rPr>
              <a:t>О внесении изменений в отдельные законодательные акты Российской Федерации по вопросам добровольчества (</a:t>
            </a:r>
            <a:r>
              <a:rPr lang="ru-RU" b="1" dirty="0" err="1">
                <a:solidFill>
                  <a:srgbClr val="FF0000"/>
                </a:solidFill>
              </a:rPr>
              <a:t>волонтерства</a:t>
            </a:r>
            <a:r>
              <a:rPr lang="ru-RU" b="1" dirty="0">
                <a:solidFill>
                  <a:srgbClr val="FF0000"/>
                </a:solidFill>
              </a:rPr>
              <a:t>)"</a:t>
            </a:r>
          </a:p>
          <a:p>
            <a:r>
              <a:rPr lang="ru-RU" dirty="0">
                <a:solidFill>
                  <a:schemeClr val="tx1"/>
                </a:solidFill>
              </a:rPr>
              <a:t>Дата подписания 5 февраля 2018 г.</a:t>
            </a:r>
          </a:p>
          <a:p>
            <a:r>
              <a:rPr lang="ru-RU" dirty="0">
                <a:solidFill>
                  <a:schemeClr val="tx1"/>
                </a:solidFill>
              </a:rPr>
              <a:t>Опубликован 7 февраля 2018 г.</a:t>
            </a:r>
          </a:p>
          <a:p>
            <a:r>
              <a:rPr lang="ru-RU" dirty="0">
                <a:solidFill>
                  <a:schemeClr val="tx1"/>
                </a:solidFill>
              </a:rPr>
              <a:t>Вступает в силу 1 мая 2018 г.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Принят </a:t>
            </a:r>
            <a:r>
              <a:rPr lang="ru-RU" dirty="0">
                <a:solidFill>
                  <a:schemeClr val="tx1"/>
                </a:solidFill>
              </a:rPr>
              <a:t>Государственной Думой 26 января 2018 года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Одобрен Советом Федерации 31 января 2018 года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</a:p>
        </p:txBody>
      </p:sp>
    </p:spTree>
    <p:extLst>
      <p:ext uri="{BB962C8B-B14F-4D97-AF65-F5344CB8AC3E}">
        <p14:creationId xmlns="" xmlns:p14="http://schemas.microsoft.com/office/powerpoint/2010/main" val="2370384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7" cy="4569371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Под благотворительной деятельностью </a:t>
            </a:r>
            <a:r>
              <a:rPr lang="ru-RU" sz="1800" dirty="0">
                <a:solidFill>
                  <a:schemeClr val="tx1"/>
                </a:solidFill>
              </a:rPr>
              <a:t>понимается добровольная деятельность граждан и юридических лиц по бескорыстной (безвозмездной или на льготных условиях) передаче гражданам или юридическим лицам имущества, в том числе денежных средств, бескорыстному выполнению работ, предоставлению услуг, оказанию иной </a:t>
            </a:r>
            <a:r>
              <a:rPr lang="ru-RU" sz="1800" dirty="0" smtClean="0">
                <a:solidFill>
                  <a:schemeClr val="tx1"/>
                </a:solidFill>
              </a:rPr>
              <a:t>поддержки     </a:t>
            </a:r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  </a:t>
            </a:r>
          </a:p>
          <a:p>
            <a:r>
              <a:rPr lang="ru-RU" sz="1700" dirty="0">
                <a:solidFill>
                  <a:schemeClr val="tx1"/>
                </a:solidFill>
              </a:rPr>
              <a:t>"</a:t>
            </a:r>
            <a:r>
              <a:rPr lang="ru-RU" sz="1700" b="1" dirty="0">
                <a:solidFill>
                  <a:schemeClr val="tx1"/>
                </a:solidFill>
              </a:rPr>
              <a:t>Под добровольческой (волонтерской) деятельностью </a:t>
            </a:r>
            <a:r>
              <a:rPr lang="ru-RU" sz="1700" dirty="0">
                <a:solidFill>
                  <a:schemeClr val="tx1"/>
                </a:solidFill>
              </a:rPr>
              <a:t>понимается добровольная деятельность в форме безвозмездного выполнения работ и (или) оказания услуг</a:t>
            </a:r>
          </a:p>
          <a:p>
            <a:endParaRPr lang="ru-RU" sz="1700" b="1" dirty="0" smtClean="0">
              <a:solidFill>
                <a:schemeClr val="tx1"/>
              </a:solidFill>
            </a:endParaRPr>
          </a:p>
          <a:p>
            <a:r>
              <a:rPr lang="ru-RU" sz="1700" b="1" dirty="0" smtClean="0">
                <a:solidFill>
                  <a:schemeClr val="tx1"/>
                </a:solidFill>
              </a:rPr>
              <a:t>Источник:- </a:t>
            </a:r>
            <a:r>
              <a:rPr lang="ru-RU" sz="1700" dirty="0" smtClean="0">
                <a:solidFill>
                  <a:schemeClr val="tx1"/>
                </a:solidFill>
              </a:rPr>
              <a:t>ФЗ  </a:t>
            </a:r>
            <a:r>
              <a:rPr lang="ru-RU" sz="1700" dirty="0">
                <a:solidFill>
                  <a:schemeClr val="tx1"/>
                </a:solidFill>
              </a:rPr>
              <a:t>№ 15  </a:t>
            </a:r>
            <a:r>
              <a:rPr lang="ru-RU" sz="1400" dirty="0">
                <a:solidFill>
                  <a:schemeClr val="tx1"/>
                </a:solidFill>
              </a:rPr>
              <a:t>«О ВНЕСЕНИИ </a:t>
            </a:r>
            <a:r>
              <a:rPr lang="ru-RU" sz="1400" dirty="0" smtClean="0">
                <a:solidFill>
                  <a:schemeClr val="tx1"/>
                </a:solidFill>
              </a:rPr>
              <a:t>ИЗМЕНЕНИЙ В </a:t>
            </a:r>
            <a:r>
              <a:rPr lang="ru-RU" sz="1400" dirty="0">
                <a:solidFill>
                  <a:schemeClr val="tx1"/>
                </a:solidFill>
              </a:rPr>
              <a:t>ОТДЕЛЬНЫЕ ЗАКОНОДАТЕЛЬНЫЕ АКТЫ РОССИЙСКОЙ </a:t>
            </a:r>
            <a:r>
              <a:rPr lang="ru-RU" sz="1400" dirty="0" smtClean="0">
                <a:solidFill>
                  <a:schemeClr val="tx1"/>
                </a:solidFill>
              </a:rPr>
              <a:t>ФЕДЕРАЦИИ ПО </a:t>
            </a:r>
            <a:r>
              <a:rPr lang="ru-RU" sz="1400" dirty="0">
                <a:solidFill>
                  <a:schemeClr val="tx1"/>
                </a:solidFill>
              </a:rPr>
              <a:t>ВОПРОСАМ ДОБРОВОЛЬЧЕСТВА (ВОЛОНТЕРСТВА</a:t>
            </a:r>
            <a:r>
              <a:rPr lang="ru-RU" sz="1400" dirty="0" smtClean="0">
                <a:solidFill>
                  <a:schemeClr val="tx1"/>
                </a:solidFill>
              </a:rPr>
              <a:t>)»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 от 5февраля </a:t>
            </a:r>
            <a:r>
              <a:rPr lang="ru-RU" sz="1400" dirty="0">
                <a:solidFill>
                  <a:schemeClr val="tx1"/>
                </a:solidFill>
              </a:rPr>
              <a:t>2018 года </a:t>
            </a:r>
          </a:p>
          <a:p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</a:p>
        </p:txBody>
      </p:sp>
    </p:spTree>
    <p:extLst>
      <p:ext uri="{BB962C8B-B14F-4D97-AF65-F5344CB8AC3E}">
        <p14:creationId xmlns="" xmlns:p14="http://schemas.microsoft.com/office/powerpoint/2010/main" val="4154039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8020413" cy="4248472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Частная </a:t>
            </a:r>
            <a:r>
              <a:rPr lang="ru-RU" sz="1800" b="1" dirty="0" smtClean="0">
                <a:solidFill>
                  <a:srgbClr val="FF0000"/>
                </a:solidFill>
              </a:rPr>
              <a:t> благотворительность </a:t>
            </a:r>
            <a:r>
              <a:rPr lang="ru-RU" sz="1800" dirty="0" smtClean="0">
                <a:solidFill>
                  <a:schemeClr val="tx1"/>
                </a:solidFill>
              </a:rPr>
              <a:t>-  </a:t>
            </a:r>
            <a:r>
              <a:rPr lang="ru-RU" sz="1800" dirty="0">
                <a:solidFill>
                  <a:schemeClr val="tx1"/>
                </a:solidFill>
              </a:rPr>
              <a:t>заключаются в том, что обычные люди проявляют милосердие и жертвуют свои личные деньги, одежду, имущество и любые другие ценности на благотворительность. </a:t>
            </a:r>
            <a:endParaRPr lang="ru-RU" sz="1800" dirty="0" smtClean="0">
              <a:solidFill>
                <a:srgbClr val="FF0000"/>
              </a:solidFill>
            </a:endParaRPr>
          </a:p>
          <a:p>
            <a:r>
              <a:rPr lang="ru-RU" sz="1800" b="1" dirty="0" smtClean="0">
                <a:solidFill>
                  <a:srgbClr val="FF0000"/>
                </a:solidFill>
              </a:rPr>
              <a:t>Корпоративная благотворительностью </a:t>
            </a:r>
            <a:r>
              <a:rPr lang="ru-RU" sz="1800" dirty="0" smtClean="0"/>
              <a:t>-  </a:t>
            </a:r>
            <a:r>
              <a:rPr lang="ru-RU" sz="1800" dirty="0" smtClean="0">
                <a:solidFill>
                  <a:schemeClr val="tx1"/>
                </a:solidFill>
              </a:rPr>
              <a:t>могут заниматься на добровольной основе коммерческие организации. </a:t>
            </a:r>
          </a:p>
          <a:p>
            <a:r>
              <a:rPr lang="ru-RU" sz="1800" b="1" dirty="0">
                <a:solidFill>
                  <a:srgbClr val="C00000"/>
                </a:solidFill>
              </a:rPr>
              <a:t>Филантропия </a:t>
            </a:r>
            <a:r>
              <a:rPr lang="ru-RU" sz="1800" dirty="0">
                <a:solidFill>
                  <a:srgbClr val="C00000"/>
                </a:solidFill>
              </a:rPr>
              <a:t>- </a:t>
            </a:r>
            <a:r>
              <a:rPr lang="ru-RU" sz="1800" dirty="0" smtClean="0">
                <a:solidFill>
                  <a:schemeClr val="tx1"/>
                </a:solidFill>
              </a:rPr>
              <a:t>благотворительность, </a:t>
            </a:r>
            <a:r>
              <a:rPr lang="ru-RU" sz="1800" dirty="0">
                <a:solidFill>
                  <a:schemeClr val="tx1"/>
                </a:solidFill>
              </a:rPr>
              <a:t>филантропия является видом безвозмездной помощи людям. </a:t>
            </a:r>
            <a:endParaRPr lang="ru-RU" sz="1800" dirty="0" smtClean="0">
              <a:solidFill>
                <a:schemeClr val="tx1"/>
              </a:solidFill>
            </a:endParaRPr>
          </a:p>
          <a:p>
            <a:r>
              <a:rPr lang="ru-RU" sz="1800" b="1" dirty="0" smtClean="0">
                <a:solidFill>
                  <a:srgbClr val="C00000"/>
                </a:solidFill>
              </a:rPr>
              <a:t>Меценаты - 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б</a:t>
            </a:r>
            <a:r>
              <a:rPr lang="ru-RU" sz="1800" dirty="0">
                <a:solidFill>
                  <a:schemeClr val="tx1"/>
                </a:solidFill>
              </a:rPr>
              <a:t>л</a:t>
            </a:r>
            <a:r>
              <a:rPr lang="ru-RU" sz="1800" dirty="0" smtClean="0">
                <a:solidFill>
                  <a:schemeClr val="tx1"/>
                </a:solidFill>
              </a:rPr>
              <a:t>аготворительность  направленная на развитие </a:t>
            </a:r>
            <a:r>
              <a:rPr lang="ru-RU" sz="1800" dirty="0">
                <a:solidFill>
                  <a:schemeClr val="tx1"/>
                </a:solidFill>
              </a:rPr>
              <a:t>культуры, науки, искусства. </a:t>
            </a:r>
            <a:endParaRPr lang="ru-RU" sz="1800" dirty="0" smtClean="0">
              <a:solidFill>
                <a:schemeClr val="tx1"/>
              </a:solidFill>
            </a:endParaRPr>
          </a:p>
          <a:p>
            <a:r>
              <a:rPr lang="ru-RU" sz="1800" b="1" dirty="0" smtClean="0">
                <a:solidFill>
                  <a:srgbClr val="C00000"/>
                </a:solidFill>
              </a:rPr>
              <a:t>Социальная ответственность - </a:t>
            </a:r>
            <a:r>
              <a:rPr lang="ru-RU" sz="1800" dirty="0" smtClean="0">
                <a:solidFill>
                  <a:schemeClr val="tx1"/>
                </a:solidFill>
              </a:rPr>
              <a:t>это </a:t>
            </a:r>
            <a:r>
              <a:rPr lang="ru-RU" sz="1800" dirty="0">
                <a:solidFill>
                  <a:schemeClr val="tx1"/>
                </a:solidFill>
              </a:rPr>
              <a:t>понятие связано с компаниями и </a:t>
            </a:r>
            <a:r>
              <a:rPr lang="ru-RU" sz="1800" dirty="0" smtClean="0">
                <a:solidFill>
                  <a:schemeClr val="tx1"/>
                </a:solidFill>
              </a:rPr>
              <a:t>организациями и выражается  в </a:t>
            </a:r>
            <a:r>
              <a:rPr lang="ru-RU" sz="1800" dirty="0">
                <a:solidFill>
                  <a:schemeClr val="tx1"/>
                </a:solidFill>
              </a:rPr>
              <a:t>отчислениях налогов, пошлин, исполнении норм и законов. </a:t>
            </a:r>
          </a:p>
          <a:p>
            <a:r>
              <a:rPr lang="ru-RU" sz="1800" dirty="0">
                <a:solidFill>
                  <a:schemeClr val="tx1"/>
                </a:solidFill>
              </a:rPr>
              <a:t>Источник:-ФЗ  № 15  «О ВНЕСЕНИИ ИЗМЕНЕНИЙ</a:t>
            </a:r>
          </a:p>
          <a:p>
            <a:r>
              <a:rPr lang="ru-RU" sz="1800" dirty="0">
                <a:solidFill>
                  <a:schemeClr val="tx1"/>
                </a:solidFill>
              </a:rPr>
              <a:t>В ОТДЕЛЬНЫЕ ЗАКОНОДАТЕЛЬНЫЕ АКТЫ РОССИЙСКОЙ ФЕДЕРАЦИИ</a:t>
            </a:r>
          </a:p>
          <a:p>
            <a:r>
              <a:rPr lang="ru-RU" sz="1800" dirty="0">
                <a:solidFill>
                  <a:schemeClr val="tx1"/>
                </a:solidFill>
              </a:rPr>
              <a:t>ПО ВОПРОСАМ ДОБРОВОЛЬЧЕСТВА (ВОЛОНТЕРСТВА)» от5февраля 2018 года </a:t>
            </a:r>
          </a:p>
          <a:p>
            <a:endParaRPr lang="ru-RU" sz="1800" dirty="0" smtClean="0">
              <a:solidFill>
                <a:schemeClr val="tx1"/>
              </a:solidFill>
            </a:endParaRPr>
          </a:p>
          <a:p>
            <a:endParaRPr lang="ru-RU" sz="1800" dirty="0">
              <a:solidFill>
                <a:schemeClr val="tx1"/>
              </a:solidFill>
            </a:endParaRPr>
          </a:p>
          <a:p>
            <a:endParaRPr lang="ru-RU" sz="1800" dirty="0" smtClean="0">
              <a:solidFill>
                <a:schemeClr val="tx1"/>
              </a:solidFill>
            </a:endParaRPr>
          </a:p>
          <a:p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18464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3600" b="1" i="1" dirty="0" smtClean="0">
                <a:solidFill>
                  <a:srgbClr val="7030A0"/>
                </a:solidFill>
              </a:rPr>
              <a:t>   </a:t>
            </a:r>
            <a:r>
              <a:rPr lang="ru-RU" sz="1800" b="1" dirty="0" smtClean="0">
                <a:solidFill>
                  <a:srgbClr val="C00000"/>
                </a:solidFill>
              </a:rPr>
              <a:t>Основные виды благотворительности</a:t>
            </a:r>
            <a:endParaRPr lang="ru-RU" sz="1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5066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628800"/>
            <a:ext cx="7408333" cy="46805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  </a:t>
            </a:r>
            <a:r>
              <a:rPr lang="ru-RU" sz="1800" dirty="0">
                <a:solidFill>
                  <a:schemeClr val="tx1"/>
                </a:solidFill>
              </a:rPr>
              <a:t>Участниками благотворительной деятельности являются как </a:t>
            </a:r>
            <a:r>
              <a:rPr lang="ru-RU" sz="1800" dirty="0" smtClean="0">
                <a:solidFill>
                  <a:schemeClr val="tx1"/>
                </a:solidFill>
              </a:rPr>
              <a:t>    отдельные </a:t>
            </a:r>
            <a:r>
              <a:rPr lang="ru-RU" sz="1800" dirty="0">
                <a:solidFill>
                  <a:schemeClr val="tx1"/>
                </a:solidFill>
              </a:rPr>
              <a:t>граждане, так и юридические лица, участвующие в благотворительном процессе и играющие в нем различные роли</a:t>
            </a:r>
            <a:r>
              <a:rPr lang="ru-RU" sz="1800" dirty="0" smtClean="0">
                <a:solidFill>
                  <a:schemeClr val="tx1"/>
                </a:solidFill>
              </a:rPr>
              <a:t>: 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C00000"/>
                </a:solidFill>
              </a:rPr>
              <a:t>б</a:t>
            </a:r>
            <a:r>
              <a:rPr lang="ru-RU" sz="1800" b="1" dirty="0" smtClean="0">
                <a:solidFill>
                  <a:srgbClr val="C00000"/>
                </a:solidFill>
              </a:rPr>
              <a:t>лаготворитель 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-  </a:t>
            </a:r>
            <a:r>
              <a:rPr lang="ru-RU" sz="1800" dirty="0">
                <a:solidFill>
                  <a:schemeClr val="tx1"/>
                </a:solidFill>
              </a:rPr>
              <a:t>лицо, осуществляющее благотворительные пожертвования в </a:t>
            </a:r>
            <a:r>
              <a:rPr lang="ru-RU" sz="1800" dirty="0" smtClean="0">
                <a:solidFill>
                  <a:schemeClr val="tx1"/>
                </a:solidFill>
              </a:rPr>
              <a:t>любой форме , </a:t>
            </a:r>
            <a:r>
              <a:rPr lang="ru-RU" sz="1800" dirty="0">
                <a:solidFill>
                  <a:schemeClr val="tx1"/>
                </a:solidFill>
              </a:rPr>
              <a:t>может быть как физическое лицо , так и юридическое </a:t>
            </a:r>
            <a:r>
              <a:rPr lang="ru-RU" sz="1800" dirty="0" smtClean="0">
                <a:solidFill>
                  <a:schemeClr val="tx1"/>
                </a:solidFill>
              </a:rPr>
              <a:t>лицо               </a:t>
            </a:r>
            <a:r>
              <a:rPr lang="ru-RU" sz="1800" dirty="0" smtClean="0"/>
              <a:t>                                                                                                                                             </a:t>
            </a:r>
            <a:r>
              <a:rPr lang="ru-RU" sz="1800" b="1" dirty="0" smtClean="0">
                <a:solidFill>
                  <a:srgbClr val="C00000"/>
                </a:solidFill>
              </a:rPr>
              <a:t>доброволец ( волонтер) </a:t>
            </a:r>
            <a:r>
              <a:rPr lang="ru-RU" sz="1800" dirty="0" smtClean="0"/>
              <a:t>- </a:t>
            </a:r>
            <a:r>
              <a:rPr lang="ru-RU" dirty="0" smtClean="0"/>
              <a:t> </a:t>
            </a:r>
            <a:r>
              <a:rPr lang="ru-RU" sz="1800" dirty="0">
                <a:solidFill>
                  <a:schemeClr val="tx1"/>
                </a:solidFill>
              </a:rPr>
              <a:t>лицо </a:t>
            </a:r>
            <a:r>
              <a:rPr lang="ru-RU" sz="1800" dirty="0" smtClean="0">
                <a:solidFill>
                  <a:schemeClr val="tx1"/>
                </a:solidFill>
              </a:rPr>
              <a:t>осуществляющий </a:t>
            </a:r>
            <a:r>
              <a:rPr lang="ru-RU" sz="1800" dirty="0">
                <a:solidFill>
                  <a:schemeClr val="tx1"/>
                </a:solidFill>
              </a:rPr>
              <a:t>какую-либо деятельность добровольно, а также зачастую безвозмездно — не получая за это материального </a:t>
            </a:r>
            <a:r>
              <a:rPr lang="ru-RU" sz="1800" dirty="0" smtClean="0">
                <a:solidFill>
                  <a:schemeClr val="tx1"/>
                </a:solidFill>
              </a:rPr>
              <a:t>вознаграждения</a:t>
            </a:r>
            <a:r>
              <a:rPr lang="ru-RU" sz="1800" dirty="0" smtClean="0"/>
              <a:t>,</a:t>
            </a:r>
          </a:p>
          <a:p>
            <a:pPr marL="0" indent="0">
              <a:buNone/>
            </a:pPr>
            <a:r>
              <a:rPr lang="ru-RU" sz="1800" b="1" dirty="0" err="1" smtClean="0">
                <a:solidFill>
                  <a:srgbClr val="C00000"/>
                </a:solidFill>
              </a:rPr>
              <a:t>благополучатель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/>
              <a:t>- </a:t>
            </a:r>
            <a:r>
              <a:rPr lang="ru-RU" sz="1800" dirty="0" smtClean="0">
                <a:solidFill>
                  <a:schemeClr val="tx1"/>
                </a:solidFill>
              </a:rPr>
              <a:t>лицо, </a:t>
            </a:r>
            <a:r>
              <a:rPr lang="ru-RU" sz="1800" dirty="0">
                <a:solidFill>
                  <a:schemeClr val="tx1"/>
                </a:solidFill>
              </a:rPr>
              <a:t>получающие благотворительные пожертвования от </a:t>
            </a:r>
            <a:r>
              <a:rPr lang="ru-RU" sz="1800" dirty="0" smtClean="0">
                <a:solidFill>
                  <a:schemeClr val="tx1"/>
                </a:solidFill>
              </a:rPr>
              <a:t>благотворителей через  </a:t>
            </a:r>
            <a:r>
              <a:rPr lang="ru-RU" sz="1800" dirty="0">
                <a:solidFill>
                  <a:schemeClr val="tx1"/>
                </a:solidFill>
              </a:rPr>
              <a:t>помощь </a:t>
            </a:r>
            <a:r>
              <a:rPr lang="ru-RU" sz="1800" dirty="0" smtClean="0">
                <a:solidFill>
                  <a:schemeClr val="tx1"/>
                </a:solidFill>
              </a:rPr>
              <a:t>добровольцев, </a:t>
            </a:r>
            <a:r>
              <a:rPr lang="ru-RU" sz="1800" dirty="0">
                <a:solidFill>
                  <a:schemeClr val="tx1"/>
                </a:solidFill>
              </a:rPr>
              <a:t>может быть как физическое лицо , так и юридическое </a:t>
            </a:r>
            <a:r>
              <a:rPr lang="ru-RU" sz="1800" dirty="0" smtClean="0">
                <a:solidFill>
                  <a:schemeClr val="tx1"/>
                </a:solidFill>
              </a:rPr>
              <a:t>лицо</a:t>
            </a:r>
          </a:p>
          <a:p>
            <a:endParaRPr lang="ru-RU" sz="1800" dirty="0">
              <a:solidFill>
                <a:schemeClr val="tx1"/>
              </a:solidFill>
            </a:endParaRPr>
          </a:p>
          <a:p>
            <a:r>
              <a:rPr lang="ru-RU" sz="1800" dirty="0" smtClean="0"/>
              <a:t> </a:t>
            </a:r>
            <a:r>
              <a:rPr lang="ru-RU" sz="1800" dirty="0" smtClean="0">
                <a:solidFill>
                  <a:srgbClr val="FF0000"/>
                </a:solidFill>
              </a:rPr>
              <a:t>Источник:-ФЗ  № 15  «</a:t>
            </a:r>
            <a:r>
              <a:rPr lang="ru-RU" sz="1400" dirty="0" smtClean="0">
                <a:solidFill>
                  <a:srgbClr val="FF0000"/>
                </a:solidFill>
              </a:rPr>
              <a:t>О </a:t>
            </a:r>
            <a:r>
              <a:rPr lang="ru-RU" sz="1400" dirty="0">
                <a:solidFill>
                  <a:srgbClr val="FF0000"/>
                </a:solidFill>
              </a:rPr>
              <a:t>ВНЕСЕНИИ ИЗМЕНЕНИЙ</a:t>
            </a:r>
          </a:p>
          <a:p>
            <a:r>
              <a:rPr lang="ru-RU" sz="1400" dirty="0">
                <a:solidFill>
                  <a:srgbClr val="FF0000"/>
                </a:solidFill>
              </a:rPr>
              <a:t>В ОТДЕЛЬНЫЕ ЗАКОНОДАТЕЛЬНЫЕ АКТЫ РОССИЙСКОЙ ФЕДЕРАЦИИ</a:t>
            </a:r>
          </a:p>
          <a:p>
            <a:r>
              <a:rPr lang="ru-RU" sz="1400" dirty="0">
                <a:solidFill>
                  <a:srgbClr val="FF0000"/>
                </a:solidFill>
              </a:rPr>
              <a:t>ПО ВОПРОСАМ ДОБРОВОЛЬЧЕСТВА (ВОЛОНТЕРСТВА)» от5февраля 2018 года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dirty="0">
                <a:solidFill>
                  <a:srgbClr val="7030A0"/>
                </a:solidFill>
              </a:rPr>
              <a:t>Благотворительность: реальность и перспективы    </a:t>
            </a:r>
            <a:r>
              <a:rPr lang="ru-RU" sz="2000" b="1" i="1" dirty="0" smtClean="0">
                <a:solidFill>
                  <a:srgbClr val="C00000"/>
                </a:solidFill>
              </a:rPr>
              <a:t>участники благотворительной деятельности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0952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484784"/>
            <a:ext cx="8424935" cy="4968552"/>
          </a:xfrm>
        </p:spPr>
        <p:txBody>
          <a:bodyPr>
            <a:normAutofit lnSpcReduction="10000"/>
          </a:bodyPr>
          <a:lstStyle/>
          <a:p>
            <a:r>
              <a:rPr lang="ru-RU" sz="1800" b="1" dirty="0" smtClean="0">
                <a:solidFill>
                  <a:srgbClr val="C00000"/>
                </a:solidFill>
              </a:rPr>
              <a:t>Материально-технический</a:t>
            </a:r>
            <a:r>
              <a:rPr lang="ru-RU" b="1" dirty="0" smtClean="0">
                <a:solidFill>
                  <a:srgbClr val="C00000"/>
                </a:solidFill>
              </a:rPr>
              <a:t>                                                                                    </a:t>
            </a:r>
            <a:r>
              <a:rPr lang="ru-RU" sz="1600" dirty="0" smtClean="0"/>
              <a:t>- </a:t>
            </a:r>
            <a:r>
              <a:rPr lang="ru-RU" sz="1600" dirty="0"/>
              <a:t>Передача (в том числе списанного) имущества: </a:t>
            </a:r>
            <a:r>
              <a:rPr lang="ru-RU" sz="1600" dirty="0" smtClean="0"/>
              <a:t>                                                                                   </a:t>
            </a:r>
            <a:r>
              <a:rPr lang="ru-RU" sz="1600" b="1" dirty="0" smtClean="0">
                <a:solidFill>
                  <a:srgbClr val="C00000"/>
                </a:solidFill>
              </a:rPr>
              <a:t>  </a:t>
            </a:r>
            <a:r>
              <a:rPr lang="ru-RU" sz="1600" dirty="0" smtClean="0"/>
              <a:t>мебель</a:t>
            </a:r>
            <a:r>
              <a:rPr lang="ru-RU" sz="1600" dirty="0"/>
              <a:t>, транспорт, оргтехника и пр.;                                                          </a:t>
            </a:r>
            <a:r>
              <a:rPr lang="ru-RU" sz="1600" dirty="0" smtClean="0"/>
              <a:t>                                           - </a:t>
            </a:r>
            <a:r>
              <a:rPr lang="ru-RU" sz="1600" dirty="0"/>
              <a:t>Передача продуктов питания, товаров, расходных материалов;                                                                                            - Предоставление помещений;                                                                                                                                               - Организация сбора вещей среди </a:t>
            </a:r>
            <a:r>
              <a:rPr lang="ru-RU" sz="1600" dirty="0" smtClean="0"/>
              <a:t>                                                                                        </a:t>
            </a:r>
            <a:r>
              <a:rPr lang="ru-RU" sz="1800" b="1" dirty="0" smtClean="0">
                <a:solidFill>
                  <a:srgbClr val="C00000"/>
                </a:solidFill>
              </a:rPr>
              <a:t>Человеческий  </a:t>
            </a:r>
            <a:r>
              <a:rPr lang="ru-RU" dirty="0" smtClean="0">
                <a:solidFill>
                  <a:srgbClr val="C00000"/>
                </a:solidFill>
              </a:rPr>
              <a:t>    </a:t>
            </a:r>
            <a:r>
              <a:rPr lang="ru-RU" sz="1600" dirty="0" smtClean="0"/>
              <a:t>                                                                                                                                                                         </a:t>
            </a:r>
            <a:r>
              <a:rPr lang="ru-RU" sz="1600" dirty="0"/>
              <a:t>- Оплата труда привлеченных в благотворительную организацию работников;                                                                                                         - Выполнение работ силами работников организации-благотворителя (ремонт помещения могут сделать работники фирмы);                                                                                                                                                     - Добровольческий (волонтерский) труд; и пр. </a:t>
            </a:r>
            <a:r>
              <a:rPr lang="ru-RU" sz="1600" dirty="0" smtClean="0"/>
              <a:t>                                                                    </a:t>
            </a:r>
            <a:r>
              <a:rPr lang="ru-RU" sz="1800" b="1" dirty="0" smtClean="0">
                <a:solidFill>
                  <a:srgbClr val="C00000"/>
                </a:solidFill>
              </a:rPr>
              <a:t>Символический  </a:t>
            </a:r>
            <a:r>
              <a:rPr lang="ru-RU" sz="1800" dirty="0" smtClean="0"/>
              <a:t>    </a:t>
            </a:r>
            <a:r>
              <a:rPr lang="ru-RU" sz="1600" dirty="0" smtClean="0"/>
              <a:t>                                                                                                                                                                           </a:t>
            </a:r>
            <a:r>
              <a:rPr lang="ru-RU" sz="1600" dirty="0"/>
              <a:t>- Письма поддержки, рекомендательные, гарантийные письма и прочие формы ходатайств;               </a:t>
            </a:r>
            <a:endParaRPr lang="ru-RU" sz="1600" dirty="0" smtClean="0"/>
          </a:p>
          <a:p>
            <a:r>
              <a:rPr lang="ru-RU" sz="1600" dirty="0" smtClean="0"/>
              <a:t> </a:t>
            </a:r>
            <a:r>
              <a:rPr lang="ru-RU" sz="1600" dirty="0"/>
              <a:t>- Общественная (публичная) поддержка, продвижение; и пр.</a:t>
            </a:r>
          </a:p>
          <a:p>
            <a:r>
              <a:rPr lang="ru-RU" sz="1600" b="1" dirty="0" smtClean="0">
                <a:solidFill>
                  <a:srgbClr val="C00000"/>
                </a:solidFill>
              </a:rPr>
              <a:t>Интеллектуальный</a:t>
            </a:r>
            <a:endParaRPr lang="ru-RU" sz="1600" b="1" dirty="0">
              <a:solidFill>
                <a:srgbClr val="C00000"/>
              </a:solidFill>
            </a:endParaRPr>
          </a:p>
          <a:p>
            <a:r>
              <a:rPr lang="ru-RU" sz="1600" dirty="0"/>
              <a:t>- Консультационная профессиональная поддержка (юридическая, бухгалтерская, организационная и пр.)                                                                                                                                                                                                            - Разработка рекламных кампаний;                                                                                                                                                  - Информационная поддержка; и пр.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 – реальность и </a:t>
            </a:r>
            <a:r>
              <a:rPr lang="ru-RU" sz="3600" b="1" i="1" dirty="0" smtClean="0">
                <a:solidFill>
                  <a:srgbClr val="7030A0"/>
                </a:solidFill>
              </a:rPr>
              <a:t>перспективы                 </a:t>
            </a:r>
            <a:r>
              <a:rPr lang="ru-RU" sz="1800" b="1" i="1" dirty="0" smtClean="0">
                <a:solidFill>
                  <a:srgbClr val="C00000"/>
                </a:solidFill>
              </a:rPr>
              <a:t>Форма </a:t>
            </a:r>
            <a:r>
              <a:rPr lang="ru-RU" sz="1800" b="1" i="1" dirty="0">
                <a:solidFill>
                  <a:srgbClr val="C00000"/>
                </a:solidFill>
              </a:rPr>
              <a:t>благотворительности </a:t>
            </a:r>
          </a:p>
        </p:txBody>
      </p:sp>
    </p:spTree>
    <p:extLst>
      <p:ext uri="{BB962C8B-B14F-4D97-AF65-F5344CB8AC3E}">
        <p14:creationId xmlns="" xmlns:p14="http://schemas.microsoft.com/office/powerpoint/2010/main" val="362752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060848"/>
            <a:ext cx="8424935" cy="4392488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Финансовая </a:t>
            </a:r>
            <a:r>
              <a:rPr lang="ru-RU" b="1" dirty="0">
                <a:solidFill>
                  <a:srgbClr val="FF0000"/>
                </a:solidFill>
              </a:rPr>
              <a:t>(денежная) 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sz="1600" dirty="0" smtClean="0"/>
              <a:t> </a:t>
            </a:r>
            <a:r>
              <a:rPr lang="ru-RU" sz="1600" dirty="0"/>
              <a:t>Перечисление денег на счет </a:t>
            </a:r>
            <a:r>
              <a:rPr lang="ru-RU" sz="1600" dirty="0" err="1"/>
              <a:t>благополучателя</a:t>
            </a:r>
            <a:r>
              <a:rPr lang="ru-RU" sz="1600" dirty="0"/>
              <a:t> в виде разового благотворительного взноса;                                                                                                                                           - </a:t>
            </a:r>
            <a:r>
              <a:rPr lang="ru-RU" sz="1600" dirty="0" smtClean="0"/>
              <a:t>     Регулярные </a:t>
            </a:r>
            <a:r>
              <a:rPr lang="ru-RU" sz="1600" dirty="0"/>
              <a:t>денежные перечисления (ежемесячные, ежеквартальные и т. д.);                                                                                                                                             - Взносы в виде ежемесячных отчислений со счета в банке;                                                                                                - Сбор денежных средств среди сотрудников организации;                                                                                                 - Льготы и скидки на товары и услуги для организации-</a:t>
            </a:r>
            <a:r>
              <a:rPr lang="ru-RU" sz="1600" dirty="0" err="1"/>
              <a:t>благополучателя</a:t>
            </a:r>
            <a:r>
              <a:rPr lang="ru-RU" sz="1600" dirty="0"/>
              <a:t>;                                                                                 - Включение в цену товара доли на благотворительные цели;                                                                                                 - Оплата текущих расходов благотворительной организации;                                                                                                                 - Завещание личных денежных средств;                                                                                                           - Финансирование благотворительных программ «под ключ»; и пр. форма благотворительности</a:t>
            </a:r>
          </a:p>
          <a:p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7030A0"/>
                </a:solidFill>
              </a:rPr>
              <a:t>БЛАГОТВОРИТЕЛЬНОСТЬ – реальность и перспективы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508104" y="1484784"/>
            <a:ext cx="33843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</a:rPr>
              <a:t>Форма благотворительности </a:t>
            </a:r>
          </a:p>
        </p:txBody>
      </p:sp>
    </p:spTree>
    <p:extLst>
      <p:ext uri="{BB962C8B-B14F-4D97-AF65-F5344CB8AC3E}">
        <p14:creationId xmlns="" xmlns:p14="http://schemas.microsoft.com/office/powerpoint/2010/main" val="2783694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1" cy="4425355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настоящем отчете представлена </a:t>
            </a:r>
            <a:r>
              <a:rPr lang="ru-RU" dirty="0" smtClean="0">
                <a:solidFill>
                  <a:schemeClr val="tx1"/>
                </a:solidFill>
              </a:rPr>
              <a:t>статистическая информация по опросу населения Республики Карелия  об  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ru-RU" dirty="0" smtClean="0">
                <a:solidFill>
                  <a:schemeClr val="tx1"/>
                </a:solidFill>
              </a:rPr>
              <a:t>тношении к  </a:t>
            </a:r>
            <a:r>
              <a:rPr lang="ru-RU" dirty="0">
                <a:solidFill>
                  <a:schemeClr val="tx1"/>
                </a:solidFill>
              </a:rPr>
              <a:t>б</a:t>
            </a:r>
            <a:r>
              <a:rPr lang="ru-RU" dirty="0" smtClean="0">
                <a:solidFill>
                  <a:schemeClr val="tx1"/>
                </a:solidFill>
              </a:rPr>
              <a:t>лаготворительности 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Опрос проведен районными социальными работниками. представителями районных советов Ветеранов. волонтерами железнодорожного колледжа.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Период проведения </a:t>
            </a:r>
            <a:r>
              <a:rPr lang="ru-RU" dirty="0" smtClean="0">
                <a:solidFill>
                  <a:schemeClr val="tx1"/>
                </a:solidFill>
              </a:rPr>
              <a:t>исследования:    сентябрь  2018 </a:t>
            </a: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 smtClean="0">
                <a:solidFill>
                  <a:schemeClr val="tx1"/>
                </a:solidFill>
              </a:rPr>
              <a:t>ноябрь </a:t>
            </a:r>
            <a:r>
              <a:rPr lang="ru-RU" dirty="0">
                <a:solidFill>
                  <a:schemeClr val="tx1"/>
                </a:solidFill>
              </a:rPr>
              <a:t>2018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Комплексное исследование: </a:t>
            </a:r>
            <a:r>
              <a:rPr lang="ru-RU" dirty="0" smtClean="0">
                <a:solidFill>
                  <a:schemeClr val="tx1"/>
                </a:solidFill>
              </a:rPr>
              <a:t>сбор </a:t>
            </a:r>
            <a:r>
              <a:rPr lang="ru-RU" dirty="0">
                <a:solidFill>
                  <a:schemeClr val="tx1"/>
                </a:solidFill>
              </a:rPr>
              <a:t>данных с применением количественных </a:t>
            </a:r>
            <a:r>
              <a:rPr lang="ru-RU" dirty="0" smtClean="0">
                <a:solidFill>
                  <a:schemeClr val="tx1"/>
                </a:solidFill>
              </a:rPr>
              <a:t> методов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</a:t>
            </a:r>
            <a:r>
              <a:rPr lang="ru-RU" sz="3600" b="1" i="1" dirty="0" smtClean="0">
                <a:solidFill>
                  <a:srgbClr val="7030A0"/>
                </a:solidFill>
              </a:rPr>
              <a:t>перспективы</a:t>
            </a:r>
            <a:endParaRPr lang="ru-RU" sz="36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8525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68052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Наиболее популярные способы внесения денежных пожертвований: </a:t>
            </a:r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                  - через </a:t>
            </a:r>
            <a:r>
              <a:rPr lang="ru-RU" dirty="0" err="1">
                <a:solidFill>
                  <a:schemeClr val="tx1"/>
                </a:solidFill>
              </a:rPr>
              <a:t>sms</a:t>
            </a:r>
            <a:r>
              <a:rPr lang="ru-RU" dirty="0"/>
              <a:t>* </a:t>
            </a:r>
            <a:r>
              <a:rPr lang="ru-RU" dirty="0" smtClean="0"/>
              <a:t>- </a:t>
            </a:r>
            <a:r>
              <a:rPr lang="ru-RU" dirty="0" smtClean="0">
                <a:solidFill>
                  <a:srgbClr val="C00000"/>
                </a:solidFill>
              </a:rPr>
              <a:t>60%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меньшей мере популярны такие </a:t>
            </a:r>
            <a:r>
              <a:rPr lang="ru-RU" dirty="0" smtClean="0">
                <a:solidFill>
                  <a:schemeClr val="tx1"/>
                </a:solidFill>
              </a:rPr>
              <a:t>способы  как :                                                                                                  -   регулярная милостыня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rgbClr val="C00000"/>
                </a:solidFill>
              </a:rPr>
              <a:t>11%                                                                                                                                                         </a:t>
            </a:r>
            <a:r>
              <a:rPr lang="ru-RU" dirty="0" smtClean="0"/>
              <a:t>-   </a:t>
            </a:r>
            <a:r>
              <a:rPr lang="ru-RU" dirty="0" smtClean="0">
                <a:solidFill>
                  <a:schemeClr val="tx1"/>
                </a:solidFill>
              </a:rPr>
              <a:t>передача вещей, </a:t>
            </a:r>
            <a:r>
              <a:rPr lang="ru-RU" dirty="0" smtClean="0"/>
              <a:t>- </a:t>
            </a:r>
            <a:r>
              <a:rPr lang="ru-RU" dirty="0" smtClean="0">
                <a:solidFill>
                  <a:srgbClr val="C00000"/>
                </a:solidFill>
              </a:rPr>
              <a:t>10%                                                                                                                                  </a:t>
            </a:r>
            <a:r>
              <a:rPr lang="ru-RU" dirty="0" smtClean="0"/>
              <a:t>-   </a:t>
            </a:r>
            <a:r>
              <a:rPr lang="ru-RU" dirty="0" smtClean="0">
                <a:solidFill>
                  <a:schemeClr val="tx1"/>
                </a:solidFill>
              </a:rPr>
              <a:t>помощь животным приютам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rgbClr val="C00000"/>
                </a:solidFill>
              </a:rPr>
              <a:t>10%                                                                                                                         </a:t>
            </a:r>
            <a:r>
              <a:rPr lang="ru-RU" dirty="0" smtClean="0">
                <a:solidFill>
                  <a:schemeClr val="tx1"/>
                </a:solidFill>
              </a:rPr>
              <a:t>-   эпизодическая милостыня –</a:t>
            </a:r>
            <a:r>
              <a:rPr lang="ru-RU" dirty="0" smtClean="0">
                <a:solidFill>
                  <a:srgbClr val="C00000"/>
                </a:solidFill>
              </a:rPr>
              <a:t> 4%                                                                                                                                                  </a:t>
            </a:r>
            <a:r>
              <a:rPr lang="ru-RU" dirty="0" smtClean="0">
                <a:solidFill>
                  <a:schemeClr val="tx1"/>
                </a:solidFill>
              </a:rPr>
              <a:t>-   регулярно перевод денег  в детские дома – </a:t>
            </a:r>
            <a:r>
              <a:rPr lang="ru-RU" dirty="0" smtClean="0">
                <a:solidFill>
                  <a:srgbClr val="C00000"/>
                </a:solidFill>
              </a:rPr>
              <a:t>3%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   передача  вещей в пунктах сбора   товаров – </a:t>
            </a:r>
            <a:r>
              <a:rPr lang="ru-RU" dirty="0" smtClean="0">
                <a:solidFill>
                  <a:srgbClr val="C00000"/>
                </a:solidFill>
              </a:rPr>
              <a:t>4%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ru-RU" dirty="0" smtClean="0">
                <a:solidFill>
                  <a:schemeClr val="tx1"/>
                </a:solidFill>
              </a:rPr>
              <a:t>   затруднились ответить – </a:t>
            </a:r>
            <a:r>
              <a:rPr lang="ru-RU" dirty="0" smtClean="0">
                <a:solidFill>
                  <a:srgbClr val="C00000"/>
                </a:solidFill>
              </a:rPr>
              <a:t>5%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</a:t>
            </a:r>
            <a:r>
              <a:rPr lang="ru-RU" sz="3600" b="1" i="1" dirty="0" smtClean="0">
                <a:solidFill>
                  <a:srgbClr val="7030A0"/>
                </a:solidFill>
              </a:rPr>
              <a:t>перспективы</a:t>
            </a:r>
            <a:r>
              <a:rPr lang="ru-RU" sz="1800" b="1" i="1" dirty="0" smtClean="0">
                <a:solidFill>
                  <a:srgbClr val="C00000"/>
                </a:solidFill>
              </a:rPr>
              <a:t/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                                  Способы </a:t>
            </a:r>
            <a:r>
              <a:rPr lang="ru-RU" sz="1800" b="1" i="1" dirty="0">
                <a:solidFill>
                  <a:srgbClr val="C00000"/>
                </a:solidFill>
              </a:rPr>
              <a:t>оказания благотворительной поддержки</a:t>
            </a:r>
          </a:p>
        </p:txBody>
      </p:sp>
    </p:spTree>
    <p:extLst>
      <p:ext uri="{BB962C8B-B14F-4D97-AF65-F5344CB8AC3E}">
        <p14:creationId xmlns="" xmlns:p14="http://schemas.microsoft.com/office/powerpoint/2010/main" val="2131954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Согласны, что помогать надо  обязательно </a:t>
            </a:r>
            <a:r>
              <a:rPr lang="ru-RU" dirty="0" smtClean="0"/>
              <a:t>- </a:t>
            </a:r>
            <a:r>
              <a:rPr lang="ru-RU" dirty="0" smtClean="0">
                <a:solidFill>
                  <a:srgbClr val="C00000"/>
                </a:solidFill>
              </a:rPr>
              <a:t>82%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Если хотят пусть помогают </a:t>
            </a:r>
            <a:r>
              <a:rPr lang="ru-RU" dirty="0" smtClean="0">
                <a:solidFill>
                  <a:srgbClr val="C00000"/>
                </a:solidFill>
              </a:rPr>
              <a:t>– 12%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Затрудняюсь ответить </a:t>
            </a:r>
            <a:r>
              <a:rPr lang="ru-RU" dirty="0" smtClean="0">
                <a:solidFill>
                  <a:srgbClr val="C00000"/>
                </a:solidFill>
              </a:rPr>
              <a:t>– 6: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</a:t>
            </a:r>
            <a:r>
              <a:rPr lang="ru-RU" sz="2000" b="1" i="1" dirty="0">
                <a:solidFill>
                  <a:srgbClr val="C00000"/>
                </a:solidFill>
              </a:rPr>
              <a:t/>
            </a:r>
            <a:br>
              <a:rPr lang="ru-RU" sz="2000" b="1" i="1" dirty="0">
                <a:solidFill>
                  <a:srgbClr val="C00000"/>
                </a:solidFill>
              </a:rPr>
            </a:br>
            <a:r>
              <a:rPr lang="ru-RU" sz="2000" b="1" i="1" dirty="0" smtClean="0">
                <a:solidFill>
                  <a:srgbClr val="C00000"/>
                </a:solidFill>
              </a:rPr>
              <a:t>                             Принятие решения о благотворительной помощи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9607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36912"/>
            <a:ext cx="7408333" cy="3489251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Помощь Российского государства                - </a:t>
            </a:r>
            <a:r>
              <a:rPr lang="ru-RU" dirty="0" smtClean="0"/>
              <a:t>64%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Помощь иностранных государств                  - </a:t>
            </a:r>
            <a:r>
              <a:rPr lang="ru-RU" dirty="0" smtClean="0"/>
              <a:t>29%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Помощь иностранных фондов                         - </a:t>
            </a:r>
            <a:r>
              <a:rPr lang="ru-RU" dirty="0" smtClean="0"/>
              <a:t>19%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Отказ от помощи иностранных фондов       - </a:t>
            </a:r>
            <a:r>
              <a:rPr lang="ru-RU" dirty="0" smtClean="0"/>
              <a:t>19%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Затрудняюсь ответить                                         - </a:t>
            </a:r>
            <a:r>
              <a:rPr lang="ru-RU" dirty="0" smtClean="0"/>
              <a:t>22%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435280" cy="1252728"/>
          </a:xfrm>
        </p:spPr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</a:t>
            </a:r>
            <a:r>
              <a:rPr lang="ru-RU" sz="2000" b="1" i="1" dirty="0">
                <a:solidFill>
                  <a:srgbClr val="C00000"/>
                </a:solidFill>
              </a:rPr>
              <a:t/>
            </a:r>
            <a:br>
              <a:rPr lang="ru-RU" sz="2000" b="1" i="1" dirty="0">
                <a:solidFill>
                  <a:srgbClr val="C00000"/>
                </a:solidFill>
              </a:rPr>
            </a:br>
            <a:r>
              <a:rPr lang="ru-RU" sz="2000" b="1" i="1" dirty="0" smtClean="0">
                <a:solidFill>
                  <a:srgbClr val="C00000"/>
                </a:solidFill>
              </a:rPr>
              <a:t>                                                                                  Чью помощь вы считаете допустимой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730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Благотворительность есть проявление сострадания к ближнему и нравственная обязанность имущего спешить на помощь неимущему.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(Энциклопедический словарь Брокгауза и Эфрона, т. IV, СПб, 1891 г.)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Благотворитель - это тот, кто добровольно и бескорыстно передает свои знания, умения, навыки, силы и средства для нуждающихся людей и общественного блага.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9672" y="404663"/>
            <a:ext cx="6696744" cy="1216537"/>
          </a:xfrm>
        </p:spPr>
        <p:txBody>
          <a:bodyPr>
            <a:normAutofit fontScale="90000"/>
          </a:bodyPr>
          <a:lstStyle/>
          <a:p>
            <a:pPr algn="r"/>
            <a:r>
              <a:rPr lang="ru-RU" b="1" i="1" dirty="0" smtClean="0">
                <a:solidFill>
                  <a:srgbClr val="7030A0"/>
                </a:solidFill>
              </a:rPr>
              <a:t/>
            </a:r>
            <a:br>
              <a:rPr lang="ru-RU" b="1" i="1" dirty="0" smtClean="0">
                <a:solidFill>
                  <a:srgbClr val="7030A0"/>
                </a:solidFill>
              </a:rPr>
            </a:br>
            <a:r>
              <a:rPr lang="ru-RU" b="1" i="1" dirty="0">
                <a:solidFill>
                  <a:srgbClr val="7030A0"/>
                </a:solidFill>
              </a:rPr>
              <a:t/>
            </a:r>
            <a:br>
              <a:rPr lang="ru-RU" b="1" i="1" dirty="0">
                <a:solidFill>
                  <a:srgbClr val="7030A0"/>
                </a:solidFill>
              </a:rPr>
            </a:br>
            <a:r>
              <a:rPr lang="ru-RU" b="1" i="1" dirty="0" smtClean="0">
                <a:solidFill>
                  <a:srgbClr val="7030A0"/>
                </a:solidFill>
              </a:rPr>
              <a:t>БЛАГОТВОРИТЕЛЬНОСТЬ </a:t>
            </a:r>
            <a:r>
              <a:rPr lang="ru-RU" b="1" i="1" dirty="0">
                <a:solidFill>
                  <a:srgbClr val="7030A0"/>
                </a:solidFill>
              </a:rPr>
              <a:t>– реальность и </a:t>
            </a:r>
            <a:r>
              <a:rPr lang="ru-RU" b="1" i="1" dirty="0" smtClean="0">
                <a:solidFill>
                  <a:srgbClr val="7030A0"/>
                </a:solidFill>
              </a:rPr>
              <a:t>перспективы</a:t>
            </a:r>
            <a:r>
              <a:rPr lang="ru-RU" b="1" i="1" dirty="0">
                <a:solidFill>
                  <a:srgbClr val="7030A0"/>
                </a:solidFill>
              </a:rPr>
              <a:t/>
            </a:r>
            <a:br>
              <a:rPr lang="ru-RU" b="1" i="1" dirty="0">
                <a:solidFill>
                  <a:srgbClr val="7030A0"/>
                </a:solidFill>
              </a:rPr>
            </a:br>
            <a:r>
              <a:rPr lang="ru-RU" sz="2200" b="1" i="1" dirty="0" smtClean="0">
                <a:solidFill>
                  <a:srgbClr val="C00000"/>
                </a:solidFill>
              </a:rPr>
              <a:t>Республика Карелия</a:t>
            </a:r>
            <a:r>
              <a:rPr lang="ru-RU" b="1" i="1" dirty="0">
                <a:solidFill>
                  <a:srgbClr val="7030A0"/>
                </a:solidFill>
              </a:rPr>
              <a:t/>
            </a:r>
            <a:br>
              <a:rPr lang="ru-RU" b="1" i="1" dirty="0">
                <a:solidFill>
                  <a:srgbClr val="7030A0"/>
                </a:solidFill>
              </a:rPr>
            </a:br>
            <a:endParaRPr lang="ru-RU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6160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Бизнес                                                                   -  </a:t>
            </a:r>
            <a:r>
              <a:rPr lang="ru-RU" dirty="0" smtClean="0"/>
              <a:t>29%</a:t>
            </a:r>
          </a:p>
          <a:p>
            <a:r>
              <a:rPr lang="ru-RU" dirty="0">
                <a:solidFill>
                  <a:schemeClr val="tx1"/>
                </a:solidFill>
              </a:rPr>
              <a:t>Государство  </a:t>
            </a:r>
            <a:r>
              <a:rPr lang="ru-RU" dirty="0"/>
              <a:t>                                                      -  26%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НКО   </a:t>
            </a:r>
            <a:r>
              <a:rPr lang="ru-RU" dirty="0" smtClean="0"/>
              <a:t>                                                                     </a:t>
            </a:r>
            <a:r>
              <a:rPr lang="ru-RU" dirty="0"/>
              <a:t>-  22%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Затрудняюсь ответить                                    -  </a:t>
            </a:r>
            <a:r>
              <a:rPr lang="ru-RU" dirty="0" smtClean="0"/>
              <a:t>20%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Личное участие в благотворительности 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</a:rPr>
              <a:t>Я</a:t>
            </a:r>
            <a:r>
              <a:rPr lang="ru-RU" dirty="0" smtClean="0">
                <a:solidFill>
                  <a:schemeClr val="tx1"/>
                </a:solidFill>
              </a:rPr>
              <a:t> уже помогаю                                                   - </a:t>
            </a:r>
            <a:r>
              <a:rPr lang="ru-RU" dirty="0" smtClean="0"/>
              <a:t>35%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Не думал  об участии                                        -</a:t>
            </a:r>
            <a:r>
              <a:rPr lang="ru-RU" dirty="0" smtClean="0"/>
              <a:t>47%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</a:t>
            </a:r>
            <a:r>
              <a:rPr lang="ru-RU" sz="1800" b="1" i="1" dirty="0">
                <a:solidFill>
                  <a:srgbClr val="C00000"/>
                </a:solidFill>
              </a:rPr>
              <a:t/>
            </a:r>
            <a:br>
              <a:rPr lang="ru-RU" sz="1800" b="1" i="1" dirty="0">
                <a:solidFill>
                  <a:srgbClr val="C00000"/>
                </a:solidFill>
              </a:rPr>
            </a:b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                                                                  Чью </a:t>
            </a:r>
            <a:r>
              <a:rPr lang="ru-RU" sz="1800" b="1" i="1" dirty="0">
                <a:solidFill>
                  <a:srgbClr val="C00000"/>
                </a:solidFill>
              </a:rPr>
              <a:t>помощь вы считаете допустимой</a:t>
            </a:r>
          </a:p>
        </p:txBody>
      </p:sp>
    </p:spTree>
    <p:extLst>
      <p:ext uri="{BB962C8B-B14F-4D97-AF65-F5344CB8AC3E}">
        <p14:creationId xmlns="" xmlns:p14="http://schemas.microsoft.com/office/powerpoint/2010/main" val="6221046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75467"/>
            <a:ext cx="7876397" cy="3450696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Доверяете ли вы  благотворительным организациям </a:t>
            </a:r>
            <a:r>
              <a:rPr lang="ru-RU" dirty="0" smtClean="0"/>
              <a:t>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 в целом доверяю </a:t>
            </a:r>
            <a:r>
              <a:rPr lang="ru-RU" dirty="0" smtClean="0">
                <a:solidFill>
                  <a:srgbClr val="C00000"/>
                </a:solidFill>
              </a:rPr>
              <a:t>– 44 %</a:t>
            </a:r>
          </a:p>
          <a:p>
            <a:r>
              <a:rPr lang="ru-RU" dirty="0" smtClean="0"/>
              <a:t>- </a:t>
            </a:r>
            <a:r>
              <a:rPr lang="ru-RU" dirty="0" smtClean="0">
                <a:solidFill>
                  <a:schemeClr val="tx1"/>
                </a:solidFill>
              </a:rPr>
              <a:t>доверяю отдельным организациям </a:t>
            </a:r>
            <a:r>
              <a:rPr lang="ru-RU" dirty="0" smtClean="0">
                <a:solidFill>
                  <a:srgbClr val="C00000"/>
                </a:solidFill>
              </a:rPr>
              <a:t>– 36%</a:t>
            </a:r>
          </a:p>
          <a:p>
            <a:r>
              <a:rPr lang="ru-RU" dirty="0" smtClean="0"/>
              <a:t>- </a:t>
            </a:r>
            <a:r>
              <a:rPr lang="ru-RU" dirty="0" smtClean="0">
                <a:solidFill>
                  <a:schemeClr val="tx1"/>
                </a:solidFill>
              </a:rPr>
              <a:t>не доверяю </a:t>
            </a:r>
            <a:r>
              <a:rPr lang="ru-RU" dirty="0" smtClean="0">
                <a:solidFill>
                  <a:srgbClr val="C00000"/>
                </a:solidFill>
              </a:rPr>
              <a:t>– 10%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 затрудняюсь ответить </a:t>
            </a:r>
            <a:r>
              <a:rPr lang="ru-RU" dirty="0" smtClean="0">
                <a:solidFill>
                  <a:srgbClr val="C00000"/>
                </a:solidFill>
              </a:rPr>
              <a:t>– 10%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</a:t>
            </a:r>
            <a:r>
              <a:rPr lang="ru-RU" sz="3600" b="1" i="1" dirty="0" smtClean="0">
                <a:solidFill>
                  <a:srgbClr val="7030A0"/>
                </a:solidFill>
              </a:rPr>
              <a:t>перспективы  </a:t>
            </a:r>
            <a:r>
              <a:rPr lang="ru-RU" sz="1800" b="1" i="1" dirty="0" smtClean="0">
                <a:solidFill>
                  <a:srgbClr val="C00000"/>
                </a:solidFill>
              </a:rPr>
              <a:t>ДОВЕРИЕ </a:t>
            </a:r>
            <a:r>
              <a:rPr lang="ru-RU" sz="3600" b="1" i="1" dirty="0" smtClean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C00000"/>
                </a:solidFill>
              </a:rPr>
              <a:t>К БЛАГОТВОРИТЕЛЬНЫМ ОРГАНИЗАЦИЯМ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0365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Они оказывают реальную помощь – </a:t>
            </a:r>
            <a:r>
              <a:rPr lang="ru-RU" dirty="0" smtClean="0">
                <a:solidFill>
                  <a:srgbClr val="C00000"/>
                </a:solidFill>
              </a:rPr>
              <a:t>45 %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Сталкивался лично – </a:t>
            </a:r>
            <a:r>
              <a:rPr lang="ru-RU" dirty="0" smtClean="0">
                <a:solidFill>
                  <a:srgbClr val="C00000"/>
                </a:solidFill>
              </a:rPr>
              <a:t>36%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Хочется верить – </a:t>
            </a:r>
            <a:r>
              <a:rPr lang="ru-RU" dirty="0" smtClean="0">
                <a:solidFill>
                  <a:srgbClr val="C00000"/>
                </a:solidFill>
              </a:rPr>
              <a:t>22%</a:t>
            </a:r>
          </a:p>
          <a:p>
            <a:r>
              <a:rPr lang="ru-RU" dirty="0">
                <a:solidFill>
                  <a:schemeClr val="tx1"/>
                </a:solidFill>
              </a:rPr>
              <a:t>Можно поверить работу организации – </a:t>
            </a:r>
            <a:r>
              <a:rPr lang="ru-RU" dirty="0">
                <a:solidFill>
                  <a:srgbClr val="C00000"/>
                </a:solidFill>
              </a:rPr>
              <a:t>11%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Контроль государства – </a:t>
            </a:r>
            <a:r>
              <a:rPr lang="ru-RU" dirty="0" smtClean="0">
                <a:solidFill>
                  <a:srgbClr val="C00000"/>
                </a:solidFill>
              </a:rPr>
              <a:t>3%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Деньги доходят до получателя – </a:t>
            </a:r>
            <a:r>
              <a:rPr lang="ru-RU" dirty="0" smtClean="0">
                <a:solidFill>
                  <a:srgbClr val="C00000"/>
                </a:solidFill>
              </a:rPr>
              <a:t>14%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Верю и все – </a:t>
            </a:r>
            <a:r>
              <a:rPr lang="ru-RU" dirty="0" smtClean="0">
                <a:solidFill>
                  <a:srgbClr val="C00000"/>
                </a:solidFill>
              </a:rPr>
              <a:t>6%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</a:t>
            </a:r>
            <a:r>
              <a:rPr lang="ru-RU" sz="3600" b="1" i="1" dirty="0" smtClean="0">
                <a:solidFill>
                  <a:srgbClr val="7030A0"/>
                </a:solidFill>
              </a:rPr>
              <a:t>перспективы </a:t>
            </a:r>
            <a:r>
              <a:rPr lang="ru-RU" sz="2000" b="1" i="1" dirty="0" smtClean="0">
                <a:solidFill>
                  <a:srgbClr val="C00000"/>
                </a:solidFill>
              </a:rPr>
              <a:t>ПОЧЕМУ </a:t>
            </a:r>
            <a:r>
              <a:rPr lang="ru-RU" sz="2000" b="1" i="1" dirty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ВЫ ДОВЕРЯЕТЕ БЛАГОТВОРИТЕЛЬНЫМ ОРГАНИЗАЦИЯМ: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576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424847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Нет результатов деятельности </a:t>
            </a:r>
            <a:r>
              <a:rPr lang="ru-RU" dirty="0">
                <a:solidFill>
                  <a:srgbClr val="C00000"/>
                </a:solidFill>
              </a:rPr>
              <a:t>– 30%</a:t>
            </a:r>
          </a:p>
          <a:p>
            <a:r>
              <a:rPr lang="ru-RU" dirty="0">
                <a:solidFill>
                  <a:schemeClr val="tx1"/>
                </a:solidFill>
              </a:rPr>
              <a:t>Сужу по отзывам прессы, друзей </a:t>
            </a:r>
            <a:r>
              <a:rPr lang="ru-RU" dirty="0">
                <a:solidFill>
                  <a:srgbClr val="C00000"/>
                </a:solidFill>
              </a:rPr>
              <a:t>-25%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Отсутствие контроля за работой </a:t>
            </a:r>
            <a:r>
              <a:rPr lang="ru-RU" dirty="0" smtClean="0">
                <a:solidFill>
                  <a:srgbClr val="C00000"/>
                </a:solidFill>
              </a:rPr>
              <a:t>– 17%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Источник наживы  - </a:t>
            </a:r>
            <a:r>
              <a:rPr lang="ru-RU" dirty="0" smtClean="0">
                <a:solidFill>
                  <a:srgbClr val="C00000"/>
                </a:solidFill>
              </a:rPr>
              <a:t>8%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Знаю пример недобросовестности – </a:t>
            </a:r>
            <a:r>
              <a:rPr lang="ru-RU" dirty="0" smtClean="0">
                <a:solidFill>
                  <a:srgbClr val="C00000"/>
                </a:solidFill>
              </a:rPr>
              <a:t>4%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Не  доверяю и все </a:t>
            </a:r>
            <a:r>
              <a:rPr lang="ru-RU" dirty="0" smtClean="0">
                <a:solidFill>
                  <a:srgbClr val="C00000"/>
                </a:solidFill>
              </a:rPr>
              <a:t>– 14%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Затрудняюсь ответить - </a:t>
            </a:r>
            <a:r>
              <a:rPr lang="ru-RU" dirty="0" smtClean="0">
                <a:solidFill>
                  <a:srgbClr val="C00000"/>
                </a:solidFill>
              </a:rPr>
              <a:t>1%                                                                        Участники </a:t>
            </a:r>
            <a:r>
              <a:rPr lang="ru-RU" dirty="0">
                <a:solidFill>
                  <a:srgbClr val="C00000"/>
                </a:solidFill>
              </a:rPr>
              <a:t>исследования признаются в недоверии </a:t>
            </a:r>
            <a:r>
              <a:rPr lang="ru-RU" dirty="0" smtClean="0">
                <a:solidFill>
                  <a:srgbClr val="C00000"/>
                </a:solidFill>
              </a:rPr>
              <a:t>благотворительным организациям  </a:t>
            </a:r>
            <a:r>
              <a:rPr lang="ru-RU" dirty="0">
                <a:solidFill>
                  <a:srgbClr val="C00000"/>
                </a:solidFill>
              </a:rPr>
              <a:t>и в нежелании помогать деньгами абстрактно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</a:t>
            </a:r>
            <a:r>
              <a:rPr lang="ru-RU" sz="3600" b="1" i="1" dirty="0" smtClean="0">
                <a:solidFill>
                  <a:srgbClr val="7030A0"/>
                </a:solidFill>
              </a:rPr>
              <a:t>перспективы:    </a:t>
            </a:r>
            <a:r>
              <a:rPr lang="ru-RU" sz="1800" b="1" i="1" dirty="0">
                <a:solidFill>
                  <a:srgbClr val="C00000"/>
                </a:solidFill>
              </a:rPr>
              <a:t>ПОЧЕМУ </a:t>
            </a:r>
            <a:r>
              <a:rPr lang="ru-RU" sz="1800" b="1" i="1" dirty="0" smtClean="0">
                <a:solidFill>
                  <a:srgbClr val="C00000"/>
                </a:solidFill>
              </a:rPr>
              <a:t>ВЫ  НЕ ДОВЕРЯЕТЕ </a:t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b="1" i="1" dirty="0">
                <a:solidFill>
                  <a:srgbClr val="C00000"/>
                </a:solidFill>
              </a:rPr>
              <a:t> </a:t>
            </a: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                                       БЛАГОТВОРИТЕЛЬНЫМ ОРГАНИЗАЦИЯМ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94509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Перевод конкретным лицам – </a:t>
            </a:r>
            <a:r>
              <a:rPr lang="ru-RU" dirty="0" smtClean="0">
                <a:solidFill>
                  <a:srgbClr val="C00000"/>
                </a:solidFill>
              </a:rPr>
              <a:t>56%</a:t>
            </a:r>
          </a:p>
          <a:p>
            <a:r>
              <a:rPr lang="ru-RU" dirty="0">
                <a:solidFill>
                  <a:schemeClr val="tx1"/>
                </a:solidFill>
              </a:rPr>
              <a:t>Перевод группе нуждающихся </a:t>
            </a:r>
            <a:r>
              <a:rPr lang="ru-RU" dirty="0">
                <a:solidFill>
                  <a:srgbClr val="C00000"/>
                </a:solidFill>
              </a:rPr>
              <a:t>– 28%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Для решения социальной проблемы -</a:t>
            </a:r>
            <a:r>
              <a:rPr lang="ru-RU" dirty="0" smtClean="0">
                <a:solidFill>
                  <a:srgbClr val="C00000"/>
                </a:solidFill>
              </a:rPr>
              <a:t>14%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Затрудняюсь ответить – </a:t>
            </a:r>
            <a:r>
              <a:rPr lang="ru-RU" dirty="0" smtClean="0">
                <a:solidFill>
                  <a:srgbClr val="C00000"/>
                </a:solidFill>
              </a:rPr>
              <a:t>14 %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938544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</a:t>
            </a:r>
            <a:r>
              <a:rPr lang="ru-RU" sz="3600" b="1" i="1" dirty="0" smtClean="0">
                <a:solidFill>
                  <a:srgbClr val="7030A0"/>
                </a:solidFill>
              </a:rPr>
              <a:t>перспективы   </a:t>
            </a:r>
            <a:r>
              <a:rPr lang="ru-RU" sz="1800" b="1" i="1" dirty="0">
                <a:solidFill>
                  <a:srgbClr val="C00000"/>
                </a:solidFill>
              </a:rPr>
              <a:t>Какие </a:t>
            </a:r>
            <a:r>
              <a:rPr lang="ru-RU" sz="1800" b="1" i="1" dirty="0" smtClean="0">
                <a:solidFill>
                  <a:srgbClr val="C00000"/>
                </a:solidFill>
              </a:rPr>
              <a:t>формы  благотворительности </a:t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b="1" i="1" dirty="0">
                <a:solidFill>
                  <a:srgbClr val="C00000"/>
                </a:solidFill>
              </a:rPr>
              <a:t> </a:t>
            </a: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                заслуживают доверия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37599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320480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Подари жизнь – </a:t>
            </a:r>
            <a:r>
              <a:rPr lang="ru-RU" dirty="0"/>
              <a:t>25%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Чулпан Хаматова – </a:t>
            </a:r>
            <a:r>
              <a:rPr lang="ru-RU" dirty="0" smtClean="0"/>
              <a:t>20%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Русфонд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/>
              <a:t>19</a:t>
            </a:r>
            <a:r>
              <a:rPr lang="ru-RU" dirty="0" smtClean="0"/>
              <a:t>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Фонд </a:t>
            </a:r>
            <a:r>
              <a:rPr lang="ru-RU" dirty="0" err="1" smtClean="0">
                <a:solidFill>
                  <a:schemeClr val="tx1"/>
                </a:solidFill>
              </a:rPr>
              <a:t>К.Хабенского</a:t>
            </a:r>
            <a:r>
              <a:rPr lang="ru-RU" dirty="0" smtClean="0">
                <a:solidFill>
                  <a:schemeClr val="tx1"/>
                </a:solidFill>
              </a:rPr>
              <a:t> – </a:t>
            </a:r>
            <a:r>
              <a:rPr lang="ru-RU" dirty="0" smtClean="0"/>
              <a:t>19%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Фонд Алеша – </a:t>
            </a:r>
            <a:r>
              <a:rPr lang="ru-RU" dirty="0" smtClean="0"/>
              <a:t>12%</a:t>
            </a:r>
          </a:p>
          <a:p>
            <a:r>
              <a:rPr lang="ru-RU" dirty="0">
                <a:solidFill>
                  <a:schemeClr val="tx1"/>
                </a:solidFill>
              </a:rPr>
              <a:t>Фонд Тимченко – </a:t>
            </a:r>
            <a:r>
              <a:rPr lang="ru-RU" dirty="0"/>
              <a:t>10%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Фонд Путина – </a:t>
            </a:r>
            <a:r>
              <a:rPr lang="ru-RU" dirty="0" smtClean="0"/>
              <a:t>0,5;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Обнаженные сердца – </a:t>
            </a:r>
            <a:r>
              <a:rPr lang="ru-RU" dirty="0" smtClean="0"/>
              <a:t>0,5%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Дорога вместе – </a:t>
            </a:r>
            <a:r>
              <a:rPr lang="ru-RU" dirty="0" smtClean="0"/>
              <a:t>0,5%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Затрудняюсь ответить – 10%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Не знаю  - 11%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78504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3600" b="1" i="1" dirty="0" smtClean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C00000"/>
                </a:solidFill>
              </a:rPr>
              <a:t>Какие благотворительные организации </a:t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России вы знаете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90088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Фонд </a:t>
            </a:r>
            <a:r>
              <a:rPr lang="ru-RU" dirty="0" err="1" smtClean="0">
                <a:solidFill>
                  <a:schemeClr val="tx1"/>
                </a:solidFill>
              </a:rPr>
              <a:t>Тубис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/>
              <a:t>-3%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Здоровье  Карелии </a:t>
            </a:r>
            <a:r>
              <a:rPr lang="ru-RU" dirty="0" smtClean="0"/>
              <a:t>– 1%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Фонд Катанандова </a:t>
            </a:r>
            <a:r>
              <a:rPr lang="ru-RU" dirty="0" smtClean="0"/>
              <a:t>– 1%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Приют для животных №1 </a:t>
            </a:r>
            <a:r>
              <a:rPr lang="ru-RU" dirty="0" smtClean="0"/>
              <a:t>– 1%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Материнское сердце </a:t>
            </a:r>
            <a:r>
              <a:rPr lang="ru-RU" dirty="0" smtClean="0"/>
              <a:t>– 1%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Мама Дом -</a:t>
            </a:r>
            <a:r>
              <a:rPr lang="ru-RU" dirty="0" smtClean="0"/>
              <a:t>1%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Доноры костного мозга – </a:t>
            </a:r>
            <a:r>
              <a:rPr lang="ru-RU" dirty="0" smtClean="0"/>
              <a:t>1%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Не знаю – 10%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Затрудняюсь  ответить -80%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1800" b="1" i="1" dirty="0" smtClean="0">
                <a:solidFill>
                  <a:srgbClr val="C00000"/>
                </a:solidFill>
              </a:rPr>
              <a:t>Какие </a:t>
            </a:r>
            <a:r>
              <a:rPr lang="ru-RU" sz="1800" b="1" i="1" dirty="0">
                <a:solidFill>
                  <a:srgbClr val="C00000"/>
                </a:solidFill>
              </a:rPr>
              <a:t>благотворительные организации </a:t>
            </a:r>
            <a:r>
              <a:rPr lang="ru-RU" sz="1800" b="1" i="1" dirty="0" smtClean="0">
                <a:solidFill>
                  <a:srgbClr val="C00000"/>
                </a:solidFill>
              </a:rPr>
              <a:t/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b="1" i="1" dirty="0">
                <a:solidFill>
                  <a:srgbClr val="C00000"/>
                </a:solidFill>
              </a:rPr>
              <a:t> </a:t>
            </a: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                 Карелии  Я знаю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5119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16832"/>
            <a:ext cx="8604944" cy="468052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Фонд Арины </a:t>
            </a:r>
            <a:r>
              <a:rPr lang="ru-RU" dirty="0" err="1">
                <a:solidFill>
                  <a:schemeClr val="tx1"/>
                </a:solidFill>
              </a:rPr>
              <a:t>Тубис</a:t>
            </a:r>
            <a:r>
              <a:rPr lang="ru-RU" dirty="0">
                <a:solidFill>
                  <a:schemeClr val="tx1"/>
                </a:solidFill>
              </a:rPr>
              <a:t> -</a:t>
            </a:r>
            <a:r>
              <a:rPr lang="ru-RU" dirty="0">
                <a:solidFill>
                  <a:srgbClr val="C00000"/>
                </a:solidFill>
              </a:rPr>
              <a:t>35%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Красный Крест Карелии – </a:t>
            </a:r>
            <a:r>
              <a:rPr lang="ru-RU" dirty="0" smtClean="0">
                <a:solidFill>
                  <a:srgbClr val="C00000"/>
                </a:solidFill>
              </a:rPr>
              <a:t>30%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Здоровье Карелии – </a:t>
            </a:r>
            <a:r>
              <a:rPr lang="ru-RU" dirty="0" smtClean="0">
                <a:solidFill>
                  <a:srgbClr val="C00000"/>
                </a:solidFill>
              </a:rPr>
              <a:t>30%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Материнское сердце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rgbClr val="C00000"/>
                </a:solidFill>
              </a:rPr>
              <a:t>15%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Мама дом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rgbClr val="C00000"/>
                </a:solidFill>
              </a:rPr>
              <a:t>10%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Поможем нашим детям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rgbClr val="C00000"/>
                </a:solidFill>
              </a:rPr>
              <a:t>10%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Доноры костного мозга </a:t>
            </a:r>
            <a:r>
              <a:rPr lang="ru-RU" dirty="0" smtClean="0"/>
              <a:t>-</a:t>
            </a:r>
            <a:r>
              <a:rPr lang="ru-RU" dirty="0" smtClean="0">
                <a:solidFill>
                  <a:srgbClr val="C00000"/>
                </a:solidFill>
              </a:rPr>
              <a:t>15%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Фонд Катанандова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rgbClr val="C00000"/>
                </a:solidFill>
              </a:rPr>
              <a:t>15%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Приют для животных </a:t>
            </a:r>
            <a:r>
              <a:rPr lang="ru-RU" dirty="0" smtClean="0"/>
              <a:t>-</a:t>
            </a:r>
            <a:r>
              <a:rPr lang="ru-RU" dirty="0" smtClean="0">
                <a:solidFill>
                  <a:srgbClr val="C00000"/>
                </a:solidFill>
              </a:rPr>
              <a:t> 9%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Фонд </a:t>
            </a:r>
            <a:r>
              <a:rPr lang="ru-RU" dirty="0" err="1">
                <a:solidFill>
                  <a:schemeClr val="tx1"/>
                </a:solidFill>
              </a:rPr>
              <a:t>П</a:t>
            </a:r>
            <a:r>
              <a:rPr lang="ru-RU" dirty="0" err="1" smtClean="0">
                <a:solidFill>
                  <a:schemeClr val="tx1"/>
                </a:solidFill>
              </a:rPr>
              <a:t>ирожникова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/>
              <a:t>–</a:t>
            </a:r>
            <a:r>
              <a:rPr lang="ru-RU" dirty="0" smtClean="0">
                <a:solidFill>
                  <a:srgbClr val="C00000"/>
                </a:solidFill>
              </a:rPr>
              <a:t> 5%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78504"/>
          </a:xfrm>
        </p:spPr>
        <p:txBody>
          <a:bodyPr>
            <a:normAutofit fontScale="90000"/>
          </a:bodyPr>
          <a:lstStyle/>
          <a:p>
            <a:r>
              <a:rPr lang="ru-RU" sz="4000" b="1" i="1" dirty="0">
                <a:solidFill>
                  <a:srgbClr val="7030A0"/>
                </a:solidFill>
              </a:rPr>
              <a:t>Благотворительность: реальность и </a:t>
            </a:r>
            <a:r>
              <a:rPr lang="ru-RU" sz="4000" b="1" i="1" dirty="0" smtClean="0">
                <a:solidFill>
                  <a:srgbClr val="7030A0"/>
                </a:solidFill>
              </a:rPr>
              <a:t>перспективы   </a:t>
            </a:r>
            <a:r>
              <a:rPr lang="ru-RU" sz="1800" b="1" i="1" dirty="0" smtClean="0">
                <a:solidFill>
                  <a:srgbClr val="C00000"/>
                </a:solidFill>
              </a:rPr>
              <a:t/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                         Какие </a:t>
            </a:r>
            <a:r>
              <a:rPr lang="ru-RU" sz="1800" b="1" i="1" dirty="0">
                <a:solidFill>
                  <a:srgbClr val="C00000"/>
                </a:solidFill>
              </a:rPr>
              <a:t>благотворительные </a:t>
            </a:r>
            <a:r>
              <a:rPr lang="ru-RU" sz="1800" b="1" i="1" dirty="0" smtClean="0">
                <a:solidFill>
                  <a:srgbClr val="C00000"/>
                </a:solidFill>
              </a:rPr>
              <a:t/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b="1" i="1" dirty="0">
                <a:solidFill>
                  <a:srgbClr val="C00000"/>
                </a:solidFill>
              </a:rPr>
              <a:t> </a:t>
            </a: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                             организации  </a:t>
            </a:r>
            <a:r>
              <a:rPr lang="ru-RU" sz="1800" b="1" i="1" dirty="0">
                <a:solidFill>
                  <a:srgbClr val="C00000"/>
                </a:solidFill>
              </a:rPr>
              <a:t>Карелии </a:t>
            </a:r>
            <a:r>
              <a:rPr lang="ru-RU" sz="1800" b="1" i="1" dirty="0" smtClean="0">
                <a:solidFill>
                  <a:srgbClr val="C00000"/>
                </a:solidFill>
              </a:rPr>
              <a:t>знаете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10097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5301207"/>
          </a:xfrm>
        </p:spPr>
        <p:txBody>
          <a:bodyPr/>
          <a:lstStyle/>
          <a:p>
            <a:pPr marL="0" indent="0">
              <a:buNone/>
            </a:pPr>
            <a:endParaRPr lang="ru-RU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1 е </a:t>
            </a:r>
            <a:r>
              <a:rPr lang="ru-RU" sz="1800" b="1" dirty="0">
                <a:solidFill>
                  <a:schemeClr val="tx1"/>
                </a:solidFill>
              </a:rPr>
              <a:t>место</a:t>
            </a:r>
            <a:r>
              <a:rPr lang="ru-RU" sz="1800" b="1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1200" dirty="0" smtClean="0">
                <a:solidFill>
                  <a:srgbClr val="C00000"/>
                </a:solidFill>
              </a:rPr>
              <a:t>  </a:t>
            </a:r>
            <a:r>
              <a:rPr lang="ru-RU" sz="1200" b="1" dirty="0" smtClean="0">
                <a:solidFill>
                  <a:srgbClr val="C00000"/>
                </a:solidFill>
              </a:rPr>
              <a:t>Дети – сироты (56%)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2е </a:t>
            </a:r>
            <a:r>
              <a:rPr lang="ru-RU" sz="1800" b="1" dirty="0">
                <a:solidFill>
                  <a:schemeClr val="tx1"/>
                </a:solidFill>
              </a:rPr>
              <a:t>место: </a:t>
            </a:r>
            <a:endParaRPr lang="ru-RU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</a:rPr>
              <a:t>Помощь людям с тяжелыми</a:t>
            </a:r>
          </a:p>
          <a:p>
            <a:pPr marL="0" indent="0">
              <a:buNone/>
            </a:pP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</a:rPr>
              <a:t>заболеваниями 47%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84976" cy="1506496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2000" b="1" i="1" dirty="0" smtClean="0">
                <a:solidFill>
                  <a:srgbClr val="C00000"/>
                </a:solidFill>
              </a:rPr>
              <a:t/>
            </a:r>
            <a:br>
              <a:rPr lang="ru-RU" sz="2000" b="1" i="1" dirty="0" smtClean="0">
                <a:solidFill>
                  <a:srgbClr val="C00000"/>
                </a:solidFill>
              </a:rPr>
            </a:br>
            <a:r>
              <a:rPr lang="ru-RU" sz="2000" b="1" i="1" dirty="0" smtClean="0">
                <a:solidFill>
                  <a:srgbClr val="C00000"/>
                </a:solidFill>
              </a:rPr>
              <a:t>                                                                                            Приоритетные целевые группы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2132856"/>
            <a:ext cx="3346450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3681028"/>
            <a:ext cx="199918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Помощь </a:t>
            </a:r>
            <a:r>
              <a:rPr lang="ru-RU" sz="1200" b="1" dirty="0">
                <a:solidFill>
                  <a:srgbClr val="FF0000"/>
                </a:solidFill>
              </a:rPr>
              <a:t>инвалидам </a:t>
            </a:r>
            <a:r>
              <a:rPr lang="ru-RU" sz="1200" b="1" dirty="0" smtClean="0">
                <a:solidFill>
                  <a:srgbClr val="FF0000"/>
                </a:solidFill>
              </a:rPr>
              <a:t>(42%)</a:t>
            </a:r>
          </a:p>
          <a:p>
            <a:endParaRPr lang="ru-RU" sz="1200" dirty="0">
              <a:solidFill>
                <a:srgbClr val="FF0000"/>
              </a:solidFill>
            </a:endParaRPr>
          </a:p>
          <a:p>
            <a:r>
              <a:rPr lang="ru-RU" b="1" dirty="0" smtClean="0"/>
              <a:t>3 е </a:t>
            </a:r>
            <a:r>
              <a:rPr lang="ru-RU" b="1" dirty="0"/>
              <a:t>место: </a:t>
            </a:r>
          </a:p>
          <a:p>
            <a:r>
              <a:rPr lang="ru-RU" sz="1200" b="1" dirty="0" smtClean="0">
                <a:solidFill>
                  <a:srgbClr val="FF0000"/>
                </a:solidFill>
              </a:rPr>
              <a:t>Помощь </a:t>
            </a:r>
            <a:r>
              <a:rPr lang="ru-RU" sz="1200" b="1" dirty="0">
                <a:solidFill>
                  <a:srgbClr val="FF0000"/>
                </a:solidFill>
              </a:rPr>
              <a:t>пожилым людям</a:t>
            </a:r>
            <a:r>
              <a:rPr lang="ru-RU" sz="1200" dirty="0">
                <a:solidFill>
                  <a:srgbClr val="FF0000"/>
                </a:solidFill>
              </a:rPr>
              <a:t> </a:t>
            </a:r>
            <a:r>
              <a:rPr lang="ru-RU" sz="1200" b="1" dirty="0">
                <a:solidFill>
                  <a:srgbClr val="FF0000"/>
                </a:solidFill>
              </a:rPr>
              <a:t>(35.1%)</a:t>
            </a:r>
          </a:p>
        </p:txBody>
      </p:sp>
    </p:spTree>
    <p:extLst>
      <p:ext uri="{BB962C8B-B14F-4D97-AF65-F5344CB8AC3E}">
        <p14:creationId xmlns="" xmlns:p14="http://schemas.microsoft.com/office/powerpoint/2010/main" val="10152900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tx1"/>
                </a:solidFill>
              </a:rPr>
              <a:t>Родители одиночки, </a:t>
            </a:r>
            <a:r>
              <a:rPr lang="ru-RU" dirty="0">
                <a:solidFill>
                  <a:schemeClr val="tx1"/>
                </a:solidFill>
              </a:rPr>
              <a:t>б</a:t>
            </a:r>
            <a:r>
              <a:rPr lang="ru-RU" dirty="0" smtClean="0">
                <a:solidFill>
                  <a:schemeClr val="tx1"/>
                </a:solidFill>
              </a:rPr>
              <a:t>ездомные            </a:t>
            </a:r>
            <a:r>
              <a:rPr lang="ru-RU" dirty="0" smtClean="0">
                <a:solidFill>
                  <a:srgbClr val="C00000"/>
                </a:solidFill>
              </a:rPr>
              <a:t>-  11%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Бездомные  </a:t>
            </a:r>
            <a:r>
              <a:rPr lang="ru-RU" dirty="0" smtClean="0"/>
              <a:t>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-  11% 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Многодетные семьи                                    </a:t>
            </a:r>
            <a:r>
              <a:rPr lang="ru-RU" dirty="0" smtClean="0"/>
              <a:t>-  </a:t>
            </a:r>
            <a:r>
              <a:rPr lang="ru-RU" dirty="0" smtClean="0">
                <a:solidFill>
                  <a:srgbClr val="C00000"/>
                </a:solidFill>
              </a:rPr>
              <a:t>11%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Зоозащита</a:t>
            </a:r>
            <a:r>
              <a:rPr lang="ru-RU" dirty="0" smtClean="0">
                <a:solidFill>
                  <a:schemeClr val="tx1"/>
                </a:solidFill>
              </a:rPr>
              <a:t>,  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-   9%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экология   </a:t>
            </a:r>
            <a:r>
              <a:rPr lang="ru-RU" dirty="0" smtClean="0"/>
              <a:t>    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-   9%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Жертвы насилия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-   8%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Культура </a:t>
            </a:r>
            <a:r>
              <a:rPr lang="ru-RU" dirty="0" smtClean="0"/>
              <a:t>           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-   5%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Нарко</a:t>
            </a:r>
            <a:r>
              <a:rPr lang="ru-RU" dirty="0" smtClean="0">
                <a:solidFill>
                  <a:schemeClr val="tx1"/>
                </a:solidFill>
              </a:rPr>
              <a:t> и </a:t>
            </a:r>
            <a:r>
              <a:rPr lang="ru-RU" dirty="0" err="1" smtClean="0">
                <a:solidFill>
                  <a:schemeClr val="tx1"/>
                </a:solidFill>
              </a:rPr>
              <a:t>алкозависимые</a:t>
            </a:r>
            <a:r>
              <a:rPr lang="ru-RU" dirty="0" smtClean="0">
                <a:solidFill>
                  <a:schemeClr val="tx1"/>
                </a:solidFill>
              </a:rPr>
              <a:t>                             </a:t>
            </a:r>
            <a:r>
              <a:rPr lang="ru-RU" dirty="0" smtClean="0">
                <a:solidFill>
                  <a:srgbClr val="C00000"/>
                </a:solidFill>
              </a:rPr>
              <a:t>-   3%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362480"/>
          </a:xfrm>
        </p:spPr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1800" b="1" i="1" dirty="0" smtClean="0">
                <a:solidFill>
                  <a:srgbClr val="C00000"/>
                </a:solidFill>
              </a:rPr>
              <a:t/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                                                                             ПРИОРЕТЕТНЫЕ ЦЕЛЕВЫЕ ГРУППЫ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5356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 благотворительной деятельностью понимается добровольная деятельность граждан и юридических лиц по бескорыстной (безвозмездной или на льготных условиях) передаче гражданам или юридическим лицам имущества, в том числе денежных средств, бескорыстному выполнению работ, предоставлению услуг, оказанию иной поддержки.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820928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ru-RU" dirty="0" smtClean="0">
                <a:solidFill>
                  <a:schemeClr val="tx1"/>
                </a:solidFill>
              </a:rPr>
              <a:t>Жители городов:                       </a:t>
            </a:r>
            <a:r>
              <a:rPr lang="ru-RU" dirty="0" smtClean="0"/>
              <a:t>25%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>
                <a:solidFill>
                  <a:schemeClr val="tx1"/>
                </a:solidFill>
              </a:rPr>
              <a:t>Жители поселков:                     </a:t>
            </a:r>
            <a:r>
              <a:rPr lang="ru-RU" dirty="0" smtClean="0"/>
              <a:t>75%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>
                <a:solidFill>
                  <a:schemeClr val="tx1"/>
                </a:solidFill>
              </a:rPr>
              <a:t>ИТОГО опрошено:                                                                                            280 </a:t>
            </a:r>
            <a:r>
              <a:rPr lang="ru-RU" dirty="0">
                <a:solidFill>
                  <a:schemeClr val="tx1"/>
                </a:solidFill>
              </a:rPr>
              <a:t>человек, представляющих </a:t>
            </a:r>
            <a:r>
              <a:rPr lang="ru-RU" dirty="0" smtClean="0">
                <a:solidFill>
                  <a:schemeClr val="tx1"/>
                </a:solidFill>
              </a:rPr>
              <a:t>население Республики Карелия.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3600" b="1" i="1" dirty="0" smtClean="0">
                <a:solidFill>
                  <a:srgbClr val="7030A0"/>
                </a:solidFill>
              </a:rPr>
              <a:t>          </a:t>
            </a:r>
            <a:r>
              <a:rPr lang="ru-RU" sz="1800" b="1" i="1" dirty="0" smtClean="0">
                <a:solidFill>
                  <a:srgbClr val="C00000"/>
                </a:solidFill>
              </a:rPr>
              <a:t>Портрет   нашего благотворителя</a:t>
            </a:r>
            <a:endParaRPr lang="ru-RU" sz="36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82866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 опросе приняли участие 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Мужчин  </a:t>
            </a:r>
            <a:r>
              <a:rPr lang="ru-RU" dirty="0" smtClean="0"/>
              <a:t>    -  20%                    </a:t>
            </a:r>
            <a:r>
              <a:rPr lang="ru-RU" dirty="0" smtClean="0">
                <a:solidFill>
                  <a:schemeClr val="tx1"/>
                </a:solidFill>
              </a:rPr>
              <a:t> Женщин     </a:t>
            </a:r>
            <a:r>
              <a:rPr lang="ru-RU" dirty="0" smtClean="0"/>
              <a:t>-  80%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Возраст: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До 30  лет         </a:t>
            </a:r>
            <a:r>
              <a:rPr lang="ru-RU" dirty="0" smtClean="0"/>
              <a:t>-  22%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До 40  лет        </a:t>
            </a:r>
            <a:r>
              <a:rPr lang="ru-RU" dirty="0" smtClean="0"/>
              <a:t>-  18%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До 50  лет        </a:t>
            </a:r>
            <a:r>
              <a:rPr lang="ru-RU" dirty="0" smtClean="0"/>
              <a:t>-  27%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До 60  лет        </a:t>
            </a:r>
            <a:r>
              <a:rPr lang="ru-RU" dirty="0" smtClean="0"/>
              <a:t>-  18%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Свыше 60 лет </a:t>
            </a:r>
            <a:r>
              <a:rPr lang="ru-RU" dirty="0" smtClean="0"/>
              <a:t>-  15%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1800" b="1" i="1" dirty="0" smtClean="0">
                <a:solidFill>
                  <a:srgbClr val="C00000"/>
                </a:solidFill>
              </a:rPr>
              <a:t/>
            </a:r>
            <a:br>
              <a:rPr lang="ru-RU" sz="1800" b="1" i="1" dirty="0" smtClean="0">
                <a:solidFill>
                  <a:srgbClr val="C00000"/>
                </a:solidFill>
              </a:rPr>
            </a:br>
            <a:r>
              <a:rPr lang="ru-RU" sz="1800" b="1" i="1" dirty="0" smtClean="0">
                <a:solidFill>
                  <a:srgbClr val="C00000"/>
                </a:solidFill>
              </a:rPr>
              <a:t>                                                                                                       Портрет   нашего благотворителя: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79768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Образование :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ср.специальное</a:t>
            </a:r>
            <a:r>
              <a:rPr lang="ru-RU" dirty="0" smtClean="0">
                <a:solidFill>
                  <a:schemeClr val="tx1"/>
                </a:solidFill>
              </a:rPr>
              <a:t>            </a:t>
            </a:r>
            <a:r>
              <a:rPr lang="ru-RU" dirty="0" smtClean="0">
                <a:solidFill>
                  <a:srgbClr val="C00000"/>
                </a:solidFill>
              </a:rPr>
              <a:t>- 34%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н\среднее </a:t>
            </a:r>
            <a:r>
              <a:rPr lang="ru-RU" dirty="0" smtClean="0"/>
              <a:t>                       </a:t>
            </a:r>
            <a:r>
              <a:rPr lang="ru-RU" dirty="0"/>
              <a:t>-</a:t>
            </a:r>
            <a:r>
              <a:rPr lang="ru-RU" dirty="0">
                <a:solidFill>
                  <a:srgbClr val="C00000"/>
                </a:solidFill>
              </a:rPr>
              <a:t> 25</a:t>
            </a:r>
            <a:r>
              <a:rPr lang="ru-RU" dirty="0" smtClean="0">
                <a:solidFill>
                  <a:srgbClr val="C00000"/>
                </a:solidFill>
              </a:rPr>
              <a:t>%</a:t>
            </a:r>
          </a:p>
          <a:p>
            <a:r>
              <a:rPr lang="ru-RU" dirty="0">
                <a:solidFill>
                  <a:schemeClr val="tx1"/>
                </a:solidFill>
              </a:rPr>
              <a:t>высшее    </a:t>
            </a:r>
            <a:r>
              <a:rPr lang="ru-RU" dirty="0"/>
              <a:t>                        </a:t>
            </a:r>
            <a:r>
              <a:rPr lang="ru-RU" dirty="0">
                <a:solidFill>
                  <a:srgbClr val="C00000"/>
                </a:solidFill>
              </a:rPr>
              <a:t>-  23%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среднее общее            </a:t>
            </a:r>
            <a:r>
              <a:rPr lang="ru-RU" dirty="0" smtClean="0">
                <a:solidFill>
                  <a:srgbClr val="C00000"/>
                </a:solidFill>
              </a:rPr>
              <a:t>-  13%</a:t>
            </a:r>
          </a:p>
          <a:p>
            <a:r>
              <a:rPr lang="ru-RU" dirty="0">
                <a:solidFill>
                  <a:schemeClr val="tx1"/>
                </a:solidFill>
              </a:rPr>
              <a:t>н</a:t>
            </a:r>
            <a:r>
              <a:rPr lang="ru-RU" dirty="0" smtClean="0">
                <a:solidFill>
                  <a:schemeClr val="tx1"/>
                </a:solidFill>
              </a:rPr>
              <a:t>еполное высшее        </a:t>
            </a:r>
            <a:r>
              <a:rPr lang="ru-RU" dirty="0" smtClean="0">
                <a:solidFill>
                  <a:srgbClr val="C00000"/>
                </a:solidFill>
              </a:rPr>
              <a:t>-   5%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3600" b="1" i="1" dirty="0" smtClean="0">
                <a:solidFill>
                  <a:srgbClr val="7030A0"/>
                </a:solidFill>
              </a:rPr>
              <a:t>                     </a:t>
            </a:r>
            <a:br>
              <a:rPr lang="ru-RU" sz="3600" b="1" i="1" dirty="0" smtClean="0">
                <a:solidFill>
                  <a:srgbClr val="7030A0"/>
                </a:solidFill>
              </a:rPr>
            </a:br>
            <a:r>
              <a:rPr lang="ru-RU" sz="3600" b="1" i="1" dirty="0">
                <a:solidFill>
                  <a:srgbClr val="7030A0"/>
                </a:solidFill>
              </a:rPr>
              <a:t> </a:t>
            </a:r>
            <a:r>
              <a:rPr lang="ru-RU" sz="3600" b="1" i="1" dirty="0" smtClean="0">
                <a:solidFill>
                  <a:srgbClr val="7030A0"/>
                </a:solidFill>
              </a:rPr>
              <a:t>                                               </a:t>
            </a:r>
            <a:r>
              <a:rPr lang="ru-RU" sz="2000" b="1" i="1" dirty="0" smtClean="0">
                <a:solidFill>
                  <a:srgbClr val="C00000"/>
                </a:solidFill>
              </a:rPr>
              <a:t>Портрет   </a:t>
            </a:r>
            <a:r>
              <a:rPr lang="ru-RU" sz="2000" b="1" i="1" dirty="0">
                <a:solidFill>
                  <a:srgbClr val="C00000"/>
                </a:solidFill>
              </a:rPr>
              <a:t>нашего </a:t>
            </a:r>
            <a:r>
              <a:rPr lang="ru-RU" sz="2000" b="1" i="1" dirty="0" smtClean="0">
                <a:solidFill>
                  <a:srgbClr val="C00000"/>
                </a:solidFill>
              </a:rPr>
              <a:t>благотворителя</a:t>
            </a:r>
            <a:r>
              <a:rPr lang="ru-RU" b="1" i="1" dirty="0" smtClean="0">
                <a:solidFill>
                  <a:srgbClr val="7030A0"/>
                </a:solidFill>
              </a:rPr>
              <a:t> </a:t>
            </a:r>
            <a:endParaRPr lang="ru-RU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89497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153128"/>
            <a:ext cx="3816424" cy="4075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11960" y="2153128"/>
            <a:ext cx="45365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b="1" dirty="0" smtClean="0"/>
              <a:t>Характерны                                                        -</a:t>
            </a:r>
            <a:r>
              <a:rPr lang="ru-RU" sz="2400" dirty="0" smtClean="0"/>
              <a:t> </a:t>
            </a:r>
            <a:r>
              <a:rPr lang="ru-RU" sz="2400" dirty="0"/>
              <a:t>спонтанные решения о благотворительной поддержке, - </a:t>
            </a:r>
            <a:r>
              <a:rPr lang="ru-RU" sz="2400" dirty="0" smtClean="0"/>
              <a:t> практически отсутствует долгосрочное  планирования </a:t>
            </a:r>
          </a:p>
          <a:p>
            <a:endParaRPr lang="ru-RU" sz="2400" dirty="0"/>
          </a:p>
          <a:p>
            <a:r>
              <a:rPr lang="ru-RU" sz="2400" dirty="0" smtClean="0"/>
              <a:t>Для </a:t>
            </a:r>
            <a:r>
              <a:rPr lang="ru-RU" sz="2400" dirty="0"/>
              <a:t>населения обращение через СМИ конкретной личности является довольно сильным стимулом к оказанию помощи.</a:t>
            </a:r>
          </a:p>
        </p:txBody>
      </p:sp>
    </p:spTree>
    <p:extLst>
      <p:ext uri="{BB962C8B-B14F-4D97-AF65-F5344CB8AC3E}">
        <p14:creationId xmlns="" xmlns:p14="http://schemas.microsoft.com/office/powerpoint/2010/main" val="35647003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491880" y="1700808"/>
            <a:ext cx="5472608" cy="4968551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1"/>
                </a:solidFill>
              </a:rPr>
              <a:t>17 октября 2018 г Указом главы Республики Карелия  </a:t>
            </a:r>
            <a:r>
              <a:rPr lang="ru-RU" dirty="0" err="1">
                <a:solidFill>
                  <a:schemeClr val="tx1"/>
                </a:solidFill>
              </a:rPr>
              <a:t>Парфенчиковым</a:t>
            </a:r>
            <a:r>
              <a:rPr lang="ru-RU" dirty="0">
                <a:solidFill>
                  <a:schemeClr val="tx1"/>
                </a:solidFill>
              </a:rPr>
              <a:t> А.О. </a:t>
            </a:r>
            <a:r>
              <a:rPr lang="ru-RU" dirty="0" smtClean="0">
                <a:solidFill>
                  <a:schemeClr val="tx1"/>
                </a:solidFill>
              </a:rPr>
              <a:t>утверждено </a:t>
            </a:r>
            <a:r>
              <a:rPr lang="ru-RU" dirty="0">
                <a:solidFill>
                  <a:schemeClr val="tx1"/>
                </a:solidFill>
              </a:rPr>
              <a:t>описание и рисунок </a:t>
            </a:r>
            <a:r>
              <a:rPr lang="ru-RU" dirty="0" smtClean="0">
                <a:solidFill>
                  <a:schemeClr val="tx1"/>
                </a:solidFill>
              </a:rPr>
              <a:t>медали </a:t>
            </a:r>
            <a:r>
              <a:rPr lang="ru-RU" dirty="0">
                <a:solidFill>
                  <a:schemeClr val="tx1"/>
                </a:solidFill>
              </a:rPr>
              <a:t>Марка Пименова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Медаль </a:t>
            </a:r>
            <a:r>
              <a:rPr lang="ru-RU" dirty="0">
                <a:solidFill>
                  <a:schemeClr val="tx1"/>
                </a:solidFill>
              </a:rPr>
              <a:t>Марка </a:t>
            </a:r>
            <a:r>
              <a:rPr lang="ru-RU" dirty="0" smtClean="0">
                <a:solidFill>
                  <a:schemeClr val="tx1"/>
                </a:solidFill>
              </a:rPr>
              <a:t>Пименова  будут </a:t>
            </a:r>
            <a:r>
              <a:rPr lang="ru-RU" dirty="0">
                <a:solidFill>
                  <a:schemeClr val="tx1"/>
                </a:solidFill>
              </a:rPr>
              <a:t>вручать гражданам и организациям за большой вклад в благотворительную деятельность, направленную на развитие Карелии и помощь проживающим на территории республики гражданам, находящимся в трудной </a:t>
            </a:r>
            <a:r>
              <a:rPr lang="ru-RU" dirty="0" smtClean="0">
                <a:solidFill>
                  <a:schemeClr val="tx1"/>
                </a:solidFill>
              </a:rPr>
              <a:t>жизненной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/>
              <a:t>Указ вступает в силу с 1 января 2019 года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dirty="0"/>
              <a:t>Благотворительность: реальность и </a:t>
            </a:r>
            <a:r>
              <a:rPr lang="ru-RU" sz="4000" b="1" i="1" dirty="0" smtClean="0"/>
              <a:t>                                     перспективы                 </a:t>
            </a:r>
            <a:r>
              <a:rPr lang="ru-RU" sz="2000" b="1" i="1" dirty="0" smtClean="0">
                <a:solidFill>
                  <a:srgbClr val="FF0000"/>
                </a:solidFill>
              </a:rPr>
              <a:t>Награда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        ÐÐµÐ´Ð°Ð»Ñ Ð.Ð. ÐÐ¸Ð¼ÐµÐ½Ð¾Ð²Ð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924944"/>
            <a:ext cx="3624337" cy="35283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24000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00808"/>
            <a:ext cx="8712968" cy="468052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Благотворительность являлась неотъемлемой частью общественной жизни </a:t>
            </a:r>
            <a:r>
              <a:rPr lang="ru-RU" dirty="0" err="1" smtClean="0">
                <a:solidFill>
                  <a:schemeClr val="tx1"/>
                </a:solidFill>
              </a:rPr>
              <a:t>торгово</a:t>
            </a:r>
            <a:r>
              <a:rPr lang="ru-RU" dirty="0" smtClean="0">
                <a:solidFill>
                  <a:schemeClr val="tx1"/>
                </a:solidFill>
              </a:rPr>
              <a:t>–промышленного </a:t>
            </a:r>
            <a:r>
              <a:rPr lang="ru-RU" dirty="0">
                <a:solidFill>
                  <a:schemeClr val="tx1"/>
                </a:solidFill>
              </a:rPr>
              <a:t>класса второй половины XIX – начала XX вв. </a:t>
            </a:r>
            <a:r>
              <a:rPr lang="ru-RU" dirty="0" smtClean="0">
                <a:solidFill>
                  <a:schemeClr val="tx1"/>
                </a:solidFill>
              </a:rPr>
              <a:t>для </a:t>
            </a:r>
            <a:r>
              <a:rPr lang="ru-RU" dirty="0" err="1" smtClean="0">
                <a:solidFill>
                  <a:schemeClr val="tx1"/>
                </a:solidFill>
              </a:rPr>
              <a:t>Олонецкого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края. </a:t>
            </a:r>
            <a:r>
              <a:rPr lang="ru-RU" b="1" dirty="0">
                <a:solidFill>
                  <a:schemeClr val="tx1"/>
                </a:solidFill>
              </a:rPr>
              <a:t>Побудительными мотивами </a:t>
            </a:r>
            <a:r>
              <a:rPr lang="ru-RU" dirty="0">
                <a:solidFill>
                  <a:schemeClr val="tx1"/>
                </a:solidFill>
              </a:rPr>
              <a:t>благих деяний </a:t>
            </a:r>
            <a:r>
              <a:rPr lang="ru-RU" dirty="0" smtClean="0">
                <a:solidFill>
                  <a:schemeClr val="tx1"/>
                </a:solidFill>
              </a:rPr>
              <a:t>служили:                                       - традиционные </a:t>
            </a:r>
            <a:r>
              <a:rPr lang="ru-RU" dirty="0">
                <a:solidFill>
                  <a:schemeClr val="tx1"/>
                </a:solidFill>
              </a:rPr>
              <a:t>установки православия о необходимости делиться нажитым добром с нуждающимися, </a:t>
            </a:r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    - </a:t>
            </a:r>
            <a:r>
              <a:rPr lang="ru-RU" dirty="0">
                <a:solidFill>
                  <a:schemeClr val="tx1"/>
                </a:solidFill>
              </a:rPr>
              <a:t>стремление поднять личный престиж (крупные пожертвования отмечались правительственными наградами, вызывали признательность и благодарность сограждан</a:t>
            </a:r>
            <a:r>
              <a:rPr lang="ru-RU" dirty="0" smtClean="0">
                <a:solidFill>
                  <a:schemeClr val="tx1"/>
                </a:solidFill>
              </a:rPr>
              <a:t>),                                  - </a:t>
            </a:r>
            <a:r>
              <a:rPr lang="ru-RU" dirty="0">
                <a:solidFill>
                  <a:schemeClr val="tx1"/>
                </a:solidFill>
              </a:rPr>
              <a:t>любовь к малой родине.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27881" y="404664"/>
            <a:ext cx="8229600" cy="1252728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3600" b="1" i="1" dirty="0" smtClean="0">
                <a:solidFill>
                  <a:srgbClr val="7030A0"/>
                </a:solidFill>
              </a:rPr>
              <a:t>      </a:t>
            </a:r>
            <a:r>
              <a:rPr lang="ru-RU" sz="2200" b="1" i="1" dirty="0" smtClean="0">
                <a:solidFill>
                  <a:srgbClr val="C00000"/>
                </a:solidFill>
              </a:rPr>
              <a:t>Наша история</a:t>
            </a:r>
            <a:endParaRPr lang="ru-RU" sz="22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0360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060848"/>
            <a:ext cx="8640960" cy="4248472"/>
          </a:xfrm>
        </p:spPr>
        <p:txBody>
          <a:bodyPr>
            <a:no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Храмостроительство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о</a:t>
            </a:r>
            <a:r>
              <a:rPr lang="ru-RU" sz="2000" dirty="0" smtClean="0">
                <a:solidFill>
                  <a:schemeClr val="tx1"/>
                </a:solidFill>
              </a:rPr>
              <a:t>дно  из </a:t>
            </a:r>
            <a:r>
              <a:rPr lang="ru-RU" sz="2000" dirty="0">
                <a:solidFill>
                  <a:schemeClr val="tx1"/>
                </a:solidFill>
              </a:rPr>
              <a:t>ведущих направлений благотворительности были вклады </a:t>
            </a:r>
            <a:r>
              <a:rPr lang="ru-RU" sz="2000" dirty="0" smtClean="0">
                <a:solidFill>
                  <a:schemeClr val="tx1"/>
                </a:solidFill>
              </a:rPr>
              <a:t>-  купец </a:t>
            </a:r>
            <a:r>
              <a:rPr lang="ru-RU" sz="2000" dirty="0" err="1" smtClean="0">
                <a:solidFill>
                  <a:schemeClr val="tx1"/>
                </a:solidFill>
              </a:rPr>
              <a:t>И.И.Малокрошечный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О</a:t>
            </a:r>
            <a:r>
              <a:rPr lang="ru-RU" sz="2000" dirty="0" err="1" smtClean="0">
                <a:solidFill>
                  <a:schemeClr val="tx1"/>
                </a:solidFill>
              </a:rPr>
              <a:t>лонецкий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купец </a:t>
            </a:r>
            <a:r>
              <a:rPr lang="ru-RU" sz="2000" dirty="0" err="1" smtClean="0">
                <a:solidFill>
                  <a:schemeClr val="tx1"/>
                </a:solidFill>
              </a:rPr>
              <a:t>В.Ф.Кузнецов</a:t>
            </a:r>
            <a:r>
              <a:rPr lang="ru-RU" sz="2000" dirty="0" smtClean="0">
                <a:solidFill>
                  <a:schemeClr val="tx1"/>
                </a:solidFill>
              </a:rPr>
              <a:t>,  лесопромышленник </a:t>
            </a:r>
            <a:r>
              <a:rPr lang="ru-RU" sz="2000" dirty="0">
                <a:solidFill>
                  <a:schemeClr val="tx1"/>
                </a:solidFill>
              </a:rPr>
              <a:t>из с. Ладва </a:t>
            </a:r>
            <a:r>
              <a:rPr lang="ru-RU" sz="2000" dirty="0" err="1" smtClean="0">
                <a:solidFill>
                  <a:schemeClr val="tx1"/>
                </a:solidFill>
              </a:rPr>
              <a:t>В.Ф.Кипрушкин</a:t>
            </a:r>
            <a:r>
              <a:rPr lang="ru-RU" sz="2000" dirty="0" smtClean="0">
                <a:solidFill>
                  <a:schemeClr val="tx1"/>
                </a:solidFill>
              </a:rPr>
              <a:t>.                                                                                  </a:t>
            </a:r>
            <a:r>
              <a:rPr lang="ru-RU" sz="2000" dirty="0" smtClean="0"/>
              <a:t>                                                                                  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Поддержка </a:t>
            </a:r>
            <a:r>
              <a:rPr lang="ru-RU" sz="2000" dirty="0">
                <a:solidFill>
                  <a:srgbClr val="C00000"/>
                </a:solidFill>
              </a:rPr>
              <a:t>сирот, инвалидов, стариков и других социально незащищенных </a:t>
            </a:r>
            <a:r>
              <a:rPr lang="ru-RU" sz="2000" dirty="0" smtClean="0">
                <a:solidFill>
                  <a:srgbClr val="C00000"/>
                </a:solidFill>
              </a:rPr>
              <a:t>групп  </a:t>
            </a:r>
            <a:r>
              <a:rPr lang="ru-RU" sz="2000" dirty="0" smtClean="0">
                <a:solidFill>
                  <a:schemeClr val="tx1"/>
                </a:solidFill>
              </a:rPr>
              <a:t>являлось важным </a:t>
            </a:r>
            <a:r>
              <a:rPr lang="ru-RU" sz="2000" dirty="0">
                <a:solidFill>
                  <a:schemeClr val="tx1"/>
                </a:solidFill>
              </a:rPr>
              <a:t>направлением частной </a:t>
            </a:r>
            <a:r>
              <a:rPr lang="ru-RU" sz="2000" dirty="0" smtClean="0">
                <a:solidFill>
                  <a:schemeClr val="tx1"/>
                </a:solidFill>
              </a:rPr>
              <a:t>благотворительности. 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Организация </a:t>
            </a:r>
            <a:r>
              <a:rPr lang="ru-RU" sz="2000" dirty="0">
                <a:solidFill>
                  <a:srgbClr val="C00000"/>
                </a:solidFill>
              </a:rPr>
              <a:t>приютов, </a:t>
            </a:r>
            <a:r>
              <a:rPr lang="ru-RU" sz="2000" dirty="0" smtClean="0">
                <a:solidFill>
                  <a:srgbClr val="C00000"/>
                </a:solidFill>
              </a:rPr>
              <a:t>богаделен </a:t>
            </a:r>
            <a:r>
              <a:rPr lang="ru-RU" sz="2000" dirty="0" smtClean="0">
                <a:solidFill>
                  <a:schemeClr val="tx1"/>
                </a:solidFill>
              </a:rPr>
              <a:t>являлась наиболее действенными акциями </a:t>
            </a:r>
            <a:r>
              <a:rPr lang="ru-RU" sz="2000" dirty="0">
                <a:solidFill>
                  <a:schemeClr val="tx1"/>
                </a:solidFill>
              </a:rPr>
              <a:t>в данном направлении </a:t>
            </a:r>
            <a:r>
              <a:rPr lang="ru-RU" sz="20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Первый </a:t>
            </a:r>
            <a:r>
              <a:rPr lang="ru-RU" sz="2000" dirty="0">
                <a:solidFill>
                  <a:schemeClr val="tx1"/>
                </a:solidFill>
              </a:rPr>
              <a:t>в крае детский приют – Николаевский – создал в 1849 г. в Петрозаводске купец </a:t>
            </a:r>
            <a:r>
              <a:rPr lang="ru-RU" sz="2000" dirty="0" err="1">
                <a:solidFill>
                  <a:schemeClr val="tx1"/>
                </a:solidFill>
              </a:rPr>
              <a:t>М.П.Пименов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Частым </a:t>
            </a:r>
            <a:r>
              <a:rPr lang="ru-RU" sz="2000" dirty="0">
                <a:solidFill>
                  <a:schemeClr val="tx1"/>
                </a:solidFill>
              </a:rPr>
              <a:t>явлением были разовые пожертвования в пользу нуждающихся по праздничным датам, или, напротив, по случаю бедствий, а порой, и без особых на то поводов.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820680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      </a:t>
            </a:r>
            <a:r>
              <a:rPr lang="ru-RU" sz="2000" b="1" i="1" dirty="0">
                <a:solidFill>
                  <a:srgbClr val="C00000"/>
                </a:solidFill>
              </a:rPr>
              <a:t>Наша история</a:t>
            </a:r>
          </a:p>
        </p:txBody>
      </p:sp>
      <p:pic>
        <p:nvPicPr>
          <p:cNvPr id="1026" name="Picture 2" descr="C:\Users\Red Cross\Desktop\фото презентация\Екатерининская_церковь_в_Петрозаводск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54060"/>
            <a:ext cx="1800199" cy="11787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00231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464495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</a:rPr>
              <a:t>В 1865 году в Петрозаводске создано </a:t>
            </a:r>
            <a:r>
              <a:rPr lang="ru-RU" sz="1800" dirty="0">
                <a:solidFill>
                  <a:schemeClr val="tx1"/>
                </a:solidFill>
              </a:rPr>
              <a:t>благотворительное общество, </a:t>
            </a:r>
            <a:r>
              <a:rPr lang="ru-RU" sz="1800" dirty="0" smtClean="0">
                <a:solidFill>
                  <a:schemeClr val="tx1"/>
                </a:solidFill>
              </a:rPr>
              <a:t>насчитывавшее </a:t>
            </a:r>
            <a:r>
              <a:rPr lang="ru-RU" sz="1800" dirty="0">
                <a:solidFill>
                  <a:schemeClr val="tx1"/>
                </a:solidFill>
              </a:rPr>
              <a:t>до 150–200 членов. </a:t>
            </a:r>
            <a:endParaRPr lang="ru-RU" sz="1800" dirty="0" smtClean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</a:rPr>
              <a:t>В неурожайные годы Благотворительное общество открывало бесплатную столовую. Продукты для нее по удешевленной цене поставляли купцы </a:t>
            </a:r>
            <a:r>
              <a:rPr lang="ru-RU" sz="1800" dirty="0" err="1">
                <a:solidFill>
                  <a:schemeClr val="tx1"/>
                </a:solidFill>
              </a:rPr>
              <a:t>Е.Г.Пименов</a:t>
            </a:r>
            <a:r>
              <a:rPr lang="ru-RU" sz="1800" dirty="0">
                <a:solidFill>
                  <a:schemeClr val="tx1"/>
                </a:solidFill>
              </a:rPr>
              <a:t>, Н.Ф. и М.Н. Пикины.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</a:rPr>
              <a:t>Общество построило и содержало театральное здание, где проходили спектакли и концерты местных любителей и заезжих профессиональных </a:t>
            </a:r>
            <a:r>
              <a:rPr lang="ru-RU" sz="1800" dirty="0" smtClean="0">
                <a:solidFill>
                  <a:schemeClr val="tx1"/>
                </a:solidFill>
              </a:rPr>
              <a:t>трупп 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Неоднократно </a:t>
            </a:r>
            <a:r>
              <a:rPr lang="ru-RU" sz="1800" dirty="0">
                <a:solidFill>
                  <a:schemeClr val="tx1"/>
                </a:solidFill>
              </a:rPr>
              <a:t>погашали недоимки за неимущих сограждан городские головы из купцов М.П. и Е.Г. Пименовы, </a:t>
            </a:r>
            <a:r>
              <a:rPr lang="ru-RU" sz="1800" dirty="0" err="1">
                <a:solidFill>
                  <a:schemeClr val="tx1"/>
                </a:solidFill>
              </a:rPr>
              <a:t>Г.М.Сывороткин</a:t>
            </a:r>
            <a:r>
              <a:rPr lang="ru-RU" sz="1800" dirty="0">
                <a:solidFill>
                  <a:schemeClr val="tx1"/>
                </a:solidFill>
              </a:rPr>
              <a:t> (Петрозаводск), </a:t>
            </a:r>
            <a:r>
              <a:rPr lang="ru-RU" sz="1800" dirty="0" err="1">
                <a:solidFill>
                  <a:schemeClr val="tx1"/>
                </a:solidFill>
              </a:rPr>
              <a:t>В.Ф.Кузнецов</a:t>
            </a:r>
            <a:r>
              <a:rPr lang="ru-RU" sz="1800" dirty="0">
                <a:solidFill>
                  <a:schemeClr val="tx1"/>
                </a:solidFill>
              </a:rPr>
              <a:t> (Олонец), </a:t>
            </a:r>
            <a:r>
              <a:rPr lang="ru-RU" sz="1800" dirty="0" err="1">
                <a:solidFill>
                  <a:schemeClr val="tx1"/>
                </a:solidFill>
              </a:rPr>
              <a:t>И.И.Малокрошечный</a:t>
            </a:r>
            <a:r>
              <a:rPr lang="ru-RU" sz="1800" dirty="0">
                <a:solidFill>
                  <a:schemeClr val="tx1"/>
                </a:solidFill>
              </a:rPr>
              <a:t> (Пудож).                                                                                                                                               Несколько раз в год устраивал бесплатные обеды для нищих </a:t>
            </a:r>
          </a:p>
          <a:p>
            <a:r>
              <a:rPr lang="ru-RU" sz="1800" dirty="0" smtClean="0">
                <a:solidFill>
                  <a:srgbClr val="C00000"/>
                </a:solidFill>
              </a:rPr>
              <a:t>Таким </a:t>
            </a:r>
            <a:r>
              <a:rPr lang="ru-RU" sz="1800" dirty="0">
                <a:solidFill>
                  <a:srgbClr val="C00000"/>
                </a:solidFill>
              </a:rPr>
              <a:t>образом, активно выступая на ниве благотворительности, местные предприниматели вносили значительный вклад в развитие духовной и социальной сферы жизни </a:t>
            </a:r>
            <a:r>
              <a:rPr lang="ru-RU" sz="1800" dirty="0" err="1">
                <a:solidFill>
                  <a:srgbClr val="C00000"/>
                </a:solidFill>
              </a:rPr>
              <a:t>Олонецкого</a:t>
            </a:r>
            <a:r>
              <a:rPr lang="ru-RU" sz="1800" dirty="0">
                <a:solidFill>
                  <a:srgbClr val="C00000"/>
                </a:solidFill>
              </a:rPr>
              <a:t> края. </a:t>
            </a:r>
            <a:endParaRPr lang="ru-RU" sz="1800" dirty="0" smtClean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      </a:t>
            </a:r>
            <a:r>
              <a:rPr lang="ru-RU" sz="1800" b="1" i="1" dirty="0">
                <a:solidFill>
                  <a:srgbClr val="C00000"/>
                </a:solidFill>
              </a:rPr>
              <a:t>Наша история</a:t>
            </a:r>
          </a:p>
        </p:txBody>
      </p:sp>
    </p:spTree>
    <p:extLst>
      <p:ext uri="{BB962C8B-B14F-4D97-AF65-F5344CB8AC3E}">
        <p14:creationId xmlns="" xmlns:p14="http://schemas.microsoft.com/office/powerpoint/2010/main" val="1746857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340768"/>
            <a:ext cx="8712968" cy="4785395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 Письмо </a:t>
            </a:r>
            <a:r>
              <a:rPr lang="ru-RU" dirty="0">
                <a:solidFill>
                  <a:srgbClr val="FF0000"/>
                </a:solidFill>
              </a:rPr>
              <a:t>попечителя </a:t>
            </a:r>
            <a:r>
              <a:rPr lang="ru-RU" dirty="0" err="1">
                <a:solidFill>
                  <a:schemeClr val="tx1"/>
                </a:solidFill>
              </a:rPr>
              <a:t>Загубского</a:t>
            </a:r>
            <a:r>
              <a:rPr lang="ru-RU" dirty="0">
                <a:solidFill>
                  <a:schemeClr val="tx1"/>
                </a:solidFill>
              </a:rPr>
              <a:t> и Слободского училищ </a:t>
            </a:r>
            <a:r>
              <a:rPr lang="ru-RU" dirty="0" err="1">
                <a:solidFill>
                  <a:schemeClr val="tx1"/>
                </a:solidFill>
              </a:rPr>
              <a:t>Толвуйской</a:t>
            </a:r>
            <a:r>
              <a:rPr lang="ru-RU" dirty="0">
                <a:solidFill>
                  <a:schemeClr val="tx1"/>
                </a:solidFill>
              </a:rPr>
              <a:t> волости, лесопромышленника из д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Масельгская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Гора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И.В Захарьева </a:t>
            </a:r>
            <a:r>
              <a:rPr lang="ru-RU" dirty="0">
                <a:solidFill>
                  <a:schemeClr val="tx1"/>
                </a:solidFill>
              </a:rPr>
              <a:t>к инспектору народных училищ </a:t>
            </a:r>
            <a:r>
              <a:rPr lang="ru-RU" dirty="0" err="1">
                <a:solidFill>
                  <a:schemeClr val="tx1"/>
                </a:solidFill>
              </a:rPr>
              <a:t>С.А.Лосеву</a:t>
            </a:r>
            <a:r>
              <a:rPr lang="ru-RU" dirty="0">
                <a:solidFill>
                  <a:schemeClr val="tx1"/>
                </a:solidFill>
              </a:rPr>
              <a:t> от 17 января 1907 г</a:t>
            </a:r>
            <a:r>
              <a:rPr lang="ru-RU" dirty="0" smtClean="0">
                <a:solidFill>
                  <a:schemeClr val="tx1"/>
                </a:solidFill>
              </a:rPr>
              <a:t>.                                                                                                  </a:t>
            </a:r>
            <a:r>
              <a:rPr lang="ru-RU" dirty="0" err="1">
                <a:solidFill>
                  <a:schemeClr val="tx1"/>
                </a:solidFill>
              </a:rPr>
              <a:t>И.В.Захарьев</a:t>
            </a:r>
            <a:r>
              <a:rPr lang="ru-RU" dirty="0">
                <a:solidFill>
                  <a:schemeClr val="tx1"/>
                </a:solidFill>
              </a:rPr>
              <a:t> писал: «Относительно библиотеки. Прошу Вас дать адрес моему брату, который вышлет нам из Петербурга каталог, где приобрести нам книги. Прошу Вас еще раз похлопотать и пожаловать к нам, посмотреть и открыть библиотеку. 27 декабря была елка в </a:t>
            </a:r>
            <a:r>
              <a:rPr lang="ru-RU" dirty="0" err="1">
                <a:solidFill>
                  <a:schemeClr val="tx1"/>
                </a:solidFill>
              </a:rPr>
              <a:t>Толвуйском</a:t>
            </a:r>
            <a:r>
              <a:rPr lang="ru-RU" dirty="0">
                <a:solidFill>
                  <a:schemeClr val="tx1"/>
                </a:solidFill>
              </a:rPr>
              <a:t> училище для учеников Слободского училища. Приношу большую благодарность учителю… Не предполагал, что так хорошо могут приготовить детей… Не я один, а сотни зрителей остались в восторге</a:t>
            </a:r>
            <a:r>
              <a:rPr lang="ru-RU" dirty="0" smtClean="0">
                <a:solidFill>
                  <a:schemeClr val="tx1"/>
                </a:solidFill>
              </a:rPr>
              <a:t>».                                                                             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36248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7030A0"/>
                </a:solidFill>
              </a:rPr>
              <a:t>Благотворительность: реальность и </a:t>
            </a:r>
            <a:r>
              <a:rPr lang="ru-RU" b="1" i="1" dirty="0" smtClean="0">
                <a:solidFill>
                  <a:srgbClr val="7030A0"/>
                </a:solidFill>
              </a:rPr>
              <a:t>перспективы  </a:t>
            </a:r>
            <a:r>
              <a:rPr lang="ru-RU" sz="2200" b="1" i="1" dirty="0">
                <a:solidFill>
                  <a:srgbClr val="C00000"/>
                </a:solidFill>
              </a:rPr>
              <a:t>Наша история</a:t>
            </a:r>
          </a:p>
        </p:txBody>
      </p:sp>
    </p:spTree>
    <p:extLst>
      <p:ext uri="{BB962C8B-B14F-4D97-AF65-F5344CB8AC3E}">
        <p14:creationId xmlns="" xmlns:p14="http://schemas.microsoft.com/office/powerpoint/2010/main" val="3180691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В 1804 году Александр I даже выразил официальную благодарность жителям северного края за благотворительность.</a:t>
            </a:r>
          </a:p>
          <a:p>
            <a:r>
              <a:rPr lang="ru-RU" sz="3200" b="1" i="1" dirty="0">
                <a:solidFill>
                  <a:srgbClr val="C00000"/>
                </a:solidFill>
              </a:rPr>
              <a:t>официальная  благодарность жителям северного  края за благотворительность</a:t>
            </a:r>
          </a:p>
          <a:p>
            <a:r>
              <a:rPr lang="ru-RU" dirty="0">
                <a:solidFill>
                  <a:schemeClr val="tx1"/>
                </a:solidFill>
              </a:rPr>
              <a:t>— </a:t>
            </a:r>
            <a:r>
              <a:rPr lang="ru-RU" sz="2900" dirty="0">
                <a:solidFill>
                  <a:schemeClr val="tx1"/>
                </a:solidFill>
              </a:rPr>
              <a:t>Из донесения вашего о приношениях, сделанных в пользу приказа общественного призрения чиновниками </a:t>
            </a:r>
            <a:r>
              <a:rPr lang="ru-RU" sz="2900" dirty="0" err="1">
                <a:solidFill>
                  <a:schemeClr val="tx1"/>
                </a:solidFill>
              </a:rPr>
              <a:t>Олонецкой</a:t>
            </a:r>
            <a:r>
              <a:rPr lang="ru-RU" sz="2900" dirty="0">
                <a:solidFill>
                  <a:schemeClr val="tx1"/>
                </a:solidFill>
              </a:rPr>
              <a:t> губернии, людьми, служащими при Александровском заводе, и петрозаводским градским обществом, с удовольствием усматривая усердие их к пользам человеколюбивых заведений и действия похвального примера, вами им подаваемого, считаю </a:t>
            </a:r>
            <a:r>
              <a:rPr lang="ru-RU" sz="2900" dirty="0" err="1">
                <a:solidFill>
                  <a:schemeClr val="tx1"/>
                </a:solidFill>
              </a:rPr>
              <a:t>справедливостию</a:t>
            </a:r>
            <a:r>
              <a:rPr lang="ru-RU" sz="2900" dirty="0">
                <a:solidFill>
                  <a:schemeClr val="tx1"/>
                </a:solidFill>
              </a:rPr>
              <a:t> сим изъявить вам мою признательность, поручая вам изъявить благоволение мое и всем лицам, в приношении сем </a:t>
            </a:r>
            <a:r>
              <a:rPr lang="ru-RU" sz="2900" dirty="0" err="1">
                <a:solidFill>
                  <a:schemeClr val="tx1"/>
                </a:solidFill>
              </a:rPr>
              <a:t>участсвующим</a:t>
            </a:r>
            <a:r>
              <a:rPr lang="ru-RU" sz="2900" dirty="0">
                <a:solidFill>
                  <a:schemeClr val="tx1"/>
                </a:solidFill>
              </a:rPr>
              <a:t>, — говорится в указе императора </a:t>
            </a:r>
            <a:r>
              <a:rPr lang="ru-RU" sz="2900" dirty="0" err="1">
                <a:solidFill>
                  <a:schemeClr val="tx1"/>
                </a:solidFill>
              </a:rPr>
              <a:t>олонецкому</a:t>
            </a:r>
            <a:r>
              <a:rPr lang="ru-RU" sz="2900" dirty="0">
                <a:solidFill>
                  <a:schemeClr val="tx1"/>
                </a:solidFill>
              </a:rPr>
              <a:t> губернатору Василию </a:t>
            </a:r>
            <a:r>
              <a:rPr lang="ru-RU" sz="2900" dirty="0" err="1">
                <a:solidFill>
                  <a:schemeClr val="tx1"/>
                </a:solidFill>
              </a:rPr>
              <a:t>Мертенсу</a:t>
            </a:r>
            <a:r>
              <a:rPr lang="ru-RU" sz="29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784976" cy="1938544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Благотворительность: реальность и перспективы </a:t>
            </a:r>
            <a:r>
              <a:rPr lang="ru-RU" sz="2200" b="1" i="1" dirty="0" smtClean="0">
                <a:solidFill>
                  <a:srgbClr val="FF0000"/>
                </a:solidFill>
              </a:rPr>
              <a:t/>
            </a:r>
            <a:br>
              <a:rPr lang="ru-RU" sz="2200" b="1" i="1" dirty="0" smtClean="0">
                <a:solidFill>
                  <a:srgbClr val="FF0000"/>
                </a:solidFill>
              </a:rPr>
            </a:br>
            <a:r>
              <a:rPr lang="ru-RU" sz="2200" b="1" i="1" dirty="0" smtClean="0">
                <a:solidFill>
                  <a:srgbClr val="FF0000"/>
                </a:solidFill>
              </a:rPr>
              <a:t>                                                                                         </a:t>
            </a:r>
            <a:r>
              <a:rPr lang="ru-RU" sz="2200" b="1" i="1" dirty="0">
                <a:solidFill>
                  <a:srgbClr val="FF0000"/>
                </a:solidFill>
              </a:rPr>
              <a:t>Наша история</a:t>
            </a:r>
          </a:p>
        </p:txBody>
      </p:sp>
    </p:spTree>
    <p:extLst>
      <p:ext uri="{BB962C8B-B14F-4D97-AF65-F5344CB8AC3E}">
        <p14:creationId xmlns="" xmlns:p14="http://schemas.microsoft.com/office/powerpoint/2010/main" val="1025298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</a:t>
            </a:r>
            <a:r>
              <a:rPr lang="ru-RU" dirty="0"/>
              <a:t>данным </a:t>
            </a:r>
            <a:r>
              <a:rPr lang="ru-RU" dirty="0" smtClean="0"/>
              <a:t>управления </a:t>
            </a:r>
            <a:r>
              <a:rPr lang="ru-RU" dirty="0"/>
              <a:t>Министерства юстиции РФ по Республике Карелия </a:t>
            </a:r>
            <a:r>
              <a:rPr lang="ru-RU" dirty="0" smtClean="0"/>
              <a:t> в республике зарегистрировано:</a:t>
            </a:r>
          </a:p>
          <a:p>
            <a:r>
              <a:rPr lang="ru-RU" dirty="0"/>
              <a:t> </a:t>
            </a:r>
            <a:r>
              <a:rPr lang="ru-RU" dirty="0" smtClean="0"/>
              <a:t>более 1300 всех видов НКО</a:t>
            </a:r>
          </a:p>
          <a:p>
            <a:r>
              <a:rPr lang="ru-RU" dirty="0" smtClean="0"/>
              <a:t>из  них  68   благотворительных фондов                                                                    из них 874 организации </a:t>
            </a:r>
            <a:r>
              <a:rPr lang="ru-RU" dirty="0"/>
              <a:t> </a:t>
            </a:r>
            <a:r>
              <a:rPr lang="ru-RU" dirty="0" smtClean="0"/>
              <a:t>зарегистрировано  на территории г. Петрозаводска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7030A0"/>
                </a:solidFill>
              </a:rPr>
              <a:t>БЛАГОТВОРИТЕЛЬНОСТЬ – реальность и перспективы </a:t>
            </a:r>
            <a:r>
              <a:rPr lang="ru-RU" sz="3600" b="1" i="1" dirty="0" smtClean="0">
                <a:solidFill>
                  <a:srgbClr val="7030A0"/>
                </a:solidFill>
              </a:rPr>
              <a:t>       </a:t>
            </a:r>
            <a:r>
              <a:rPr lang="ru-RU" sz="1800" b="1" i="1" dirty="0" smtClean="0">
                <a:solidFill>
                  <a:srgbClr val="C00000"/>
                </a:solidFill>
              </a:rPr>
              <a:t>НКО В КАРЕЛИИ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1181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670</TotalTime>
  <Words>2217</Words>
  <Application>Microsoft Office PowerPoint</Application>
  <PresentationFormat>Экран (4:3)</PresentationFormat>
  <Paragraphs>225</Paragraphs>
  <Slides>34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Волна</vt:lpstr>
      <vt:lpstr>БЛАГОТВОРИТЕЛЬНОСТЬ – реальность и перспективы</vt:lpstr>
      <vt:lpstr>  БЛАГОТВОРИТЕЛЬНОСТЬ – реальность и перспективы Республика Карелия </vt:lpstr>
      <vt:lpstr>Слайд 3</vt:lpstr>
      <vt:lpstr>Благотворительность: реальность и перспективы       Наша история</vt:lpstr>
      <vt:lpstr>Благотворительность: реальность и перспективы       Наша история</vt:lpstr>
      <vt:lpstr>Благотворительность: реальность и перспективы       Наша история</vt:lpstr>
      <vt:lpstr>Благотворительность: реальность и перспективы  Наша история</vt:lpstr>
      <vt:lpstr>Благотворительность: реальность и перспективы                                                                                           Наша история</vt:lpstr>
      <vt:lpstr>БЛАГОТВОРИТЕЛЬНОСТЬ – реальность и перспективы        НКО В КАРЕЛИИ</vt:lpstr>
      <vt:lpstr>Благотворительность: реальность и перспективы </vt:lpstr>
      <vt:lpstr>Благотворительность: реальность и перспективы </vt:lpstr>
      <vt:lpstr>Благотворительность: реальность и перспективы    Основные виды благотворительности</vt:lpstr>
      <vt:lpstr>Благотворительность: реальность и перспективы    участники благотворительной деятельности</vt:lpstr>
      <vt:lpstr>БЛАГОТВОРИТЕЛЬНОСТЬ – реальность и перспективы                 Форма благотворительности </vt:lpstr>
      <vt:lpstr>БЛАГОТВОРИТЕЛЬНОСТЬ – реальность и перспективы</vt:lpstr>
      <vt:lpstr>Благотворительность: реальность и перспективы</vt:lpstr>
      <vt:lpstr>Благотворительность: реальность и перспективы                                                                         Способы оказания благотворительной поддержки</vt:lpstr>
      <vt:lpstr>Благотворительность: реальность и перспективы                              Принятие решения о благотворительной помощи</vt:lpstr>
      <vt:lpstr>Благотворительность: реальность и перспективы                                                                                   Чью помощь вы считаете допустимой</vt:lpstr>
      <vt:lpstr>Благотворительность: реальность и перспективы                                                                                                         Чью помощь вы считаете допустимой</vt:lpstr>
      <vt:lpstr>Благотворительность: реальность и перспективы  ДОВЕРИЕ  К БЛАГОТВОРИТЕЛЬНЫМ ОРГАНИЗАЦИЯМ</vt:lpstr>
      <vt:lpstr>Благотворительность: реальность и перспективы ПОЧЕМУ  ВЫ ДОВЕРЯЕТЕ БЛАГОТВОРИТЕЛЬНЫМ ОРГАНИЗАЦИЯМ:</vt:lpstr>
      <vt:lpstr>Благотворительность: реальность и перспективы:    ПОЧЕМУ ВЫ  НЕ ДОВЕРЯЕТЕ                                                                                БЛАГОТВОРИТЕЛЬНЫМ ОРГАНИЗАЦИЯМ</vt:lpstr>
      <vt:lpstr>Благотворительность: реальность и перспективы   Какие формы  благотворительности                                                         заслуживают доверия</vt:lpstr>
      <vt:lpstr>Благотворительность: реальность и перспективы  Какие благотворительные организации                                        России вы знаете</vt:lpstr>
      <vt:lpstr>Благотворительность: реальность и перспективы Какие благотворительные организации                                                          Карелии  Я знаю</vt:lpstr>
      <vt:lpstr>Благотворительность: реальность и перспективы                                                                   Какие благотворительные                                                                      организации  Карелии знаете</vt:lpstr>
      <vt:lpstr>Благотворительность: реальность и перспективы                                                                                              Приоритетные целевые группы</vt:lpstr>
      <vt:lpstr>Благотворительность: реальность и перспективы                                                                                                                     ПРИОРЕТЕТНЫЕ ЦЕЛЕВЫЕ ГРУППЫ</vt:lpstr>
      <vt:lpstr>Благотворительность: реальность и перспективы           Портрет   нашего благотворителя</vt:lpstr>
      <vt:lpstr>Благотворительность: реальность и перспективы                                                                                                         Портрет   нашего благотворителя:</vt:lpstr>
      <vt:lpstr>Благотворительность: реальность и перспективы                                                                       Портрет   нашего благотворителя </vt:lpstr>
      <vt:lpstr>Благотворительность: реальность и перспективы </vt:lpstr>
      <vt:lpstr>Благотворительность: реальность и                                      перспективы                 Награда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Red Cross</dc:creator>
  <cp:lastModifiedBy>user2</cp:lastModifiedBy>
  <cp:revision>138</cp:revision>
  <dcterms:created xsi:type="dcterms:W3CDTF">2018-12-18T11:38:06Z</dcterms:created>
  <dcterms:modified xsi:type="dcterms:W3CDTF">2018-12-28T14:40:04Z</dcterms:modified>
</cp:coreProperties>
</file>