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85" r:id="rId5"/>
    <p:sldId id="281" r:id="rId6"/>
    <p:sldId id="282" r:id="rId7"/>
    <p:sldId id="283" r:id="rId8"/>
    <p:sldId id="284" r:id="rId9"/>
    <p:sldId id="268" r:id="rId10"/>
    <p:sldId id="287" r:id="rId11"/>
    <p:sldId id="278" r:id="rId12"/>
    <p:sldId id="27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B741-E4FA-401C-9057-EC60747E1071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DD64-AF1D-4C96-9E6C-65D113030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6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5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5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2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4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9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7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3B69-C538-491C-9798-A8BD436C49D0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190C6-7489-4760-8A1B-F557650B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9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bakers.com/" TargetMode="External"/><Relationship Id="rId2" Type="http://schemas.openxmlformats.org/officeDocument/2006/relationships/hyperlink" Target="https://popsters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om/analytics/web/?hl=ru" TargetMode="External"/><Relationship Id="rId4" Type="http://schemas.openxmlformats.org/officeDocument/2006/relationships/hyperlink" Target="http://www.babkee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769" y="381282"/>
            <a:ext cx="11229137" cy="238760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МЕТРИКИ СОЦСЕТЕЙ ДЛЯ НКО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20" y="2176621"/>
            <a:ext cx="7426189" cy="49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24000" y="220592"/>
            <a:ext cx="9144000" cy="1687295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ПРИМЕР ОТЧЁТА</a:t>
            </a:r>
          </a:p>
        </p:txBody>
      </p:sp>
      <p:pic>
        <p:nvPicPr>
          <p:cNvPr id="8194" name="Picture 2" descr="https://smmplanner.com/blog/content/images/2020/08/13-analitika-postov-v-datafan-dlya-soobshchestva-vkontak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29" y="1841347"/>
            <a:ext cx="6546185" cy="49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0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10 must-have</a:t>
            </a:r>
            <a:b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</a:br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метрик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4132"/>
            <a:ext cx="6638795" cy="373432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41523" y="2967516"/>
            <a:ext cx="4308954" cy="363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/>
              <a:t>о которых вы должны знать всегда</a:t>
            </a:r>
          </a:p>
        </p:txBody>
      </p:sp>
    </p:spTree>
    <p:extLst>
      <p:ext uri="{BB962C8B-B14F-4D97-AF65-F5344CB8AC3E}">
        <p14:creationId xmlns:p14="http://schemas.microsoft.com/office/powerpoint/2010/main" val="67792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1. Количество подписчиков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4355" y="3138421"/>
            <a:ext cx="101794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Одна из самых важных метрик в SMM. Никто не захочет взаимодействовать с теми, кто давно в </a:t>
            </a:r>
            <a:r>
              <a:rPr lang="ru-RU" dirty="0" err="1">
                <a:solidFill>
                  <a:srgbClr val="000000"/>
                </a:solidFill>
                <a:latin typeface="YS Text Optional"/>
              </a:rPr>
              <a:t>соцсетях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, но своими подписчиками так и не обзавелся. Мало людей, которые </a:t>
            </a:r>
            <a:r>
              <a:rPr lang="ru-RU" dirty="0" err="1">
                <a:solidFill>
                  <a:srgbClr val="000000"/>
                </a:solidFill>
                <a:latin typeface="YS Text Optional"/>
              </a:rPr>
              <a:t>тапнули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 по заветной кнопке “подписаться”? Значит с репутацией дела обстоят не очень хорошо: вас не знают, не узнают, вы не интересны аудитории.</a:t>
            </a:r>
          </a:p>
          <a:p>
            <a:br>
              <a:rPr lang="ru-RU" dirty="0">
                <a:solidFill>
                  <a:srgbClr val="000000"/>
                </a:solidFill>
                <a:latin typeface="YS Text Optional"/>
              </a:rPr>
            </a:br>
            <a:r>
              <a:rPr lang="ru-RU" dirty="0">
                <a:solidFill>
                  <a:srgbClr val="000000"/>
                </a:solidFill>
                <a:latin typeface="YS Text Optional"/>
              </a:rPr>
              <a:t>И напротив — стабильно растущее число </a:t>
            </a:r>
            <a:r>
              <a:rPr lang="ru-RU" dirty="0" err="1">
                <a:solidFill>
                  <a:srgbClr val="000000"/>
                </a:solidFill>
                <a:latin typeface="YS Text Optional"/>
              </a:rPr>
              <a:t>фолловеров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 говорит о том, что с вашим профилем или сообществом все отлично.</a:t>
            </a:r>
            <a:endParaRPr lang="ru-RU" b="0" i="0" dirty="0">
              <a:solidFill>
                <a:srgbClr val="000000"/>
              </a:solidFill>
              <a:effectLst/>
              <a:latin typeface="YS Text Optional"/>
            </a:endParaRPr>
          </a:p>
        </p:txBody>
      </p:sp>
      <p:pic>
        <p:nvPicPr>
          <p:cNvPr id="1029" name="Picture 5" descr="11 метрик для анализа соцсетей для проверки эффективности S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63" y="5126130"/>
            <a:ext cx="34099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8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2. Темп роста аудитории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4355" y="3138421"/>
            <a:ext cx="10179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Насколько быстро развивается ваш профиль можно узнать с помощью анализа темпа роста аудитории. Есть специальная формула для подсчета. </a:t>
            </a:r>
          </a:p>
          <a:p>
            <a:endParaRPr lang="ru-RU" dirty="0">
              <a:solidFill>
                <a:srgbClr val="000000"/>
              </a:solidFill>
              <a:latin typeface="YS Text Optional"/>
            </a:endParaRPr>
          </a:p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Мы рекомендуем учитывать ее при продвижении. Число новых подписчиков разделить на общее число подписчиков и умножить на 100%. При этом нужно учитывать количество отписок.</a:t>
            </a:r>
            <a:endParaRPr lang="ru-RU" b="0" i="0" dirty="0">
              <a:solidFill>
                <a:srgbClr val="000000"/>
              </a:solidFill>
              <a:effectLst/>
              <a:latin typeface="YS Text Option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010" y="5248366"/>
            <a:ext cx="10135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(новые подписчики)</a:t>
            </a:r>
            <a:r>
              <a:rPr lang="en-US" sz="3200" b="1" dirty="0"/>
              <a:t>/</a:t>
            </a:r>
            <a:r>
              <a:rPr lang="ru-RU" sz="3200" b="1" dirty="0"/>
              <a:t>(общее число подписчиков)*100%</a:t>
            </a:r>
          </a:p>
        </p:txBody>
      </p:sp>
    </p:spTree>
    <p:extLst>
      <p:ext uri="{BB962C8B-B14F-4D97-AF65-F5344CB8AC3E}">
        <p14:creationId xmlns:p14="http://schemas.microsoft.com/office/powerpoint/2010/main" val="14109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3. Количество отписок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4354" y="3093148"/>
            <a:ext cx="10179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Показатели отписок  можно отслеживать вручную. А можно проверить эффективность SMM по этой метрике с помощью сервисов, таких как </a:t>
            </a:r>
            <a:r>
              <a:rPr lang="en-US" dirty="0" err="1">
                <a:solidFill>
                  <a:srgbClr val="000000"/>
                </a:solidFill>
                <a:latin typeface="YS Text Optional"/>
              </a:rPr>
              <a:t>Livedune</a:t>
            </a:r>
            <a:r>
              <a:rPr lang="en-US" dirty="0">
                <a:solidFill>
                  <a:srgbClr val="000000"/>
                </a:solidFill>
                <a:latin typeface="YS Text Optional"/>
              </a:rPr>
              <a:t> (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для </a:t>
            </a:r>
            <a:r>
              <a:rPr lang="en-US" dirty="0">
                <a:solidFill>
                  <a:srgbClr val="000000"/>
                </a:solidFill>
                <a:latin typeface="YS Text Optional"/>
              </a:rPr>
              <a:t>Instagram).</a:t>
            </a:r>
          </a:p>
          <a:p>
            <a:endParaRPr lang="ru-RU" dirty="0">
              <a:solidFill>
                <a:srgbClr val="000000"/>
              </a:solidFill>
              <a:latin typeface="YS Text Optional"/>
            </a:endParaRPr>
          </a:p>
          <a:p>
            <a:r>
              <a:rPr lang="ru-RU" dirty="0">
                <a:solidFill>
                  <a:srgbClr val="000000"/>
                </a:solidFill>
                <a:latin typeface="YS Text Optional"/>
              </a:rPr>
              <a:t>В таких сервисах еще можно сделать анализ контента, посмотреть упоминания вашего профиля, статистику по </a:t>
            </a:r>
            <a:r>
              <a:rPr lang="ru-RU" dirty="0" err="1">
                <a:solidFill>
                  <a:srgbClr val="000000"/>
                </a:solidFill>
                <a:latin typeface="YS Text Optional"/>
              </a:rPr>
              <a:t>сторис</a:t>
            </a:r>
            <a:r>
              <a:rPr lang="ru-RU" dirty="0">
                <a:solidFill>
                  <a:srgbClr val="000000"/>
                </a:solidFill>
                <a:latin typeface="YS Text Optional"/>
              </a:rPr>
              <a:t>. </a:t>
            </a:r>
            <a:endParaRPr lang="ru-RU" b="0" i="0" dirty="0">
              <a:solidFill>
                <a:srgbClr val="000000"/>
              </a:solidFill>
              <a:effectLst/>
              <a:latin typeface="YS Text Optional"/>
            </a:endParaRPr>
          </a:p>
        </p:txBody>
      </p:sp>
      <p:pic>
        <p:nvPicPr>
          <p:cNvPr id="2050" name="Picture 2" descr="11 метрик для анализа соцсетей для проверки эффективности S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89" y="4783791"/>
            <a:ext cx="4756016" cy="18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0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156203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4. Охват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0641" y="2838916"/>
            <a:ext cx="5630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В отличие от просмотров охват показывает только уникальных пользователей. Один человек посмотрел публикацию пять раз, но охват с этого пользователя будет +1. </a:t>
            </a:r>
          </a:p>
          <a:p>
            <a:endParaRPr lang="ru-RU" sz="20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5 человек посмотрели пост — охват будет +5. Информацию по этой метрике можно посмотреть во внутренней статистике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соцсети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YS Text Optional"/>
            </a:endParaRPr>
          </a:p>
        </p:txBody>
      </p:sp>
      <p:pic>
        <p:nvPicPr>
          <p:cNvPr id="4098" name="Picture 2" descr="https://crystal-digital.ru/wp-content/uploads/2019/07/1-diagramma-vidy-ohvata-768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15" y="2054268"/>
            <a:ext cx="4140852" cy="41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1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156203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5.Вовлеченность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6573" y="2054268"/>
            <a:ext cx="107275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Этот показатель нужен для анализа того, насколько вы интересны пользователю. Посты аккаунта вашего бренда не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лайкают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репостят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не комментируют? Это плохо, значит продвижение буксует, эффективность SMM падает.</a:t>
            </a:r>
          </a:p>
          <a:p>
            <a:endParaRPr lang="ru-RU" sz="20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Для подсчета индекса нужно количество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лайков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репостов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комментов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разделить на число подписчиков на данный момент. Затем надо получившееся число умножить на 100%. Обычно считается, что индекс для аккаунтов с большой подпиской в норме составляет 3% и выше.</a:t>
            </a:r>
            <a:endParaRPr lang="ru-RU" sz="2000" b="0" i="0" dirty="0">
              <a:solidFill>
                <a:srgbClr val="000000"/>
              </a:solidFill>
              <a:effectLst/>
              <a:latin typeface="YS Text Option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63" y="4608813"/>
            <a:ext cx="61722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2150758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6. Негативные реакции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8366" y="2888626"/>
            <a:ext cx="10727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Всем сразу понравиться нельзя. Но если у вас повысилось число негативных реакций, например,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скрытий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ваших постов или жалоб, значит что-то пошло не так. Например, вы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таргетируете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не на ту аудиторию.</a:t>
            </a:r>
          </a:p>
          <a:p>
            <a:endParaRPr lang="ru-RU" sz="2000" dirty="0">
              <a:solidFill>
                <a:srgbClr val="000000"/>
              </a:solidFill>
              <a:latin typeface="YS Text Optional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445961"/>
              </p:ext>
            </p:extLst>
          </p:nvPr>
        </p:nvGraphicFramePr>
        <p:xfrm>
          <a:off x="0" y="4457700"/>
          <a:ext cx="121920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447400" imgH="3441240" progId="">
                  <p:embed/>
                </p:oleObj>
              </mc:Choice>
              <mc:Fallback>
                <p:oleObj r:id="rId2" imgW="17447400" imgH="3441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4457700"/>
                        <a:ext cx="121920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42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1687295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7. </a:t>
            </a:r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CTR</a:t>
            </a:r>
            <a:endParaRPr lang="ru-RU" sz="7200" dirty="0">
              <a:solidFill>
                <a:srgbClr val="000066"/>
              </a:solidFill>
              <a:latin typeface="a_FuturicaExtraBlack" panose="020B0A020202040203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210" y="2380189"/>
            <a:ext cx="107275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Этот показатель еще называют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кликабельностью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. Чтобы его посчитать количество кликов нужно разделить на количество показов. Получившуюся цифру умножить на 100. Показатель CTR индивидуален. </a:t>
            </a:r>
            <a:endParaRPr lang="en-US" sz="2000" dirty="0">
              <a:solidFill>
                <a:srgbClr val="000000"/>
              </a:solidFill>
              <a:latin typeface="YS Text Optional"/>
            </a:endParaRPr>
          </a:p>
          <a:p>
            <a:endParaRPr lang="en-US" sz="20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Но чем он больше, тем выше эффективность SMM. Средний</a:t>
            </a:r>
            <a:r>
              <a:rPr lang="ru-RU" sz="2000" b="1" dirty="0">
                <a:solidFill>
                  <a:srgbClr val="000000"/>
                </a:solidFill>
                <a:latin typeface="YS Text Optional"/>
              </a:rPr>
              <a:t> CTR 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по ВК 1-1,5%</a:t>
            </a:r>
          </a:p>
        </p:txBody>
      </p:sp>
      <p:pic>
        <p:nvPicPr>
          <p:cNvPr id="5122" name="Picture 2" descr="11 метрик для анализа соцсетей для проверки эффективности S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75111"/>
            <a:ext cx="6858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3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168729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8</a:t>
            </a:r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. </a:t>
            </a:r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CPC</a:t>
            </a:r>
            <a:endParaRPr lang="ru-RU" sz="7200" dirty="0">
              <a:solidFill>
                <a:srgbClr val="000066"/>
              </a:solidFill>
              <a:latin typeface="a_FuturicaExtraBlack" panose="020B0A020202040203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210" y="2517975"/>
            <a:ext cx="5505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Этот показатель важен при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таргетированной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рекламе в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соцсетях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. CPC — цена за клик. Если хотите узнать, сколько стоит клик при платном продвижении, нужно разделить потраченную сумму на количество кликов.</a:t>
            </a:r>
          </a:p>
          <a:p>
            <a:endParaRPr lang="ru-RU" sz="20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Также вне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таргетинга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CPC можно посчитать разделив деньги потраченные на ведение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соцсетей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и их упаковку на количество кликов.</a:t>
            </a:r>
          </a:p>
        </p:txBody>
      </p:sp>
      <p:pic>
        <p:nvPicPr>
          <p:cNvPr id="8194" name="Picture 2" descr="11 метрик для анализа соцсетей для проверки эффективности S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56" y="2342611"/>
            <a:ext cx="4564059" cy="38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37881" y="492234"/>
            <a:ext cx="10337694" cy="238760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Работать самому или отдать </a:t>
            </a:r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IT-</a:t>
            </a:r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волонтёру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42905" y="3216304"/>
            <a:ext cx="2991886" cy="882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Сам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08598" y="3109178"/>
            <a:ext cx="3906287" cy="9475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Волонтёр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567" y="4435772"/>
            <a:ext cx="5646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— контроль над проектом</a:t>
            </a:r>
          </a:p>
          <a:p>
            <a:r>
              <a:rPr lang="ru-RU" sz="2800" b="1" dirty="0"/>
              <a:t>— новые навыки</a:t>
            </a:r>
          </a:p>
          <a:p>
            <a:r>
              <a:rPr lang="ru-RU" sz="2800" b="1" dirty="0"/>
              <a:t>— возможность масштабирования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8485" y="4435772"/>
            <a:ext cx="45865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— разнообразие подходов</a:t>
            </a:r>
          </a:p>
          <a:p>
            <a:r>
              <a:rPr lang="ru-RU" sz="2800" b="1" dirty="0"/>
              <a:t>— новые креативы</a:t>
            </a:r>
          </a:p>
          <a:p>
            <a:r>
              <a:rPr lang="ru-RU" sz="2800" b="1" dirty="0"/>
              <a:t>— смена курса через смену </a:t>
            </a:r>
            <a:br>
              <a:rPr lang="ru-RU" sz="2800" b="1" dirty="0"/>
            </a:br>
            <a:r>
              <a:rPr lang="ru-RU" sz="2800" b="1" dirty="0"/>
              <a:t>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386374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1687295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9</a:t>
            </a:r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. </a:t>
            </a:r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CPL</a:t>
            </a:r>
            <a:endParaRPr lang="ru-RU" sz="7200" dirty="0">
              <a:solidFill>
                <a:srgbClr val="000066"/>
              </a:solidFill>
              <a:latin typeface="a_FuturicaExtraBlack" panose="020B0A020202040203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210" y="2517975"/>
            <a:ext cx="5505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Это цена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лидов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. Чтобы узнать, во сколько вам обходятся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лиды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нужно сумму, потраченную на продвижение разделить на количество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лидов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пришедших с рекламы.</a:t>
            </a:r>
          </a:p>
          <a:p>
            <a:endParaRPr lang="ru-RU" sz="2000" dirty="0">
              <a:solidFill>
                <a:srgbClr val="000000"/>
              </a:solidFill>
              <a:latin typeface="YS Text Option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Цена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лида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зависит от многих факторов, в том числе от работы отдела продаж компании. Но при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таргетировании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важно знать, сколько стоит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лид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, для анализа эффективности рекламы.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01" y="2019991"/>
            <a:ext cx="4537625" cy="44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92234"/>
            <a:ext cx="9144000" cy="1687295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10. </a:t>
            </a:r>
            <a:r>
              <a:rPr lang="en-US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ROI</a:t>
            </a:r>
            <a:endParaRPr lang="ru-RU" sz="7200" dirty="0">
              <a:solidFill>
                <a:srgbClr val="000066"/>
              </a:solidFill>
              <a:latin typeface="a_FuturicaExtraBlack" panose="020B0A020202040203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209" y="2517975"/>
            <a:ext cx="106894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 Optional"/>
              </a:rPr>
              <a:t>От английского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Return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On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Investment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— окупаемость инвестиций. В контексте социальных сетей — соотношение вложенных денег в продвижение компании в </a:t>
            </a:r>
            <a:r>
              <a:rPr lang="ru-RU" sz="2000" dirty="0" err="1">
                <a:solidFill>
                  <a:srgbClr val="000000"/>
                </a:solidFill>
                <a:latin typeface="YS Text Optional"/>
              </a:rPr>
              <a:t>соцсетях</a:t>
            </a:r>
            <a:r>
              <a:rPr lang="ru-RU" sz="2000" dirty="0">
                <a:solidFill>
                  <a:srgbClr val="000000"/>
                </a:solidFill>
                <a:latin typeface="YS Text Optional"/>
              </a:rPr>
              <a:t> к полученной прибыли. </a:t>
            </a:r>
            <a:br>
              <a:rPr lang="en-US" sz="2000" dirty="0">
                <a:solidFill>
                  <a:srgbClr val="000000"/>
                </a:solidFill>
                <a:latin typeface="YS Text Optional"/>
              </a:rPr>
            </a:br>
            <a:br>
              <a:rPr lang="en-US" sz="2000" dirty="0">
                <a:solidFill>
                  <a:srgbClr val="000000"/>
                </a:solidFill>
                <a:latin typeface="YS Text Optional"/>
              </a:rPr>
            </a:br>
            <a:r>
              <a:rPr lang="ru-RU" sz="2000" dirty="0">
                <a:solidFill>
                  <a:srgbClr val="000000"/>
                </a:solidFill>
                <a:latin typeface="YS Text Optional"/>
              </a:rPr>
              <a:t>Общая формула для расчёта ROI выглядит так</a:t>
            </a:r>
            <a:endParaRPr lang="en-US" sz="2000" dirty="0">
              <a:solidFill>
                <a:srgbClr val="000000"/>
              </a:solidFill>
              <a:latin typeface="YS Text Optional"/>
            </a:endParaRPr>
          </a:p>
          <a:p>
            <a:endParaRPr lang="en-US" sz="2000" dirty="0">
              <a:solidFill>
                <a:srgbClr val="000000"/>
              </a:solidFill>
              <a:latin typeface="YS Text Optional"/>
            </a:endParaRPr>
          </a:p>
          <a:p>
            <a:pPr algn="ctr"/>
            <a:r>
              <a:rPr lang="ru-RU" sz="3600" b="1" dirty="0"/>
              <a:t>ROI = (Доход – Затраты ) / Затраты × 100%</a:t>
            </a:r>
            <a:endParaRPr lang="ru-RU" sz="4000" dirty="0">
              <a:solidFill>
                <a:srgbClr val="000000"/>
              </a:solidFill>
              <a:latin typeface="YS Text Optional"/>
            </a:endParaRPr>
          </a:p>
        </p:txBody>
      </p:sp>
    </p:spTree>
    <p:extLst>
      <p:ext uri="{BB962C8B-B14F-4D97-AF65-F5344CB8AC3E}">
        <p14:creationId xmlns:p14="http://schemas.microsoft.com/office/powerpoint/2010/main" val="1346249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23" y="1166911"/>
            <a:ext cx="3814466" cy="3814466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32564"/>
              </p:ext>
            </p:extLst>
          </p:nvPr>
        </p:nvGraphicFramePr>
        <p:xfrm>
          <a:off x="7314403" y="1471925"/>
          <a:ext cx="2864955" cy="333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94960" imgH="5231520" progId="">
                  <p:embed/>
                </p:oleObj>
              </mc:Choice>
              <mc:Fallback>
                <p:oleObj r:id="rId3" imgW="4494960" imgH="5231520" progId="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4403" y="1471925"/>
                        <a:ext cx="2864955" cy="3334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58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37881" y="492234"/>
            <a:ext cx="10337694" cy="144505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Ставим задачу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7397" y="2300975"/>
            <a:ext cx="9610240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Graphik"/>
              </a:rPr>
              <a:t>Для постановки целей и задач сформулируйте ответы на следующие вопросы: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Graphik"/>
              </a:rPr>
              <a:t> Какой результат планируете получить?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Graphik"/>
              </a:rPr>
              <a:t> В чем измерять цель?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Graphik"/>
              </a:rPr>
              <a:t> Какие действия необходимо предпринять?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Graphik"/>
              </a:rPr>
              <a:t> Насколько цель важна?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Graphik"/>
              </a:rPr>
              <a:t> За какое время нужно достичь цели?</a:t>
            </a:r>
            <a:endParaRPr lang="ru-RU" sz="2000" b="0" i="0" dirty="0">
              <a:effectLst/>
              <a:latin typeface="Graphik"/>
            </a:endParaRPr>
          </a:p>
        </p:txBody>
      </p:sp>
      <p:pic>
        <p:nvPicPr>
          <p:cNvPr id="7170" name="Picture 2" descr="https://foodallergycanada.ca/wp-content/uploads/share-on-social-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82" y="3398310"/>
            <a:ext cx="4612918" cy="345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92861" y="2929468"/>
            <a:ext cx="169333" cy="20912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3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37881" y="492234"/>
            <a:ext cx="10337694" cy="144505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Ставим цели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096" y="1937288"/>
            <a:ext cx="102764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Попробуйте дойти до истинной цели, задавая себе вопросы «зачем?» и «как именно?» примерно в таком ключе:</a:t>
            </a:r>
          </a:p>
          <a:p>
            <a:r>
              <a:rPr lang="ru-RU" sz="2800" dirty="0"/>
              <a:t>— «Мне нужно продвижение сообщества в ВК» — Зачем?</a:t>
            </a:r>
          </a:p>
          <a:p>
            <a:r>
              <a:rPr lang="ru-RU" sz="2800" dirty="0"/>
              <a:t>— «Хочу много подписчиков» — Зачем?</a:t>
            </a:r>
          </a:p>
          <a:p>
            <a:r>
              <a:rPr lang="ru-RU" sz="2800" dirty="0"/>
              <a:t>— «Чтобы ко мне обращались» — Зачем? Что вы с ними будете делать?</a:t>
            </a:r>
          </a:p>
          <a:p>
            <a:r>
              <a:rPr lang="ru-RU" sz="2800" dirty="0"/>
              <a:t>Сколько за день, неделю, месяц? С каким запросом? С каким результатом?</a:t>
            </a:r>
          </a:p>
        </p:txBody>
      </p:sp>
      <p:pic>
        <p:nvPicPr>
          <p:cNvPr id="9218" name="Picture 2" descr="https://i.pinimg.com/originals/0e/7b/8f/0e7b8f46dc756b61d8bef9fda974a2b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9818"/>
          <a:stretch/>
        </p:blipFill>
        <p:spPr bwMode="auto">
          <a:xfrm>
            <a:off x="4247249" y="5317066"/>
            <a:ext cx="3518958" cy="15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2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37881" y="492234"/>
            <a:ext cx="10337694" cy="144505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Ставим цели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3208" y="2769367"/>
            <a:ext cx="6740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После формулирования задач обозначьте цели, которых должен достичь подрядчик. </a:t>
            </a:r>
          </a:p>
          <a:p>
            <a:pPr algn="ctr"/>
            <a:r>
              <a:rPr lang="ru-RU" sz="2800" dirty="0"/>
              <a:t>Установите KPI (ключевые показатели эффективности). </a:t>
            </a:r>
          </a:p>
          <a:p>
            <a:pPr algn="ctr"/>
            <a:r>
              <a:rPr lang="ru-RU" sz="2800" dirty="0"/>
              <a:t>Определите способ измерения KPI.</a:t>
            </a:r>
          </a:p>
          <a:p>
            <a:pPr algn="ctr"/>
            <a:r>
              <a:rPr lang="ru-RU" sz="2800" dirty="0"/>
              <a:t> </a:t>
            </a:r>
          </a:p>
        </p:txBody>
      </p:sp>
      <p:pic>
        <p:nvPicPr>
          <p:cNvPr id="8194" name="Picture 2" descr="https://sun9-42.userapi.com/impf/LmSpYiaei61YY9tEX9A91ZO5GkZ1E9vOXp7pgQ/o89kKwkeXZU.jpg?size=604x587&amp;quality=96&amp;sign=d1f8d006e9e0742151c07297d2f7666c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r="2971" b="7056"/>
          <a:stretch/>
        </p:blipFill>
        <p:spPr bwMode="auto">
          <a:xfrm>
            <a:off x="0" y="2675467"/>
            <a:ext cx="5004892" cy="41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0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37881" y="492234"/>
            <a:ext cx="10337694" cy="144505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Ставим цели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3224" y="2059747"/>
            <a:ext cx="105773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1. Увеличить число подписчиков до 10 000 человек / Оцениваем рост числа подписчиков / Изучаем статистику </a:t>
            </a:r>
            <a:r>
              <a:rPr lang="ru-RU" sz="2000" dirty="0" err="1"/>
              <a:t>соцсетей</a:t>
            </a:r>
            <a:r>
              <a:rPr lang="ru-RU" sz="2000" dirty="0"/>
              <a:t> (смотрим число реакций —  </a:t>
            </a:r>
            <a:r>
              <a:rPr lang="ru-RU" sz="2000" dirty="0" err="1"/>
              <a:t>лайков</a:t>
            </a:r>
            <a:r>
              <a:rPr lang="ru-RU" sz="2000" dirty="0"/>
              <a:t>, </a:t>
            </a:r>
            <a:r>
              <a:rPr lang="ru-RU" sz="2000" dirty="0" err="1"/>
              <a:t>репостов</a:t>
            </a:r>
            <a:r>
              <a:rPr lang="ru-RU" sz="2000" dirty="0"/>
              <a:t>, комментариев). 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2. Повысить охват постов до 1 000 человек в день / Оцениваем рост охвата / Используем внутренние инструменты </a:t>
            </a:r>
            <a:r>
              <a:rPr lang="ru-RU" sz="2000" dirty="0" err="1"/>
              <a:t>соцсетей</a:t>
            </a:r>
            <a:r>
              <a:rPr lang="ru-RU" sz="2000" dirty="0"/>
              <a:t> и сторонние сервисы для сбора статистики (смотрим показатель вовлеченности и реакции аудитории с помощью таких инструментов, как </a:t>
            </a:r>
            <a:r>
              <a:rPr lang="ru-RU" sz="2000" dirty="0" err="1">
                <a:hlinkClick r:id="rId2"/>
              </a:rPr>
              <a:t>Popsters</a:t>
            </a:r>
            <a:r>
              <a:rPr lang="ru-RU" sz="2000" dirty="0"/>
              <a:t>, </a:t>
            </a:r>
            <a:r>
              <a:rPr lang="ru-RU" sz="2000" dirty="0" err="1">
                <a:hlinkClick r:id="rId3"/>
              </a:rPr>
              <a:t>Socialbakers</a:t>
            </a:r>
            <a:r>
              <a:rPr lang="ru-RU" sz="2000" dirty="0"/>
              <a:t>, </a:t>
            </a:r>
            <a:r>
              <a:rPr lang="ru-RU" sz="2000" dirty="0" err="1">
                <a:hlinkClick r:id="rId4"/>
              </a:rPr>
              <a:t>Babkee</a:t>
            </a:r>
            <a:r>
              <a:rPr lang="ru-RU" sz="2000" dirty="0">
                <a:hlinkClick r:id="rId4"/>
              </a:rPr>
              <a:t> </a:t>
            </a:r>
            <a:r>
              <a:rPr lang="ru-RU" sz="2000" dirty="0"/>
              <a:t>и т. п.)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3. Получить не меньше 500 запросов из </a:t>
            </a:r>
            <a:r>
              <a:rPr lang="ru-RU" sz="2000" dirty="0" err="1"/>
              <a:t>соцсетей</a:t>
            </a:r>
            <a:r>
              <a:rPr lang="ru-RU" sz="2000" dirty="0"/>
              <a:t> / Оцениваем показатели конверсии (получения заявки) / Изучаем отчеты бесплатного сервиса по сбору статистики </a:t>
            </a:r>
            <a:r>
              <a:rPr lang="ru-RU" sz="2000" dirty="0" err="1">
                <a:hlinkClick r:id="rId5"/>
              </a:rPr>
              <a:t>Google</a:t>
            </a:r>
            <a:r>
              <a:rPr lang="ru-RU" sz="2000" dirty="0">
                <a:hlinkClick r:id="rId5"/>
              </a:rPr>
              <a:t> </a:t>
            </a:r>
            <a:r>
              <a:rPr lang="ru-RU" sz="2000" dirty="0" err="1">
                <a:hlinkClick r:id="rId5"/>
              </a:rPr>
              <a:t>Analytics</a:t>
            </a:r>
            <a:r>
              <a:rPr lang="ru-RU" sz="2000" dirty="0"/>
              <a:t> (смотрим, сколько пользователей приходит на сайт из социальных сетей).</a:t>
            </a:r>
          </a:p>
          <a:p>
            <a:endParaRPr lang="ru-RU" sz="2000" dirty="0"/>
          </a:p>
          <a:p>
            <a:r>
              <a:rPr lang="ru-RU" sz="2000" dirty="0"/>
              <a:t>Для каждой цели установите срок достижения, иначе реализация может сильно затянуться.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7881" y="2142194"/>
            <a:ext cx="169333" cy="39285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3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37881" y="492234"/>
            <a:ext cx="10337694" cy="144505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Ставим цели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1342" y="2152880"/>
            <a:ext cx="10230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Обсудите с подрядчиком, что он намерен делать для достижения целей, </a:t>
            </a:r>
          </a:p>
          <a:p>
            <a:r>
              <a:rPr lang="ru-RU" sz="2400" dirty="0"/>
              <a:t>и составьте план работ. Например, если задача состоит в наполнении сообщества контентом, вам необходим контент-план. В нем указывают темы публикаций и дату их размещения.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При комплексном SMM нужна контент-стратегия с пошаговым описанием всех этапов. К примеру, стратегией запланированы создание контента, запуск </a:t>
            </a:r>
            <a:r>
              <a:rPr lang="ru-RU" sz="2400" dirty="0" err="1"/>
              <a:t>таргетированной</a:t>
            </a:r>
            <a:r>
              <a:rPr lang="ru-RU" sz="2400" dirty="0"/>
              <a:t> рекламы, проведение конкурсов и прочее. Для каждого этапа нужно прописать сроки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44828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37881" y="492234"/>
            <a:ext cx="10337694" cy="144505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Мягкий контроль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1608" y="2265957"/>
            <a:ext cx="90769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Изначально договоритесь о регулярном предоставлении отчетов: ежедневно или еженедельно. </a:t>
            </a:r>
          </a:p>
          <a:p>
            <a:endParaRPr lang="ru-RU" sz="2800" dirty="0"/>
          </a:p>
          <a:p>
            <a:r>
              <a:rPr lang="ru-RU" sz="2800" dirty="0"/>
              <a:t>При использовании аналитических инструментов получите доступ к инструментам или требуйте периодической демонстрации скриншотов со статистикой. У вас должно быть прозрачное </a:t>
            </a:r>
          </a:p>
          <a:p>
            <a:r>
              <a:rPr lang="ru-RU" sz="2800" dirty="0"/>
              <a:t>понимание всего процесса работ.</a:t>
            </a:r>
            <a:endParaRPr lang="ru-RU" sz="3200" dirty="0"/>
          </a:p>
        </p:txBody>
      </p:sp>
      <p:pic>
        <p:nvPicPr>
          <p:cNvPr id="10242" name="Picture 2" descr="https://image.freepik.com/free-vector/couple-chatting-on-social-media-vector_53876-62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12584"/>
          <a:stretch/>
        </p:blipFill>
        <p:spPr bwMode="auto">
          <a:xfrm>
            <a:off x="9364133" y="3090333"/>
            <a:ext cx="2743200" cy="37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8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24000" y="220592"/>
            <a:ext cx="9144000" cy="1687295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0066"/>
                </a:solidFill>
                <a:latin typeface="a_FuturicaExtraBlack" panose="020B0A02020204020304" pitchFamily="34" charset="-52"/>
              </a:rPr>
              <a:t>ПРИМЕР ОТЧЁТА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78" y="1840277"/>
            <a:ext cx="8937244" cy="51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02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1037</Words>
  <Application>Microsoft Office PowerPoint</Application>
  <PresentationFormat>Широкоэкранный</PresentationFormat>
  <Paragraphs>85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a_FuturicaExtraBlack</vt:lpstr>
      <vt:lpstr>Arial</vt:lpstr>
      <vt:lpstr>Calibri</vt:lpstr>
      <vt:lpstr>Calibri Light</vt:lpstr>
      <vt:lpstr>Graphik</vt:lpstr>
      <vt:lpstr>YS Text Optional</vt:lpstr>
      <vt:lpstr>Тема Office</vt:lpstr>
      <vt:lpstr>МЕТРИКИ СОЦСЕТЕЙ ДЛЯ НКО</vt:lpstr>
      <vt:lpstr>Работать самому или отдать IT-волонтёру</vt:lpstr>
      <vt:lpstr>Ставим задачу</vt:lpstr>
      <vt:lpstr>Ставим цели</vt:lpstr>
      <vt:lpstr>Ставим цели</vt:lpstr>
      <vt:lpstr>Ставим цели</vt:lpstr>
      <vt:lpstr>Ставим цели</vt:lpstr>
      <vt:lpstr>Мягкий контроль</vt:lpstr>
      <vt:lpstr>ПРИМЕР ОТЧЁТА</vt:lpstr>
      <vt:lpstr>ПРИМЕР ОТЧЁТА</vt:lpstr>
      <vt:lpstr>10 must-have метрик</vt:lpstr>
      <vt:lpstr>1. Количество подписчиков</vt:lpstr>
      <vt:lpstr>2. Темп роста аудитории</vt:lpstr>
      <vt:lpstr>3. Количество отписок</vt:lpstr>
      <vt:lpstr>4. Охват</vt:lpstr>
      <vt:lpstr>5.Вовлеченность</vt:lpstr>
      <vt:lpstr>6. Негативные реакции</vt:lpstr>
      <vt:lpstr>7. CTR</vt:lpstr>
      <vt:lpstr>8. CPC</vt:lpstr>
      <vt:lpstr>9. CPL</vt:lpstr>
      <vt:lpstr>10. ROI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будущего</dc:title>
  <dc:creator>Александр Гуков</dc:creator>
  <cp:lastModifiedBy>Конференц Зал</cp:lastModifiedBy>
  <cp:revision>27</cp:revision>
  <dcterms:created xsi:type="dcterms:W3CDTF">2021-04-02T09:20:00Z</dcterms:created>
  <dcterms:modified xsi:type="dcterms:W3CDTF">2021-04-29T09:31:55Z</dcterms:modified>
</cp:coreProperties>
</file>