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0" r:id="rId5"/>
    <p:sldId id="27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2"/>
    <a:srgbClr val="996633"/>
    <a:srgbClr val="8DE3C2"/>
    <a:srgbClr val="308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691359" cy="36793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996633"/>
                </a:solidFill>
              </a:rPr>
              <a:t>Результаты самообледования </a:t>
            </a:r>
            <a:br>
              <a:rPr lang="ru-RU" sz="5400" b="1" dirty="0" smtClean="0">
                <a:solidFill>
                  <a:srgbClr val="996633"/>
                </a:solidFill>
              </a:rPr>
            </a:br>
            <a:r>
              <a:rPr lang="ru-RU" sz="5400" b="1" dirty="0" smtClean="0">
                <a:solidFill>
                  <a:srgbClr val="996633"/>
                </a:solidFill>
              </a:rPr>
              <a:t>МОУ «Лицей № 13»</a:t>
            </a:r>
            <a:br>
              <a:rPr lang="ru-RU" sz="5400" b="1" dirty="0" smtClean="0">
                <a:solidFill>
                  <a:srgbClr val="996633"/>
                </a:solidFill>
              </a:rPr>
            </a:br>
            <a:r>
              <a:rPr lang="ru-RU" sz="5400" b="1" dirty="0" smtClean="0">
                <a:solidFill>
                  <a:srgbClr val="996633"/>
                </a:solidFill>
              </a:rPr>
              <a:t> за 2021 год </a:t>
            </a:r>
            <a:endParaRPr lang="ru-RU" sz="5400" b="1" dirty="0">
              <a:solidFill>
                <a:srgbClr val="9966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30" y="4702629"/>
            <a:ext cx="15716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8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80" y="321972"/>
            <a:ext cx="10777985" cy="115194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Оценка востребованности выпускников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37852" r="12597" b="21654"/>
          <a:stretch/>
        </p:blipFill>
        <p:spPr bwMode="auto">
          <a:xfrm>
            <a:off x="321973" y="1622739"/>
            <a:ext cx="11605094" cy="390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84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" y="0"/>
            <a:ext cx="11256135" cy="9530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Оценка качества кадрового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7" y="862885"/>
            <a:ext cx="11603864" cy="6117464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Средний </a:t>
            </a:r>
            <a:r>
              <a:rPr lang="ru-RU" dirty="0"/>
              <a:t>возраст педагогических работников 43 года. </a:t>
            </a:r>
            <a:endParaRPr lang="ru-RU" dirty="0" smtClean="0"/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Качественный </a:t>
            </a:r>
            <a:r>
              <a:rPr lang="ru-RU" dirty="0"/>
              <a:t>состав педагогических кадров по уровню квалификации говорит о том, что преобладает доля учителей с высшей и первой категориями (60 % от общей численности). </a:t>
            </a:r>
            <a:endParaRPr lang="ru-RU" dirty="0" smtClean="0"/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2021 году два педагогических работника лицея успешно приняли участие в пилотной апробации установления педагогическим </a:t>
            </a:r>
            <a:r>
              <a:rPr lang="ru-RU" dirty="0" smtClean="0"/>
              <a:t>работникам новых </a:t>
            </a:r>
            <a:r>
              <a:rPr lang="ru-RU" dirty="0"/>
              <a:t>квалификационных категорий «педагог-методист» и «педагог-наставник».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2021 году педагогические работники принимали активное участие в семинарах, конференциях, конкурсах профессионального мастерства. 12 педагогов лицея стали авторами методического сборника. 2 педагога приняли участие в муниципальном конкурсе «Учитель года». 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/>
              <a:t>Педагогический коллектив лицея эффективно работает в инновационном режиме по разным направлениям развития современного образования. В 2021 году педагоги принимали участие в реализации плана мероприятий региональной инновационной площадки </a:t>
            </a:r>
            <a:r>
              <a:rPr lang="ru-RU" dirty="0" smtClean="0"/>
              <a:t>лицея. 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августе 2021 года педагогический коллектив лицея стал победителем городского конкурса «В преддверии сентября» с проектом «Стратегия будущего», направленного на формирование  комплексной </a:t>
            </a:r>
            <a:r>
              <a:rPr lang="ru-RU" dirty="0" err="1"/>
              <a:t>профориентационной</a:t>
            </a:r>
            <a:r>
              <a:rPr lang="ru-RU" dirty="0"/>
              <a:t> работы с обучающимися. </a:t>
            </a:r>
            <a:endParaRPr lang="ru-RU" dirty="0" smtClean="0"/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ноябре 2021 года педагогический коллектив лицея начал работу по внедрению целевой модели наставничества и развитию системы сопровождения одаренных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1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32" y="128789"/>
            <a:ext cx="10984047" cy="94015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Оценка материально-технической базы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362" y="1159099"/>
            <a:ext cx="11396170" cy="5698901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/>
              <a:t>В Лицее оборудованы 13 кабинетов начальной школы, 17 учебных кабинетов, 8 кабинетов иностранного языка, 2 компьютерных кабинета, 3 мастерские для уроков технологии, кабинеты </a:t>
            </a:r>
            <a:r>
              <a:rPr lang="ru-RU" dirty="0" smtClean="0"/>
              <a:t>специалистов.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Спортивные </a:t>
            </a:r>
            <a:r>
              <a:rPr lang="ru-RU" dirty="0"/>
              <a:t>объекты представлены большим и малым спортивными залами, плавательным бассейном. На территории лицея оборудован школьный стадион, хоккейная коробка, спортивные площадки для волейбола и баскетбола. В 2021 году лицей участвовал в конкурсном отборе с проектом по благоустройству школьного стадиона и стал его победителем, что позволит в перспективе улучшить спортивные объекты лицея</a:t>
            </a:r>
            <a:r>
              <a:rPr lang="ru-RU" dirty="0" smtClean="0"/>
              <a:t>.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/>
              <a:t>В Лицее обеспечивается доступ к информационным системам и информационно-телекоммуникационным сетям </a:t>
            </a:r>
            <a:endParaRPr lang="ru-RU" dirty="0" smtClean="0"/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/>
              <a:t>В лицее имеются </a:t>
            </a:r>
            <a:r>
              <a:rPr lang="ru-RU" dirty="0" smtClean="0"/>
              <a:t>библиотека </a:t>
            </a:r>
            <a:r>
              <a:rPr lang="ru-RU" dirty="0"/>
              <a:t>с читальным залом, музей "Дети войны", актовый зал, столовая, медицинский кабинет. </a:t>
            </a:r>
            <a:endParaRPr lang="ru-RU" dirty="0" smtClean="0"/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2021 году проведены косметические ремонтные работы в нескольких кабинетах и актовом зале, частично обновлена ученическая и корпусная мебель, закуплено необходимое оборудование, в том числе в кабинеты физики, химии, биологии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УМК лицея соответствует требованиям федеральных государственных образовательных стандартов начального общего, основного общего и среднего общего образования, а также учебному плану лицея, «Федеральному перечню учебников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3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152"/>
            <a:ext cx="12192000" cy="8187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996633"/>
                </a:solidFill>
              </a:rPr>
              <a:t>Точки Роста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965915"/>
            <a:ext cx="11706894" cy="5705341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/>
              <a:t>Основной точкой роста лицея на следующей год является реализация проектов Новой программы развития, при проектировании которой особое внимание уделялось повышению показателей эффективности деятельности образовательного учреждения.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/>
              <a:t>В 2022 году необходимо осуществить переход на обновленные федеральные государственные образовательные стандарты начального общего и основного общего образования, обновить локальные нормативные акты в соответствии с изменениями требований законодательства, а также разработать механизм привлечения социальных партнёров для реализации программ в сетевой форме</a:t>
            </a:r>
            <a:r>
              <a:rPr lang="ru-RU" dirty="0" smtClean="0"/>
              <a:t>.</a:t>
            </a:r>
            <a:endParaRPr lang="ru-RU" b="1" u="sng" dirty="0" smtClean="0"/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b="1" u="sng" dirty="0" smtClean="0"/>
              <a:t>В </a:t>
            </a:r>
            <a:r>
              <a:rPr lang="ru-RU" b="1" u="sng" dirty="0"/>
              <a:t>следующем году важно продолжить работу:</a:t>
            </a:r>
          </a:p>
          <a:p>
            <a:pPr marL="0" indent="0" algn="just">
              <a:buNone/>
            </a:pPr>
            <a:r>
              <a:rPr lang="ru-RU" dirty="0"/>
              <a:t>-  по развитию модели наставничества, как педагогических работников, так и обучающихся, актуализировать систему сопровождения одаренных обучающихся;</a:t>
            </a:r>
          </a:p>
          <a:p>
            <a:pPr marL="0" indent="0" algn="just">
              <a:buNone/>
            </a:pPr>
            <a:r>
              <a:rPr lang="ru-RU" dirty="0"/>
              <a:t>- по укреплению материально-технической базы лицея, совершенствованию механизмов управленческой и хозяйственной деятельности;</a:t>
            </a:r>
          </a:p>
          <a:p>
            <a:pPr marL="0" indent="0" algn="just">
              <a:buNone/>
            </a:pPr>
            <a:r>
              <a:rPr lang="ru-RU" dirty="0"/>
              <a:t>- по повышению культуры родителей по вопросам ответственности за воспитание и обучение детей;</a:t>
            </a:r>
          </a:p>
          <a:p>
            <a:pPr marL="0" indent="0" algn="just">
              <a:buNone/>
            </a:pPr>
            <a:r>
              <a:rPr lang="ru-RU" dirty="0"/>
              <a:t>- по укреплению сети социального партнерства, в том числе по реализации программ в сетевой форме;</a:t>
            </a:r>
          </a:p>
          <a:p>
            <a:pPr marL="0" indent="0" algn="just">
              <a:buNone/>
            </a:pPr>
            <a:r>
              <a:rPr lang="ru-RU" dirty="0"/>
              <a:t>- по формированию безопасной информационно-образовательной среды лицея.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37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8" y="0"/>
            <a:ext cx="10517188" cy="1403114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996633"/>
                </a:solidFill>
              </a:rPr>
              <a:t>Общие сведения об образовательной </a:t>
            </a:r>
            <a:r>
              <a:rPr lang="ru-RU" b="1" dirty="0" smtClean="0">
                <a:solidFill>
                  <a:srgbClr val="996633"/>
                </a:solidFill>
              </a:rPr>
              <a:t>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1171977"/>
            <a:ext cx="11487955" cy="568602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/>
              <a:t>В лицее работают 98 человек и обучаются 942 обучающихся. </a:t>
            </a:r>
            <a:endParaRPr lang="ru-RU" sz="1600" dirty="0" smtClean="0"/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 smtClean="0"/>
              <a:t>Организация </a:t>
            </a:r>
            <a:r>
              <a:rPr lang="ru-RU" sz="1600" dirty="0"/>
              <a:t>медицинского обслуживания предоставляется по договору </a:t>
            </a:r>
            <a:r>
              <a:rPr lang="ru-RU" sz="1600" dirty="0" smtClean="0"/>
              <a:t>с </a:t>
            </a:r>
            <a:r>
              <a:rPr lang="ru-RU" sz="1600" dirty="0"/>
              <a:t>ГБУЗ РК «Городская детская поликлиника № 2» и ГБУЗ РК «Республиканский стоматологический центр</a:t>
            </a:r>
            <a:r>
              <a:rPr lang="ru-RU" sz="1600" dirty="0" smtClean="0"/>
              <a:t>».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 smtClean="0"/>
              <a:t> </a:t>
            </a:r>
            <a:r>
              <a:rPr lang="ru-RU" sz="1600" dirty="0"/>
              <a:t>Услуги по организации питания </a:t>
            </a:r>
            <a:r>
              <a:rPr lang="ru-RU" sz="1600" dirty="0" smtClean="0"/>
              <a:t>осуществляет </a:t>
            </a:r>
            <a:r>
              <a:rPr lang="ru-RU" sz="1600" dirty="0"/>
              <a:t>в соответствии с договором ООО «ПИТСЕРВИС». 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/>
              <a:t>В здании и на территории лицея имеются камеры видеонаблюдения.  Разработана система связи и оповещения, разработан пан мероприятий по обеспечению </a:t>
            </a:r>
            <a:r>
              <a:rPr lang="ru-RU" sz="1600" dirty="0" smtClean="0"/>
              <a:t>безопасности.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 smtClean="0"/>
              <a:t>Ведение </a:t>
            </a:r>
            <a:r>
              <a:rPr lang="ru-RU" sz="1600" dirty="0"/>
              <a:t>электронного журнала осуществляется в информационной системе «https://school.karelia.ru». Отчеты об основной деятельности </a:t>
            </a:r>
            <a:r>
              <a:rPr lang="ru-RU" sz="1600" dirty="0" smtClean="0"/>
              <a:t>лицея и </a:t>
            </a:r>
            <a:r>
              <a:rPr lang="ru-RU" sz="1600" dirty="0"/>
              <a:t>финансово-хозяйственной </a:t>
            </a:r>
            <a:r>
              <a:rPr lang="ru-RU" sz="1600" dirty="0" smtClean="0"/>
              <a:t>деятельности публикуются </a:t>
            </a:r>
            <a:r>
              <a:rPr lang="ru-RU" sz="1600" dirty="0"/>
              <a:t>на сайте «</a:t>
            </a:r>
            <a:r>
              <a:rPr lang="en-US" sz="1600" dirty="0"/>
              <a:t>https</a:t>
            </a:r>
            <a:r>
              <a:rPr lang="ru-RU" sz="1600" dirty="0"/>
              <a:t>://</a:t>
            </a:r>
            <a:r>
              <a:rPr lang="en-US" sz="1600" dirty="0"/>
              <a:t>bus</a:t>
            </a:r>
            <a:r>
              <a:rPr lang="ru-RU" sz="1600" dirty="0"/>
              <a:t>.</a:t>
            </a:r>
            <a:r>
              <a:rPr lang="en-US" sz="1600" dirty="0" err="1"/>
              <a:t>gov</a:t>
            </a:r>
            <a:r>
              <a:rPr lang="ru-RU" sz="1600" dirty="0"/>
              <a:t>.</a:t>
            </a:r>
            <a:r>
              <a:rPr lang="en-US" sz="1600" dirty="0" err="1"/>
              <a:t>ru</a:t>
            </a:r>
            <a:r>
              <a:rPr lang="ru-RU" sz="1600" dirty="0"/>
              <a:t>» и сайте лицея «</a:t>
            </a:r>
            <a:r>
              <a:rPr lang="en-US" sz="1600" dirty="0"/>
              <a:t>https</a:t>
            </a:r>
            <a:r>
              <a:rPr lang="ru-RU" sz="1600" dirty="0"/>
              <a:t>://</a:t>
            </a:r>
            <a:r>
              <a:rPr lang="en-US" sz="1600" dirty="0"/>
              <a:t>lyceum</a:t>
            </a:r>
            <a:r>
              <a:rPr lang="ru-RU" sz="1600" dirty="0"/>
              <a:t>13.</a:t>
            </a:r>
            <a:r>
              <a:rPr lang="en-US" sz="1600" dirty="0" err="1"/>
              <a:t>nubex</a:t>
            </a:r>
            <a:r>
              <a:rPr lang="ru-RU" sz="1600" dirty="0"/>
              <a:t>.</a:t>
            </a:r>
            <a:r>
              <a:rPr lang="en-US" sz="1600" dirty="0" err="1"/>
              <a:t>ru</a:t>
            </a:r>
            <a:r>
              <a:rPr lang="ru-RU" sz="1600" dirty="0"/>
              <a:t>».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/>
              <a:t>Лицей имеет многолетний опыт сотрудничества со многими </a:t>
            </a:r>
            <a:r>
              <a:rPr lang="ru-RU" sz="1600" dirty="0" smtClean="0"/>
              <a:t>организациями: ГАУ </a:t>
            </a:r>
            <a:r>
              <a:rPr lang="ru-RU" sz="1600" dirty="0"/>
              <a:t>ДПО РК «Карельский институт развития образования»,  </a:t>
            </a:r>
            <a:r>
              <a:rPr lang="ru-RU" sz="1600" dirty="0" smtClean="0"/>
              <a:t>МАУ </a:t>
            </a:r>
            <a:r>
              <a:rPr lang="ru-RU" sz="1600" dirty="0"/>
              <a:t>ДПО «Центр развития образования», </a:t>
            </a:r>
            <a:r>
              <a:rPr lang="ru-RU" sz="1600" dirty="0" smtClean="0"/>
              <a:t>Российским </a:t>
            </a:r>
            <a:r>
              <a:rPr lang="ru-RU" sz="1600" dirty="0"/>
              <a:t>движением школьников в Республике Карелия, </a:t>
            </a:r>
            <a:r>
              <a:rPr lang="ru-RU" sz="1600" dirty="0" smtClean="0"/>
              <a:t> ГБОУ </a:t>
            </a:r>
            <a:r>
              <a:rPr lang="ru-RU" sz="1600" dirty="0"/>
              <a:t>ДО РК «Ресурсный центр развития дополнительного образования», </a:t>
            </a:r>
            <a:r>
              <a:rPr lang="ru-RU" sz="1600" dirty="0" smtClean="0"/>
              <a:t> МОУ </a:t>
            </a:r>
            <a:r>
              <a:rPr lang="ru-RU" sz="1600" dirty="0"/>
              <a:t>ДО «Детско-юношеский центр». 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 smtClean="0"/>
              <a:t>В </a:t>
            </a:r>
            <a:r>
              <a:rPr lang="ru-RU" sz="1600" dirty="0"/>
              <a:t>августе 2021 года лицей заключил Соглашение о сотрудничестве с ОАО «Российские железные дороги», направленное на  создание классов инженерной направленности. 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sz="1600" dirty="0"/>
              <a:t>Процедура </a:t>
            </a:r>
            <a:r>
              <a:rPr lang="ru-RU" sz="1600" dirty="0" err="1"/>
              <a:t>самообследования</a:t>
            </a:r>
            <a:r>
              <a:rPr lang="ru-RU" sz="1600" dirty="0"/>
              <a:t> МОУ «Лицей № 13» проводится ежегодно. Целью проведения </a:t>
            </a:r>
            <a:r>
              <a:rPr lang="ru-RU" sz="1600" dirty="0" err="1"/>
              <a:t>самообследования</a:t>
            </a:r>
            <a:r>
              <a:rPr lang="ru-RU" sz="1600" dirty="0"/>
              <a:t> является обеспечение доступности и открытости информации о деятельности образовательного учреждения.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3775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38" y="0"/>
            <a:ext cx="10517188" cy="1132658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996633"/>
                </a:solidFill>
              </a:rPr>
              <a:t>Оценка образовательной деятельности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12605"/>
              </p:ext>
            </p:extLst>
          </p:nvPr>
        </p:nvGraphicFramePr>
        <p:xfrm>
          <a:off x="941188" y="1011741"/>
          <a:ext cx="10083128" cy="1590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9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классов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обучающихся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наполняемость классов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 по лицею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942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910" y="2764572"/>
            <a:ext cx="11951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u="sng" dirty="0" smtClean="0">
                <a:solidFill>
                  <a:schemeClr val="bg1"/>
                </a:solidFill>
              </a:rPr>
              <a:t>В </a:t>
            </a:r>
            <a:r>
              <a:rPr lang="ru-RU" sz="2000" b="1" u="sng" dirty="0">
                <a:solidFill>
                  <a:schemeClr val="bg1"/>
                </a:solidFill>
              </a:rPr>
              <a:t>2021 году деятельность лицея была ориентирована на решение следующих задач: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совершенствование </a:t>
            </a:r>
            <a:r>
              <a:rPr lang="ru-RU" sz="2000" dirty="0">
                <a:solidFill>
                  <a:schemeClr val="bg1"/>
                </a:solidFill>
              </a:rPr>
              <a:t>образовательной </a:t>
            </a:r>
            <a:r>
              <a:rPr lang="ru-RU" sz="2000" dirty="0" smtClean="0">
                <a:solidFill>
                  <a:schemeClr val="bg1"/>
                </a:solidFill>
              </a:rPr>
              <a:t>среды;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создание </a:t>
            </a:r>
            <a:r>
              <a:rPr lang="ru-RU" sz="2000" dirty="0">
                <a:solidFill>
                  <a:schemeClr val="bg1"/>
                </a:solidFill>
              </a:rPr>
              <a:t>условий для внедрения современной и безопасной цифровой образовательной </a:t>
            </a:r>
            <a:r>
              <a:rPr lang="ru-RU" sz="2000" dirty="0" smtClean="0">
                <a:solidFill>
                  <a:schemeClr val="bg1"/>
                </a:solidFill>
              </a:rPr>
              <a:t>среды;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внедрение </a:t>
            </a:r>
            <a:r>
              <a:rPr lang="ru-RU" sz="2000" dirty="0">
                <a:solidFill>
                  <a:schemeClr val="bg1"/>
                </a:solidFill>
              </a:rPr>
              <a:t>новых методов обучения и </a:t>
            </a:r>
            <a:r>
              <a:rPr lang="ru-RU" sz="2000" dirty="0" smtClean="0">
                <a:solidFill>
                  <a:schemeClr val="bg1"/>
                </a:solidFill>
              </a:rPr>
              <a:t>воспитания;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создание </a:t>
            </a:r>
            <a:r>
              <a:rPr lang="ru-RU" sz="2000" dirty="0">
                <a:solidFill>
                  <a:schemeClr val="bg1"/>
                </a:solidFill>
              </a:rPr>
              <a:t>условий для участия педагогических работников в системе профессионального роста;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- совершенствование условий взаимодействия семьи и лицея через формирование единого образовательного пространства;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- обеспечение для каждого условий для воспитания гармонично развитой и социально ответственной личности;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сохранение и укрепление физического и психического здоровья обучающихся, формирование стремления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391775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136" t="30057" r="19476" b="10739"/>
          <a:stretch/>
        </p:blipFill>
        <p:spPr bwMode="auto">
          <a:xfrm>
            <a:off x="811368" y="231820"/>
            <a:ext cx="10354613" cy="6439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533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323" y="-219958"/>
            <a:ext cx="5350828" cy="11723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96633"/>
                </a:solidFill>
              </a:rPr>
              <a:t>Воспитание в ЛИЦЕЕ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6581" t="11578" r="18045" b="13890"/>
          <a:stretch/>
        </p:blipFill>
        <p:spPr bwMode="auto">
          <a:xfrm>
            <a:off x="7190072" y="0"/>
            <a:ext cx="5001928" cy="2964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6939" t="24419" r="18172" b="20427"/>
          <a:stretch/>
        </p:blipFill>
        <p:spPr bwMode="auto">
          <a:xfrm>
            <a:off x="7190072" y="4899258"/>
            <a:ext cx="5001928" cy="1958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7172" t="21893" r="18052" b="22322"/>
          <a:stretch/>
        </p:blipFill>
        <p:spPr bwMode="auto">
          <a:xfrm>
            <a:off x="7190072" y="2964581"/>
            <a:ext cx="5001928" cy="1934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r1.nubex.ru/s15728-808/4b4afe7515_fit-in~1280x800~filters:no_upscale()__f3292_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7" y="913327"/>
            <a:ext cx="2897998" cy="19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1.nubex.ru/s15728-808/68d5e1e3a8_fit-in~1280x800~filters:no_upscale()__f2771_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00" y="913327"/>
            <a:ext cx="2507765" cy="18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1.nubex.ru/s15728-808/5d7009c47c_fit-in~1280x800~filters:no_upscale()__f2712_a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"/>
          <a:stretch/>
        </p:blipFill>
        <p:spPr bwMode="auto">
          <a:xfrm>
            <a:off x="932064" y="2939414"/>
            <a:ext cx="2792120" cy="19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1.nubex.ru/s15728-808/39257adf17_fit-in~1280x800~filters:no_upscale()__f3159_4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87" y="2939414"/>
            <a:ext cx="2613941" cy="19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1.nubex.ru/s15728-808/09a0862094_fit-in~1280x800~filters:no_upscale()__f2269_c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6"/>
          <a:stretch/>
        </p:blipFill>
        <p:spPr bwMode="auto">
          <a:xfrm>
            <a:off x="152417" y="4974399"/>
            <a:ext cx="2897998" cy="18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1.nubex.ru/s15728-808/546dfd7acc_fit-in~1280x800~filters:no_upscale()__f2734_c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37" y="5013991"/>
            <a:ext cx="2415928" cy="18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3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6" y="154547"/>
            <a:ext cx="11694017" cy="9787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Оценка системы управления организацией</a:t>
            </a:r>
          </a:p>
        </p:txBody>
      </p:sp>
      <p:pic>
        <p:nvPicPr>
          <p:cNvPr id="2050" name="Picture 2" descr="%D0%9E%D1%80%D0%B3%D0%B0%D0%BD%D0%B8%D0%B7%D0%B0%D1%86%D0%B8%D0%BE%D0%BD%D0%BD%D0%B0%D1%8F%20%D1%81%D1%82%D1%80%D1%83%D0%BA%D1%82%D1%83%D1%80%D0%B0%20%D0%9B%D0%B8%D1%86%D0%B5%D1%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/>
          <a:stretch>
            <a:fillRect/>
          </a:stretch>
        </p:blipFill>
        <p:spPr bwMode="auto">
          <a:xfrm>
            <a:off x="476517" y="1210614"/>
            <a:ext cx="1107864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3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8" y="90835"/>
            <a:ext cx="11199100" cy="122281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Оценка содержания и качества подготовки обучающихся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34683" r="15369" b="22183"/>
          <a:stretch/>
        </p:blipFill>
        <p:spPr bwMode="auto">
          <a:xfrm>
            <a:off x="437881" y="1609858"/>
            <a:ext cx="11361956" cy="426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3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37930" r="4532" b="11537"/>
          <a:stretch/>
        </p:blipFill>
        <p:spPr bwMode="auto">
          <a:xfrm>
            <a:off x="502277" y="90151"/>
            <a:ext cx="11269014" cy="390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42816" r="4240" b="17469"/>
          <a:stretch/>
        </p:blipFill>
        <p:spPr bwMode="auto">
          <a:xfrm>
            <a:off x="502277" y="4211392"/>
            <a:ext cx="11269014" cy="24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3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20907" r="14696" b="8670"/>
          <a:stretch/>
        </p:blipFill>
        <p:spPr bwMode="auto">
          <a:xfrm>
            <a:off x="695458" y="167425"/>
            <a:ext cx="10637950" cy="639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5043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</TotalTime>
  <Words>696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Результаты самообледования  МОУ «Лицей № 13»  за 2021 год </vt:lpstr>
      <vt:lpstr>Общие сведения об образовательной организации</vt:lpstr>
      <vt:lpstr>Оценка образовательной деятельности</vt:lpstr>
      <vt:lpstr>Презентация PowerPoint</vt:lpstr>
      <vt:lpstr>Воспитание в ЛИЦЕЕ</vt:lpstr>
      <vt:lpstr>Оценка системы управления организацией</vt:lpstr>
      <vt:lpstr>Оценка содержания и качества подготовки обучающихся</vt:lpstr>
      <vt:lpstr>Презентация PowerPoint</vt:lpstr>
      <vt:lpstr>Презентация PowerPoint</vt:lpstr>
      <vt:lpstr>Оценка востребованности выпускников</vt:lpstr>
      <vt:lpstr>Оценка качества кадрового обеспечения</vt:lpstr>
      <vt:lpstr>Оценка материально-технической базы</vt:lpstr>
      <vt:lpstr>Точки Роста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самообледования  МОУ «Лицей № 13»  за 2021 год</dc:title>
  <dc:creator>user</dc:creator>
  <cp:lastModifiedBy>user</cp:lastModifiedBy>
  <cp:revision>9</cp:revision>
  <dcterms:created xsi:type="dcterms:W3CDTF">2022-04-26T07:48:43Z</dcterms:created>
  <dcterms:modified xsi:type="dcterms:W3CDTF">2022-04-28T08:32:38Z</dcterms:modified>
</cp:coreProperties>
</file>