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  <p:sldId id="266" r:id="rId11"/>
    <p:sldId id="267" r:id="rId12"/>
    <p:sldId id="263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-10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069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0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61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09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3550341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07779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5333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2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940082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4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C85C348-3C00-4D93-8537-567A09C33B4C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86C0B08-E04D-469B-B963-8C1CE067AFC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7884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BB8309-6047-450D-87A0-286C7AA16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0869" y="1080460"/>
            <a:ext cx="9093012" cy="4343188"/>
          </a:xfrm>
        </p:spPr>
        <p:txBody>
          <a:bodyPr/>
          <a:lstStyle/>
          <a:p>
            <a:r>
              <a:rPr lang="ru-RU" sz="4000" dirty="0"/>
              <a:t>Классификация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современных роботов</a:t>
            </a:r>
            <a:r>
              <a:rPr lang="ru-RU" sz="4000" dirty="0"/>
              <a:t>.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Виды </a:t>
            </a:r>
            <a:r>
              <a:rPr lang="ru-RU" sz="4000" dirty="0"/>
              <a:t>роботов,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их </a:t>
            </a:r>
            <a:r>
              <a:rPr lang="ru-RU" sz="4000" dirty="0"/>
              <a:t>функции и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назначение</a:t>
            </a:r>
            <a:endParaRPr lang="en-US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829" y="180137"/>
            <a:ext cx="6595782" cy="439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07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87" y="512014"/>
            <a:ext cx="5682595" cy="568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0266" y="328137"/>
            <a:ext cx="272991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Олимпиада </a:t>
            </a:r>
          </a:p>
          <a:p>
            <a:pPr algn="ctr"/>
            <a:r>
              <a:rPr lang="ru-RU" sz="2400" b="1" dirty="0" smtClean="0"/>
              <a:t>по робототехнике </a:t>
            </a:r>
          </a:p>
          <a:p>
            <a:pPr algn="ctr"/>
            <a:r>
              <a:rPr lang="ru-RU" sz="2400" b="1" dirty="0" smtClean="0"/>
              <a:t>«</a:t>
            </a:r>
            <a:r>
              <a:rPr lang="ru-RU" sz="2400" b="1" dirty="0" err="1" smtClean="0"/>
              <a:t>Джуниор</a:t>
            </a:r>
            <a:r>
              <a:rPr lang="ru-RU" sz="2400" b="1" dirty="0" smtClean="0"/>
              <a:t>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149327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2332" y="328137"/>
            <a:ext cx="26657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Кроссворд </a:t>
            </a:r>
          </a:p>
          <a:p>
            <a:pPr algn="ctr"/>
            <a:r>
              <a:rPr lang="ru-RU" sz="2400" b="1" dirty="0" smtClean="0"/>
              <a:t>по робототехнике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180" y="476157"/>
            <a:ext cx="5655702" cy="5655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974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247" y="941293"/>
            <a:ext cx="4909859" cy="4231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BB8309-6047-450D-87A0-286C7AA16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7840" y="1681094"/>
            <a:ext cx="10318418" cy="4394988"/>
          </a:xfrm>
        </p:spPr>
        <p:txBody>
          <a:bodyPr/>
          <a:lstStyle/>
          <a:p>
            <a:r>
              <a:rPr lang="ru-RU" sz="4800" dirty="0"/>
              <a:t>История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/>
              <a:t>создания</a:t>
            </a:r>
            <a:br>
              <a:rPr lang="ru-RU" sz="4800" dirty="0" smtClean="0"/>
            </a:br>
            <a:r>
              <a:rPr lang="ru-RU" sz="4800" dirty="0" smtClean="0"/>
              <a:t>  роботов</a:t>
            </a:r>
            <a:r>
              <a:rPr lang="ru-RU" dirty="0"/>
              <a:t>	</a:t>
            </a:r>
            <a:br>
              <a:rPr lang="ru-RU" dirty="0"/>
            </a:b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9" y="134471"/>
            <a:ext cx="3790224" cy="3092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88" y="2604533"/>
            <a:ext cx="5009800" cy="372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7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7881" y="158261"/>
            <a:ext cx="39713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Термин «робот», который придумал в 1920 году </a:t>
            </a:r>
            <a:r>
              <a:rPr lang="ru-RU" b="1" dirty="0" smtClean="0"/>
              <a:t>писатель, научный </a:t>
            </a:r>
            <a:r>
              <a:rPr lang="ru-RU" b="1" dirty="0"/>
              <a:t>фантаст Карел Чапек, происходит от чешского </a:t>
            </a:r>
            <a:r>
              <a:rPr lang="ru-RU" b="1" dirty="0" smtClean="0"/>
              <a:t>слова </a:t>
            </a:r>
            <a:r>
              <a:rPr lang="ru-RU" b="1" dirty="0" err="1" smtClean="0"/>
              <a:t>robota</a:t>
            </a:r>
            <a:r>
              <a:rPr lang="ru-RU" b="1" dirty="0"/>
              <a:t>, что означает «тяжелая монотонная работа» или «</a:t>
            </a:r>
            <a:r>
              <a:rPr lang="ru-RU" b="1" dirty="0" smtClean="0"/>
              <a:t>каторга</a:t>
            </a:r>
            <a:r>
              <a:rPr lang="ru-RU" b="1" dirty="0"/>
              <a:t>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2362" y="2719045"/>
            <a:ext cx="352761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Первым промышленным роботом стал </a:t>
            </a:r>
            <a:r>
              <a:rPr lang="ru-RU" b="1" dirty="0" err="1"/>
              <a:t>Unimate</a:t>
            </a:r>
            <a:r>
              <a:rPr lang="ru-RU" b="1" dirty="0"/>
              <a:t>, </a:t>
            </a:r>
            <a:r>
              <a:rPr lang="ru-RU" b="1" dirty="0" smtClean="0"/>
              <a:t>выпущенный в </a:t>
            </a:r>
            <a:r>
              <a:rPr lang="ru-RU" b="1" dirty="0"/>
              <a:t>1961 году, — это механическая рука, использовавшаяся </a:t>
            </a:r>
            <a:r>
              <a:rPr lang="ru-RU" b="1" dirty="0" smtClean="0"/>
              <a:t>корпорацией </a:t>
            </a:r>
            <a:r>
              <a:rPr lang="ru-RU" b="1" dirty="0" err="1"/>
              <a:t>General</a:t>
            </a:r>
            <a:r>
              <a:rPr lang="ru-RU" b="1" dirty="0"/>
              <a:t> </a:t>
            </a:r>
            <a:r>
              <a:rPr lang="ru-RU" b="1" dirty="0" err="1"/>
              <a:t>Motors</a:t>
            </a:r>
            <a:r>
              <a:rPr lang="ru-RU" b="1" dirty="0"/>
              <a:t> при производстве автомобилей. </a:t>
            </a:r>
            <a:r>
              <a:rPr lang="ru-RU" b="1" dirty="0" smtClean="0"/>
              <a:t>Робот выполнял последовательность </a:t>
            </a:r>
            <a:r>
              <a:rPr lang="ru-RU" b="1" dirty="0"/>
              <a:t>действий, которая была </a:t>
            </a:r>
            <a:r>
              <a:rPr lang="ru-RU" b="1" dirty="0" smtClean="0"/>
              <a:t>записана на </a:t>
            </a:r>
            <a:r>
              <a:rPr lang="ru-RU" b="1" dirty="0"/>
              <a:t>магнитный барабан.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77" y="1550895"/>
            <a:ext cx="4218684" cy="3361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64071" y="399401"/>
            <a:ext cx="3603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Роботы успешно освоили рутинные задания, они особенно</a:t>
            </a:r>
          </a:p>
          <a:p>
            <a:r>
              <a:rPr lang="ru-RU" b="1" dirty="0"/>
              <a:t>удобны при выполнении многократно повторяющихся </a:t>
            </a:r>
            <a:r>
              <a:rPr lang="ru-RU" b="1" dirty="0" smtClean="0"/>
              <a:t>работ, сложных </a:t>
            </a:r>
            <a:r>
              <a:rPr lang="ru-RU" b="1" dirty="0"/>
              <a:t>или опасных для людей.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09488" y="4912658"/>
            <a:ext cx="27396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Unimate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endParaRPr lang="ru-RU" b="1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выпущенный </a:t>
            </a: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в 1961 году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084" y="4487706"/>
            <a:ext cx="2248764" cy="2142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947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18" y="424436"/>
            <a:ext cx="6069106" cy="6069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93058" y="161888"/>
            <a:ext cx="3505201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В жизни всегда существует дата — отправная точка, </a:t>
            </a:r>
            <a:r>
              <a:rPr lang="ru-RU" sz="1900" b="1" dirty="0" smtClean="0"/>
              <a:t>после которой </a:t>
            </a:r>
            <a:r>
              <a:rPr lang="ru-RU" sz="1900" b="1" dirty="0"/>
              <a:t>о событии, явлении или объекте узнаёт весь мир. В </a:t>
            </a:r>
            <a:r>
              <a:rPr lang="ru-RU" sz="1900" b="1" dirty="0" smtClean="0"/>
              <a:t>робототехнике </a:t>
            </a:r>
            <a:r>
              <a:rPr lang="ru-RU" sz="1900" b="1" dirty="0"/>
              <a:t>тоже есть такая дата, это </a:t>
            </a:r>
            <a:r>
              <a:rPr lang="ru-RU" sz="1900" b="1" u="sng" dirty="0"/>
              <a:t>17 ноября 1970 </a:t>
            </a:r>
            <a:r>
              <a:rPr lang="ru-RU" sz="1900" b="1" u="sng" dirty="0" smtClean="0"/>
              <a:t>года. </a:t>
            </a:r>
            <a:r>
              <a:rPr lang="ru-RU" sz="1900" b="1" dirty="0" smtClean="0"/>
              <a:t>В </a:t>
            </a:r>
            <a:r>
              <a:rPr lang="ru-RU" sz="1900" b="1" dirty="0"/>
              <a:t>этот день самоходный аппарат 8ЕЛ, более известный </a:t>
            </a:r>
            <a:r>
              <a:rPr lang="ru-RU" sz="1900" b="1" dirty="0" smtClean="0"/>
              <a:t>как </a:t>
            </a:r>
            <a:r>
              <a:rPr lang="ru-RU" sz="1900" b="1" u="sng" dirty="0" smtClean="0"/>
              <a:t>«Луноход-1»</a:t>
            </a:r>
            <a:r>
              <a:rPr lang="ru-RU" sz="1900" b="1" dirty="0" smtClean="0"/>
              <a:t>, в </a:t>
            </a:r>
            <a:r>
              <a:rPr lang="ru-RU" sz="1900" b="1" dirty="0"/>
              <a:t>составе автоматической станции </a:t>
            </a:r>
            <a:r>
              <a:rPr lang="ru-RU" sz="1900" b="1" dirty="0" smtClean="0"/>
              <a:t>E8 № </a:t>
            </a:r>
            <a:r>
              <a:rPr lang="ru-RU" sz="1900" b="1" dirty="0"/>
              <a:t>203 впервые в истории человечества </a:t>
            </a:r>
            <a:r>
              <a:rPr lang="ru-RU" sz="1900" b="1" u="sng" dirty="0"/>
              <a:t>достиг лунной </a:t>
            </a:r>
            <a:r>
              <a:rPr lang="ru-RU" sz="1900" b="1" u="sng" dirty="0" smtClean="0"/>
              <a:t>поверхности</a:t>
            </a:r>
            <a:r>
              <a:rPr lang="ru-RU" sz="1900" b="1" dirty="0"/>
              <a:t>. Всего он проехал 10 540 м и передал на Землю </a:t>
            </a:r>
            <a:r>
              <a:rPr lang="ru-RU" sz="1900" b="1" dirty="0" smtClean="0"/>
              <a:t>211 лунных </a:t>
            </a:r>
            <a:r>
              <a:rPr lang="ru-RU" sz="1900" b="1" dirty="0"/>
              <a:t>панорам и 25 тысяч фотографий. Общая масса </a:t>
            </a:r>
            <a:r>
              <a:rPr lang="ru-RU" sz="1900" b="1" dirty="0" smtClean="0"/>
              <a:t>первого лунохода </a:t>
            </a:r>
            <a:r>
              <a:rPr lang="ru-RU" sz="1900" b="1" dirty="0"/>
              <a:t>составляла 756 кг, его длина с открытой </a:t>
            </a:r>
            <a:r>
              <a:rPr lang="ru-RU" sz="1900" b="1" dirty="0" smtClean="0"/>
              <a:t>крышкой солнечной </a:t>
            </a:r>
            <a:r>
              <a:rPr lang="ru-RU" sz="1900" b="1" dirty="0"/>
              <a:t>батареи — 4,42 м, ширина — 2,15 м, высота </a:t>
            </a:r>
            <a:r>
              <a:rPr lang="ru-RU" sz="1900" b="1" dirty="0" smtClean="0"/>
              <a:t>— 1,92 </a:t>
            </a:r>
            <a:r>
              <a:rPr lang="ru-RU" sz="1900" b="1" dirty="0"/>
              <a:t>м.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5" r="3763" b="10237"/>
          <a:stretch/>
        </p:blipFill>
        <p:spPr bwMode="auto">
          <a:xfrm>
            <a:off x="9649309" y="161888"/>
            <a:ext cx="2453045" cy="190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947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801034" y="1309771"/>
            <a:ext cx="468854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Робот — это автоматическое устройство для </a:t>
            </a:r>
            <a:r>
              <a:rPr lang="ru-RU" sz="3200" b="1" dirty="0" smtClean="0"/>
              <a:t> осуществления производственных </a:t>
            </a:r>
            <a:r>
              <a:rPr lang="ru-RU" sz="3200" b="1" dirty="0"/>
              <a:t>и других операций по определённой </a:t>
            </a:r>
            <a:r>
              <a:rPr lang="ru-RU" sz="3200" b="1" dirty="0" smtClean="0"/>
              <a:t>программе</a:t>
            </a:r>
            <a:r>
              <a:rPr lang="ru-RU" sz="3200" b="1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5129" y="298574"/>
            <a:ext cx="33259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Итак, робот </a:t>
            </a:r>
            <a:r>
              <a:rPr lang="ru-RU" b="1" dirty="0"/>
              <a:t>— это автоматическая машина, которая</a:t>
            </a:r>
            <a:r>
              <a:rPr lang="ru-RU" b="1" dirty="0" smtClean="0"/>
              <a:t>:</a:t>
            </a:r>
          </a:p>
          <a:p>
            <a:endParaRPr lang="ru-RU" b="1" dirty="0"/>
          </a:p>
          <a:p>
            <a:r>
              <a:rPr lang="ru-RU" b="1" dirty="0"/>
              <a:t>• отвечает на внешние воздействия;</a:t>
            </a:r>
          </a:p>
          <a:p>
            <a:r>
              <a:rPr lang="ru-RU" b="1" dirty="0"/>
              <a:t>• работает по программе.</a:t>
            </a:r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r>
              <a:rPr lang="ru-RU" b="1" dirty="0" smtClean="0"/>
              <a:t>У </a:t>
            </a:r>
            <a:r>
              <a:rPr lang="ru-RU" b="1" dirty="0"/>
              <a:t>робота есть три важные </a:t>
            </a:r>
            <a:r>
              <a:rPr lang="ru-RU" b="1" dirty="0" smtClean="0"/>
              <a:t>характеристики</a:t>
            </a:r>
            <a:r>
              <a:rPr lang="ru-RU" b="1" dirty="0"/>
              <a:t>:</a:t>
            </a:r>
          </a:p>
          <a:p>
            <a:r>
              <a:rPr lang="ru-RU" b="1" dirty="0"/>
              <a:t>• </a:t>
            </a:r>
            <a:r>
              <a:rPr lang="ru-RU" b="1" u="sng" dirty="0"/>
              <a:t>мобильность</a:t>
            </a:r>
            <a:r>
              <a:rPr lang="ru-RU" b="1" dirty="0"/>
              <a:t> (быстрая смена видов работ);</a:t>
            </a:r>
          </a:p>
          <a:p>
            <a:r>
              <a:rPr lang="ru-RU" b="1" dirty="0"/>
              <a:t>• </a:t>
            </a:r>
            <a:r>
              <a:rPr lang="ru-RU" b="1" u="sng" dirty="0"/>
              <a:t>универсальность</a:t>
            </a:r>
            <a:r>
              <a:rPr lang="ru-RU" b="1" dirty="0"/>
              <a:t> (выполнение большого числа заданий);</a:t>
            </a:r>
          </a:p>
          <a:p>
            <a:r>
              <a:rPr lang="ru-RU" b="1" dirty="0"/>
              <a:t>• </a:t>
            </a:r>
            <a:r>
              <a:rPr lang="ru-RU" b="1" u="sng" dirty="0"/>
              <a:t>автоматизм</a:t>
            </a:r>
            <a:r>
              <a:rPr lang="ru-RU" b="1" dirty="0"/>
              <a:t> (после программирования работает </a:t>
            </a:r>
            <a:r>
              <a:rPr lang="ru-RU" b="1" dirty="0" smtClean="0"/>
              <a:t>автоматически</a:t>
            </a:r>
            <a:r>
              <a:rPr lang="ru-RU" b="1" dirty="0"/>
              <a:t>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379" y="400050"/>
            <a:ext cx="2744531" cy="1948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44" y="2577886"/>
            <a:ext cx="2112238" cy="219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657" y="4679576"/>
            <a:ext cx="4490371" cy="189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94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9953" y="1672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Применение роботов в современном мире</a:t>
            </a:r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современном мире применение роботов в различных областях стало привычным.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9953" y="147255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назначению выделяют множество категорий. Среди них основные:</a:t>
            </a:r>
          </a:p>
          <a:p>
            <a:r>
              <a:rPr lang="ru-RU" b="1" i="1" dirty="0" smtClean="0"/>
              <a:t>промышленные </a:t>
            </a:r>
            <a:r>
              <a:rPr lang="ru-RU" dirty="0"/>
              <a:t>(участвуют в производственных процессах);</a:t>
            </a:r>
          </a:p>
          <a:p>
            <a:r>
              <a:rPr lang="ru-RU" b="1" i="1" dirty="0"/>
              <a:t>медицинские</a:t>
            </a:r>
            <a:r>
              <a:rPr lang="ru-RU" dirty="0"/>
              <a:t> (их используют при проведении хирургического вмешательства, диагностических процедурах, производстве лекарственных препаратов);</a:t>
            </a:r>
          </a:p>
          <a:p>
            <a:r>
              <a:rPr lang="ru-RU" b="1" i="1" dirty="0"/>
              <a:t>бытовые</a:t>
            </a:r>
            <a:r>
              <a:rPr lang="ru-RU" dirty="0"/>
              <a:t> (служат, например, для уборки, приготовления пищи, выполнения прочих обязанностей по дому);</a:t>
            </a:r>
          </a:p>
          <a:p>
            <a:r>
              <a:rPr lang="ru-RU" b="1" i="1" dirty="0"/>
              <a:t>военные</a:t>
            </a:r>
            <a:r>
              <a:rPr lang="ru-RU" dirty="0"/>
              <a:t> (их применяют в ходе боевых действий, разведки, нападения на противника);</a:t>
            </a:r>
          </a:p>
          <a:p>
            <a:r>
              <a:rPr lang="ru-RU" b="1" i="1" dirty="0"/>
              <a:t>исследовательские</a:t>
            </a:r>
            <a:r>
              <a:rPr lang="ru-RU" dirty="0"/>
              <a:t> (проводят исследования, эксперименты в условиях, угрожающих жизни или здоровью людей);</a:t>
            </a:r>
          </a:p>
          <a:p>
            <a:r>
              <a:rPr lang="ru-RU" b="1" i="1" dirty="0"/>
              <a:t>обеспечивающие безопасность </a:t>
            </a:r>
            <a:r>
              <a:rPr lang="ru-RU" dirty="0"/>
              <a:t>(применение робототехники этого типа возможно, например, в МЧС, где с помощью роботов устраняют ЧС, спасают и реанимируют пострадавших).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35" y="536555"/>
            <a:ext cx="4446494" cy="2964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362573" y="167223"/>
            <a:ext cx="1885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На производстве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917" y="4102956"/>
            <a:ext cx="3380411" cy="2539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577726" y="3737930"/>
            <a:ext cx="13801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 медицине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094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9953" y="1672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Применение роботов в современном мире</a:t>
            </a:r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современном мире применение роботов в различных областях стало привычным.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9953" y="147255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По назначению выделяют множество категорий. Среди них основные:</a:t>
            </a:r>
          </a:p>
          <a:p>
            <a:r>
              <a:rPr lang="ru-RU" b="1" i="1" dirty="0" smtClean="0"/>
              <a:t>промышленные </a:t>
            </a:r>
            <a:r>
              <a:rPr lang="ru-RU" dirty="0"/>
              <a:t>(участвуют в производственных процессах);</a:t>
            </a:r>
          </a:p>
          <a:p>
            <a:r>
              <a:rPr lang="ru-RU" b="1" i="1" dirty="0"/>
              <a:t>медицинские</a:t>
            </a:r>
            <a:r>
              <a:rPr lang="ru-RU" dirty="0"/>
              <a:t> (их используют при проведении хирургического вмешательства, диагностических процедурах, производстве лекарственных препаратов);</a:t>
            </a:r>
          </a:p>
          <a:p>
            <a:r>
              <a:rPr lang="ru-RU" b="1" i="1" dirty="0"/>
              <a:t>бытовые</a:t>
            </a:r>
            <a:r>
              <a:rPr lang="ru-RU" dirty="0"/>
              <a:t> (служат, например, для уборки, приготовления пищи, выполнения прочих обязанностей по дому);</a:t>
            </a:r>
          </a:p>
          <a:p>
            <a:r>
              <a:rPr lang="ru-RU" b="1" i="1" dirty="0"/>
              <a:t>военные</a:t>
            </a:r>
            <a:r>
              <a:rPr lang="ru-RU" dirty="0"/>
              <a:t> (их применяют в ходе боевых действий, разведки, нападения на противника);</a:t>
            </a:r>
          </a:p>
          <a:p>
            <a:r>
              <a:rPr lang="ru-RU" b="1" i="1" dirty="0"/>
              <a:t>исследовательские</a:t>
            </a:r>
            <a:r>
              <a:rPr lang="ru-RU" dirty="0"/>
              <a:t> (проводят исследования, эксперименты в условиях, угрожающих жизни или здоровью людей);</a:t>
            </a:r>
          </a:p>
          <a:p>
            <a:r>
              <a:rPr lang="ru-RU" b="1" i="1" dirty="0"/>
              <a:t>обеспечивающие безопасность </a:t>
            </a:r>
            <a:r>
              <a:rPr lang="ru-RU" dirty="0"/>
              <a:t>(применение робототехники этого типа возможно, например, в МЧС, где с помощью роботов устраняют ЧС, спасают и реанимируют пострадавших).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7725" y="148941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 быту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77725" y="3787917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Военные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12" y="518273"/>
            <a:ext cx="4736126" cy="3192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s://warfiles.ru/uploads/posts/2021-10/1633264059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764" y="4157249"/>
            <a:ext cx="3678291" cy="2453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166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9953" y="16722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Применение роботов в современном мире</a:t>
            </a:r>
          </a:p>
          <a:p>
            <a:endParaRPr lang="ru-RU" b="1" dirty="0" smtClean="0"/>
          </a:p>
          <a:p>
            <a:r>
              <a:rPr lang="ru-RU" b="1" dirty="0" smtClean="0"/>
              <a:t>В </a:t>
            </a:r>
            <a:r>
              <a:rPr lang="ru-RU" b="1" dirty="0"/>
              <a:t>современном мире применение роботов в различных областях стало привычным.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9953" y="1472550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u="sng" dirty="0"/>
              <a:t>По назначению выделяют </a:t>
            </a:r>
            <a:r>
              <a:rPr lang="ru-RU" b="1" dirty="0"/>
              <a:t>множество </a:t>
            </a:r>
            <a:r>
              <a:rPr lang="ru-RU" b="1" u="sng" dirty="0"/>
              <a:t>категорий</a:t>
            </a:r>
            <a:r>
              <a:rPr lang="ru-RU" b="1" dirty="0"/>
              <a:t>. Среди них основные:</a:t>
            </a:r>
          </a:p>
          <a:p>
            <a:r>
              <a:rPr lang="ru-RU" b="1" i="1" dirty="0" smtClean="0"/>
              <a:t>промышленные </a:t>
            </a:r>
            <a:r>
              <a:rPr lang="ru-RU" dirty="0"/>
              <a:t>(участвуют в производственных процессах);</a:t>
            </a:r>
          </a:p>
          <a:p>
            <a:r>
              <a:rPr lang="ru-RU" b="1" i="1" dirty="0"/>
              <a:t>медицинские</a:t>
            </a:r>
            <a:r>
              <a:rPr lang="ru-RU" dirty="0"/>
              <a:t> (их используют при проведении хирургического вмешательства, диагностических процедурах, производстве лекарственных препаратов);</a:t>
            </a:r>
          </a:p>
          <a:p>
            <a:r>
              <a:rPr lang="ru-RU" b="1" i="1" dirty="0"/>
              <a:t>бытовые</a:t>
            </a:r>
            <a:r>
              <a:rPr lang="ru-RU" dirty="0"/>
              <a:t> (служат, например, для уборки, приготовления пищи, выполнения прочих обязанностей по дому);</a:t>
            </a:r>
          </a:p>
          <a:p>
            <a:r>
              <a:rPr lang="ru-RU" b="1" i="1" dirty="0"/>
              <a:t>военные</a:t>
            </a:r>
            <a:r>
              <a:rPr lang="ru-RU" dirty="0"/>
              <a:t> (их применяют в ходе боевых действий, разведки, нападения на противника);</a:t>
            </a:r>
          </a:p>
          <a:p>
            <a:r>
              <a:rPr lang="ru-RU" b="1" i="1" dirty="0"/>
              <a:t>исследовательские</a:t>
            </a:r>
            <a:r>
              <a:rPr lang="ru-RU" dirty="0"/>
              <a:t> (проводят исследования, эксперименты в условиях, угрожающих жизни или здоровью людей);</a:t>
            </a:r>
          </a:p>
          <a:p>
            <a:r>
              <a:rPr lang="ru-RU" b="1" i="1" dirty="0"/>
              <a:t>обеспечивающие безопасность </a:t>
            </a:r>
            <a:r>
              <a:rPr lang="ru-RU" dirty="0"/>
              <a:t>(применение робототехники этого типа возможно, например, в МЧС, где с помощью роботов устраняют ЧС, спасают и реанимируют пострадавших).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7725" y="148941"/>
            <a:ext cx="2204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Исследовательские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577725" y="3642374"/>
            <a:ext cx="2010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Для безопасности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482" y="518273"/>
            <a:ext cx="4376038" cy="2913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482" y="4038561"/>
            <a:ext cx="4370214" cy="245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1967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90917" y="261826"/>
            <a:ext cx="302518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/>
              <a:t>Классификация </a:t>
            </a:r>
          </a:p>
          <a:p>
            <a:pPr algn="ctr"/>
            <a:r>
              <a:rPr lang="ru-RU" sz="2400" b="1" dirty="0" smtClean="0"/>
              <a:t>роботов по группам:</a:t>
            </a: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86117" y="1328609"/>
            <a:ext cx="6096000" cy="47397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u="sng" dirty="0"/>
              <a:t>по типу управления </a:t>
            </a:r>
            <a:r>
              <a:rPr lang="ru-RU" dirty="0"/>
              <a:t>(автономные, полуавтономные, управляемые</a:t>
            </a:r>
            <a:r>
              <a:rPr lang="ru-RU" dirty="0" smtClean="0"/>
              <a:t>),</a:t>
            </a:r>
          </a:p>
          <a:p>
            <a:endParaRPr lang="ru-RU" dirty="0"/>
          </a:p>
          <a:p>
            <a:r>
              <a:rPr lang="ru-RU" sz="2800" b="1" u="sng" dirty="0" smtClean="0"/>
              <a:t>по типу </a:t>
            </a:r>
            <a:r>
              <a:rPr lang="ru-RU" sz="2800" b="1" u="sng" dirty="0"/>
              <a:t>позиционирования </a:t>
            </a:r>
            <a:r>
              <a:rPr lang="ru-RU" dirty="0"/>
              <a:t>(стационарные, передвижные),</a:t>
            </a:r>
          </a:p>
          <a:p>
            <a:endParaRPr lang="ru-RU" dirty="0" smtClean="0"/>
          </a:p>
          <a:p>
            <a:r>
              <a:rPr lang="ru-RU" sz="2800" b="1" u="sng" dirty="0" smtClean="0"/>
              <a:t>по </a:t>
            </a:r>
            <a:r>
              <a:rPr lang="ru-RU" sz="2800" b="1" u="sng" dirty="0"/>
              <a:t>типу назначения </a:t>
            </a:r>
            <a:r>
              <a:rPr lang="ru-RU" dirty="0"/>
              <a:t>(промышленные, бытовые, медицинские, военные),</a:t>
            </a:r>
          </a:p>
          <a:p>
            <a:endParaRPr lang="ru-RU" dirty="0" smtClean="0"/>
          </a:p>
          <a:p>
            <a:r>
              <a:rPr lang="ru-RU" sz="2800" b="1" u="sng" dirty="0" smtClean="0"/>
              <a:t>по </a:t>
            </a:r>
            <a:r>
              <a:rPr lang="ru-RU" sz="2800" b="1" u="sng" dirty="0"/>
              <a:t>способу передвижения </a:t>
            </a:r>
            <a:r>
              <a:rPr lang="ru-RU" dirty="0"/>
              <a:t>(подземные, наземные, </a:t>
            </a:r>
            <a:endParaRPr lang="ru-RU" dirty="0" smtClean="0"/>
          </a:p>
          <a:p>
            <a:endParaRPr lang="ru-RU" dirty="0"/>
          </a:p>
          <a:p>
            <a:r>
              <a:rPr lang="ru-RU" sz="2800" b="1" u="sng" dirty="0" smtClean="0"/>
              <a:t>подводные</a:t>
            </a:r>
            <a:r>
              <a:rPr lang="ru-RU" sz="2800" b="1" u="sng" dirty="0"/>
              <a:t>, </a:t>
            </a:r>
            <a:r>
              <a:rPr lang="ru-RU" sz="2800" b="1" u="sng" dirty="0" err="1"/>
              <a:t>воздухоплавающие</a:t>
            </a:r>
            <a:r>
              <a:rPr lang="ru-RU" sz="2800" b="1" u="sng" dirty="0"/>
              <a:t> </a:t>
            </a:r>
            <a:r>
              <a:rPr lang="ru-RU" dirty="0"/>
              <a:t>(</a:t>
            </a:r>
            <a:r>
              <a:rPr lang="ru-RU" dirty="0" smtClean="0"/>
              <a:t>летающие, </a:t>
            </a:r>
            <a:r>
              <a:rPr lang="ru-RU" dirty="0"/>
              <a:t>космические).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092" y="256419"/>
            <a:ext cx="3093944" cy="2060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036" y="1207161"/>
            <a:ext cx="2759783" cy="221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354" y="4648201"/>
            <a:ext cx="2133597" cy="2133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24" y="3846590"/>
            <a:ext cx="3101788" cy="1743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16" y="2634326"/>
            <a:ext cx="1612387" cy="1144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0947472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Эмблема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Эмблема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Эмблема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178</TotalTime>
  <Words>713</Words>
  <Application>Microsoft Office PowerPoint</Application>
  <PresentationFormat>Произвольный</PresentationFormat>
  <Paragraphs>73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Эмблема</vt:lpstr>
      <vt:lpstr>Классификация  современных роботов.  Виды роботов,  их функции и  назначение</vt:lpstr>
      <vt:lpstr>История   создания   роботов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29SMI</cp:lastModifiedBy>
  <cp:revision>18</cp:revision>
  <dcterms:created xsi:type="dcterms:W3CDTF">2025-04-08T18:14:37Z</dcterms:created>
  <dcterms:modified xsi:type="dcterms:W3CDTF">2025-04-09T16:02:03Z</dcterms:modified>
</cp:coreProperties>
</file>