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B4C71EC6-210F-42DE-9C53-41977AD35B3D}" type="datetimeFigureOut">
              <a:rPr lang="ru-RU" smtClean="0"/>
              <a:t>11.03.2025</a:t>
            </a:fld>
            <a:endParaRPr lang="ru-RU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11.03.2025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11.03.2025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11.03.2025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log-in.ru/articles/1360/" TargetMode="External"/><Relationship Id="rId2" Type="http://schemas.openxmlformats.org/officeDocument/2006/relationships/hyperlink" Target="https://kalkpro.ru/interesting-facts/lenta-mebiusa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Лист </a:t>
            </a:r>
            <a:r>
              <a:rPr lang="ru-RU" dirty="0" err="1" smtClean="0"/>
              <a:t>Мёбиуса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err="1" smtClean="0">
                <a:solidFill>
                  <a:srgbClr val="C00000"/>
                </a:solidFill>
              </a:rPr>
              <a:t>Арианна</a:t>
            </a:r>
            <a:r>
              <a:rPr lang="ru-RU" dirty="0" smtClean="0">
                <a:solidFill>
                  <a:srgbClr val="C00000"/>
                </a:solidFill>
              </a:rPr>
              <a:t>  </a:t>
            </a:r>
            <a:r>
              <a:rPr lang="ru-RU" dirty="0" err="1" smtClean="0">
                <a:solidFill>
                  <a:srgbClr val="C00000"/>
                </a:solidFill>
              </a:rPr>
              <a:t>Хачатрян</a:t>
            </a:r>
            <a:endParaRPr lang="ru-RU" dirty="0">
              <a:solidFill>
                <a:srgbClr val="C00000"/>
              </a:solidFill>
            </a:endParaRPr>
          </a:p>
        </p:txBody>
      </p:sp>
      <p:pic>
        <p:nvPicPr>
          <p:cNvPr id="4" name="Рисунок 3" descr="https://im0-tub-ru.yandex.net/i?id=19597d030cbb638d6643971c5a63ef2e-sr&amp;n=1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140968"/>
            <a:ext cx="3557270" cy="26574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66144529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980728"/>
            <a:ext cx="7024744" cy="1143000"/>
          </a:xfrm>
        </p:spPr>
        <p:txBody>
          <a:bodyPr>
            <a:normAutofit/>
          </a:bodyPr>
          <a:lstStyle/>
          <a:p>
            <a:r>
              <a:rPr lang="ru-RU" sz="1800" b="1" dirty="0">
                <a:solidFill>
                  <a:srgbClr val="FF0000"/>
                </a:solidFill>
              </a:rPr>
              <a:t>Цель работы:</a:t>
            </a:r>
            <a:r>
              <a:rPr lang="ru-RU" sz="1800" dirty="0">
                <a:solidFill>
                  <a:srgbClr val="FF0000"/>
                </a:solidFill>
              </a:rPr>
              <a:t> исследовать лист </a:t>
            </a:r>
            <a:r>
              <a:rPr lang="ru-RU" sz="1800" dirty="0" err="1">
                <a:solidFill>
                  <a:srgbClr val="FF0000"/>
                </a:solidFill>
              </a:rPr>
              <a:t>Мёбиуса</a:t>
            </a:r>
            <a:r>
              <a:rPr lang="ru-RU" sz="1800" dirty="0">
                <a:solidFill>
                  <a:srgbClr val="FF0000"/>
                </a:solidFill>
              </a:rPr>
              <a:t> и его свойства, определить области его практического применения.</a:t>
            </a:r>
            <a:br>
              <a:rPr lang="ru-RU" sz="1800" dirty="0">
                <a:solidFill>
                  <a:srgbClr val="FF0000"/>
                </a:solidFill>
              </a:rPr>
            </a:br>
            <a:endParaRPr lang="ru-RU" sz="1800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492" y="1988840"/>
            <a:ext cx="6777317" cy="3843789"/>
          </a:xfrm>
        </p:spPr>
        <p:txBody>
          <a:bodyPr>
            <a:normAutofit fontScale="55000" lnSpcReduction="20000"/>
          </a:bodyPr>
          <a:lstStyle/>
          <a:p>
            <a:r>
              <a:rPr lang="ru-RU" sz="2500" b="1" dirty="0">
                <a:solidFill>
                  <a:srgbClr val="002060"/>
                </a:solidFill>
              </a:rPr>
              <a:t>Объект исследования:</a:t>
            </a:r>
            <a:r>
              <a:rPr lang="ru-RU" sz="2500" dirty="0">
                <a:solidFill>
                  <a:srgbClr val="002060"/>
                </a:solidFill>
              </a:rPr>
              <a:t> лист </a:t>
            </a:r>
            <a:r>
              <a:rPr lang="ru-RU" sz="2500" dirty="0" err="1">
                <a:solidFill>
                  <a:srgbClr val="002060"/>
                </a:solidFill>
              </a:rPr>
              <a:t>Мёбиуса</a:t>
            </a:r>
            <a:r>
              <a:rPr lang="ru-RU" sz="2500" dirty="0">
                <a:solidFill>
                  <a:srgbClr val="002060"/>
                </a:solidFill>
              </a:rPr>
              <a:t>.</a:t>
            </a:r>
          </a:p>
          <a:p>
            <a:r>
              <a:rPr lang="ru-RU" sz="2500" b="1" dirty="0">
                <a:solidFill>
                  <a:srgbClr val="002060"/>
                </a:solidFill>
              </a:rPr>
              <a:t>Предмет исследования:</a:t>
            </a:r>
            <a:r>
              <a:rPr lang="ru-RU" sz="2500" dirty="0">
                <a:solidFill>
                  <a:srgbClr val="002060"/>
                </a:solidFill>
              </a:rPr>
              <a:t> свойства листа </a:t>
            </a:r>
            <a:r>
              <a:rPr lang="ru-RU" sz="2500" dirty="0" err="1">
                <a:solidFill>
                  <a:srgbClr val="002060"/>
                </a:solidFill>
              </a:rPr>
              <a:t>Мёбиуса</a:t>
            </a:r>
            <a:r>
              <a:rPr lang="ru-RU" sz="2500" dirty="0">
                <a:solidFill>
                  <a:srgbClr val="002060"/>
                </a:solidFill>
              </a:rPr>
              <a:t>.</a:t>
            </a:r>
          </a:p>
          <a:p>
            <a:r>
              <a:rPr lang="ru-RU" sz="2500" b="1" dirty="0">
                <a:solidFill>
                  <a:srgbClr val="002060"/>
                </a:solidFill>
              </a:rPr>
              <a:t>Гипотеза:</a:t>
            </a:r>
            <a:r>
              <a:rPr lang="ru-RU" sz="2500" dirty="0">
                <a:solidFill>
                  <a:srgbClr val="002060"/>
                </a:solidFill>
              </a:rPr>
              <a:t> лист </a:t>
            </a:r>
            <a:r>
              <a:rPr lang="ru-RU" sz="2500" dirty="0" err="1">
                <a:solidFill>
                  <a:srgbClr val="002060"/>
                </a:solidFill>
              </a:rPr>
              <a:t>Мёбиуса</a:t>
            </a:r>
            <a:r>
              <a:rPr lang="ru-RU" sz="2500" dirty="0">
                <a:solidFill>
                  <a:srgbClr val="002060"/>
                </a:solidFill>
              </a:rPr>
              <a:t> обладает необычными свойствами.</a:t>
            </a:r>
          </a:p>
          <a:p>
            <a:r>
              <a:rPr lang="ru-RU" sz="2500" b="1" dirty="0">
                <a:solidFill>
                  <a:srgbClr val="002060"/>
                </a:solidFill>
              </a:rPr>
              <a:t>Задачи: 1)</a:t>
            </a:r>
            <a:r>
              <a:rPr lang="ru-RU" sz="2500" dirty="0">
                <a:solidFill>
                  <a:srgbClr val="002060"/>
                </a:solidFill>
              </a:rPr>
              <a:t> изучить литературные, научные и интернет-источники по данной теме;</a:t>
            </a:r>
          </a:p>
          <a:p>
            <a:r>
              <a:rPr lang="ru-RU" sz="2500" dirty="0">
                <a:solidFill>
                  <a:srgbClr val="002060"/>
                </a:solidFill>
              </a:rPr>
              <a:t>2) изготовить лист </a:t>
            </a:r>
            <a:r>
              <a:rPr lang="ru-RU" sz="2500" dirty="0" err="1">
                <a:solidFill>
                  <a:srgbClr val="002060"/>
                </a:solidFill>
              </a:rPr>
              <a:t>Мёбиуса</a:t>
            </a:r>
            <a:r>
              <a:rPr lang="ru-RU" sz="2500" dirty="0">
                <a:solidFill>
                  <a:srgbClr val="002060"/>
                </a:solidFill>
              </a:rPr>
              <a:t>;</a:t>
            </a:r>
          </a:p>
          <a:p>
            <a:r>
              <a:rPr lang="ru-RU" sz="2500" dirty="0">
                <a:solidFill>
                  <a:srgbClr val="002060"/>
                </a:solidFill>
              </a:rPr>
              <a:t>3) исследовать опытным путем свойства листа </a:t>
            </a:r>
            <a:r>
              <a:rPr lang="ru-RU" sz="2500" dirty="0" err="1">
                <a:solidFill>
                  <a:srgbClr val="002060"/>
                </a:solidFill>
              </a:rPr>
              <a:t>Мёбиуса</a:t>
            </a:r>
            <a:r>
              <a:rPr lang="ru-RU" sz="2500" dirty="0">
                <a:solidFill>
                  <a:srgbClr val="002060"/>
                </a:solidFill>
              </a:rPr>
              <a:t>;</a:t>
            </a:r>
          </a:p>
          <a:p>
            <a:r>
              <a:rPr lang="ru-RU" sz="2500" dirty="0">
                <a:solidFill>
                  <a:srgbClr val="002060"/>
                </a:solidFill>
              </a:rPr>
              <a:t>4)определить область применения листа </a:t>
            </a:r>
            <a:r>
              <a:rPr lang="ru-RU" sz="2500" dirty="0" err="1">
                <a:solidFill>
                  <a:srgbClr val="002060"/>
                </a:solidFill>
              </a:rPr>
              <a:t>Мёбиуса</a:t>
            </a:r>
            <a:r>
              <a:rPr lang="ru-RU" sz="2500" dirty="0">
                <a:solidFill>
                  <a:srgbClr val="002060"/>
                </a:solidFill>
              </a:rPr>
              <a:t>;</a:t>
            </a:r>
          </a:p>
          <a:p>
            <a:r>
              <a:rPr lang="ru-RU" sz="2500" dirty="0">
                <a:solidFill>
                  <a:srgbClr val="002060"/>
                </a:solidFill>
              </a:rPr>
              <a:t>5) сделать вывод о подтверждении или опровержении выдвинутой гипотезы.</a:t>
            </a:r>
          </a:p>
          <a:p>
            <a:r>
              <a:rPr lang="ru-RU" sz="2500" dirty="0">
                <a:solidFill>
                  <a:srgbClr val="002060"/>
                </a:solidFill>
              </a:rPr>
              <a:t>Методы исследования: </a:t>
            </a:r>
          </a:p>
          <a:p>
            <a:r>
              <a:rPr lang="ru-RU" sz="2500" dirty="0">
                <a:solidFill>
                  <a:srgbClr val="002060"/>
                </a:solidFill>
              </a:rPr>
              <a:t>-поисковый метод с использованием научной и учебной литературы, а также сети Интернет;</a:t>
            </a:r>
          </a:p>
          <a:p>
            <a:r>
              <a:rPr lang="ru-RU" sz="2500" dirty="0">
                <a:solidFill>
                  <a:srgbClr val="002060"/>
                </a:solidFill>
              </a:rPr>
              <a:t>- практическое моделирование листа </a:t>
            </a:r>
            <a:r>
              <a:rPr lang="ru-RU" sz="2500" dirty="0" err="1">
                <a:solidFill>
                  <a:srgbClr val="002060"/>
                </a:solidFill>
              </a:rPr>
              <a:t>Мёбиуса</a:t>
            </a:r>
            <a:r>
              <a:rPr lang="ru-RU" sz="2500" dirty="0">
                <a:solidFill>
                  <a:srgbClr val="002060"/>
                </a:solidFill>
              </a:rPr>
              <a:t>;</a:t>
            </a:r>
          </a:p>
          <a:p>
            <a:r>
              <a:rPr lang="ru-RU" sz="2500" dirty="0">
                <a:solidFill>
                  <a:srgbClr val="002060"/>
                </a:solidFill>
              </a:rPr>
              <a:t>- эксперименты, с целью получения информации о свойствах листа </a:t>
            </a:r>
            <a:r>
              <a:rPr lang="ru-RU" sz="2500" dirty="0" err="1">
                <a:solidFill>
                  <a:srgbClr val="002060"/>
                </a:solidFill>
              </a:rPr>
              <a:t>Мёбиуса</a:t>
            </a:r>
            <a:r>
              <a:rPr lang="ru-RU" sz="2500" dirty="0">
                <a:solidFill>
                  <a:srgbClr val="002060"/>
                </a:solidFill>
              </a:rPr>
              <a:t>;</a:t>
            </a:r>
          </a:p>
          <a:p>
            <a:r>
              <a:rPr lang="ru-RU" sz="2500" dirty="0">
                <a:solidFill>
                  <a:srgbClr val="002060"/>
                </a:solidFill>
              </a:rPr>
              <a:t> - метод анализа, сравнения и обобщения данных, полученных в ходе исследования.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70328352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cloud.prezentacii.org/18/12/102060/images/screen3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476672"/>
            <a:ext cx="7848872" cy="590465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40333082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490" y="548680"/>
            <a:ext cx="7024744" cy="1621984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rgbClr val="002060"/>
                </a:solidFill>
              </a:rPr>
              <a:t>Итак: лента </a:t>
            </a:r>
            <a:r>
              <a:rPr lang="ru-RU" sz="2800" b="1" dirty="0" err="1" smtClean="0">
                <a:solidFill>
                  <a:srgbClr val="002060"/>
                </a:solidFill>
              </a:rPr>
              <a:t>Мёбиуса</a:t>
            </a:r>
            <a:r>
              <a:rPr lang="ru-RU" sz="2800" b="1" dirty="0" smtClean="0">
                <a:solidFill>
                  <a:srgbClr val="002060"/>
                </a:solidFill>
              </a:rPr>
              <a:t> </a:t>
            </a:r>
            <a:r>
              <a:rPr lang="ru-RU" sz="2800" b="1" dirty="0">
                <a:solidFill>
                  <a:srgbClr val="002060"/>
                </a:solidFill>
              </a:rPr>
              <a:t>– односторонняя поверхность.</a:t>
            </a:r>
            <a:r>
              <a:rPr lang="ru-RU" sz="2800" dirty="0">
                <a:solidFill>
                  <a:srgbClr val="002060"/>
                </a:solidFill>
              </a:rPr>
              <a:t/>
            </a:r>
            <a:br>
              <a:rPr lang="ru-RU" sz="2800" dirty="0">
                <a:solidFill>
                  <a:srgbClr val="002060"/>
                </a:solidFill>
              </a:rPr>
            </a:br>
            <a:endParaRPr lang="ru-RU" sz="2800" dirty="0">
              <a:solidFill>
                <a:srgbClr val="002060"/>
              </a:solidFill>
            </a:endParaRPr>
          </a:p>
        </p:txBody>
      </p:sp>
      <p:pic>
        <p:nvPicPr>
          <p:cNvPr id="4" name="Объект 3" descr="https://ds02.infourok.ru/uploads/ex/0c95/000340e4-1408dc1d/2/hello_html_5fb985bb.pn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844824"/>
            <a:ext cx="7416824" cy="446449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1114018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490" y="620688"/>
            <a:ext cx="7024744" cy="1549976"/>
          </a:xfrm>
        </p:spPr>
        <p:txBody>
          <a:bodyPr>
            <a:noAutofit/>
          </a:bodyPr>
          <a:lstStyle/>
          <a:p>
            <a:r>
              <a:rPr lang="ru-RU" sz="2400" dirty="0"/>
              <a:t>Лист Мебиуса это </a:t>
            </a:r>
            <a:r>
              <a:rPr lang="ru-RU" sz="2400" b="1" dirty="0"/>
              <a:t>бесконечная поверхность.</a:t>
            </a:r>
            <a:r>
              <a:rPr lang="ru-RU" sz="2400" dirty="0"/>
              <a:t> Даже своей формой он напоминает знак бесконечности.</a:t>
            </a:r>
            <a:br>
              <a:rPr lang="ru-RU" sz="2400" dirty="0"/>
            </a:br>
            <a:endParaRPr lang="ru-RU" sz="2400" dirty="0"/>
          </a:p>
        </p:txBody>
      </p:sp>
      <p:pic>
        <p:nvPicPr>
          <p:cNvPr id="4" name="Объект 3" descr="https://stihi.ru/pics/2016/10/21/8457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2988" y="2498391"/>
            <a:ext cx="6777037" cy="315979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24448012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490" y="620688"/>
            <a:ext cx="7024744" cy="1549976"/>
          </a:xfrm>
        </p:spPr>
        <p:txBody>
          <a:bodyPr>
            <a:noAutofit/>
          </a:bodyPr>
          <a:lstStyle/>
          <a:p>
            <a:pPr lvl="1" algn="l" rtl="0">
              <a:spcBef>
                <a:spcPct val="0"/>
              </a:spcBef>
            </a:pPr>
            <a:r>
              <a:rPr lang="ru-RU" sz="3200" b="1" dirty="0">
                <a:solidFill>
                  <a:srgbClr val="C00000"/>
                </a:solidFill>
              </a:rPr>
              <a:t>Опыты с разрезанием листа </a:t>
            </a:r>
            <a:r>
              <a:rPr lang="ru-RU" sz="3200" b="1" dirty="0" err="1" smtClean="0">
                <a:solidFill>
                  <a:srgbClr val="C00000"/>
                </a:solidFill>
              </a:rPr>
              <a:t>Мёбиуса</a:t>
            </a:r>
            <a:r>
              <a:rPr lang="ru-RU" sz="3200" b="1" dirty="0">
                <a:solidFill>
                  <a:srgbClr val="C00000"/>
                </a:solidFill>
              </a:rPr>
              <a:t>.</a:t>
            </a:r>
            <a:r>
              <a:rPr lang="ru-RU" sz="3200" dirty="0">
                <a:solidFill>
                  <a:srgbClr val="C00000"/>
                </a:solidFill>
              </a:rPr>
              <a:t/>
            </a:r>
            <a:br>
              <a:rPr lang="ru-RU" sz="3200" dirty="0">
                <a:solidFill>
                  <a:srgbClr val="C00000"/>
                </a:solidFill>
              </a:rPr>
            </a:br>
            <a:endParaRPr lang="ru-RU" sz="3200" dirty="0">
              <a:solidFill>
                <a:srgbClr val="C00000"/>
              </a:solidFill>
            </a:endParaRPr>
          </a:p>
        </p:txBody>
      </p:sp>
      <p:pic>
        <p:nvPicPr>
          <p:cNvPr id="4" name="Объект 3" descr="https://i0.wp.com/vasilisa.com.ua/wp-content/uploads/2016/09/lenta-mebiusa3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1175" y="2324100"/>
            <a:ext cx="5720662" cy="35083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25626216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490" y="548680"/>
            <a:ext cx="7024744" cy="1621984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Практическое применение ленты Мебиуса.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ru-RU" sz="1800" dirty="0" smtClean="0">
                <a:solidFill>
                  <a:srgbClr val="C00000"/>
                </a:solidFill>
              </a:rPr>
              <a:t>Юрта </a:t>
            </a:r>
            <a:r>
              <a:rPr lang="ru-RU" sz="1800" dirty="0" err="1" smtClean="0">
                <a:solidFill>
                  <a:srgbClr val="C00000"/>
                </a:solidFill>
              </a:rPr>
              <a:t>Мёбиуса</a:t>
            </a:r>
            <a:endParaRPr lang="ru-RU" sz="1800" dirty="0">
              <a:solidFill>
                <a:srgbClr val="C00000"/>
              </a:solidFill>
            </a:endParaRPr>
          </a:p>
        </p:txBody>
      </p:sp>
      <p:pic>
        <p:nvPicPr>
          <p:cNvPr id="7" name="Объект 6" descr="https://cf.ppt-online.org/files/slide/x/XskqCDEtY3RGwe1UViSpT8jL6OzJF9muMB0n2W/slide-12.jpg"/>
          <p:cNvPicPr>
            <a:picLocks noGrp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2348880"/>
            <a:ext cx="3705299" cy="3324365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Текст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9" name="Объект 8" descr="https://i.pinimg.com/736x/42/18/5b/42185b7906c83cd1da5f157b9723c549--particle-accelerator-future-buildings.jpg"/>
          <p:cNvPicPr>
            <a:picLocks noGrp="1"/>
          </p:cNvPicPr>
          <p:nvPr>
            <p:ph sz="quarter" idx="4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5025" y="3484314"/>
            <a:ext cx="3815407" cy="246496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71961121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Список литературы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ru-RU" dirty="0"/>
              <a:t>Лента Мебиуса - удивительное открытие </a:t>
            </a:r>
            <a:r>
              <a:rPr lang="ru-RU" u="sng" dirty="0">
                <a:hlinkClick r:id="rId2"/>
              </a:rPr>
              <a:t>https://kalkpro.ru/interesting-facts/lenta-mebiusa/</a:t>
            </a:r>
            <a:r>
              <a:rPr lang="ru-RU" dirty="0"/>
              <a:t> </a:t>
            </a:r>
          </a:p>
          <a:p>
            <a:pPr lvl="0"/>
            <a:r>
              <a:rPr lang="ru-RU" dirty="0" err="1"/>
              <a:t>Кордемский</a:t>
            </a:r>
            <a:r>
              <a:rPr lang="ru-RU" dirty="0"/>
              <a:t> Б.А, Топологические опыты своими руками. // Квант. 1974,  №3, с. 73-75.</a:t>
            </a:r>
          </a:p>
          <a:p>
            <a:pPr lvl="0"/>
            <a:r>
              <a:rPr lang="ru-RU" dirty="0"/>
              <a:t>Трогаем бесконечность. Мебиус, Клейн и другие топологические объекты.        </a:t>
            </a:r>
            <a:r>
              <a:rPr lang="ru-RU" u="sng" dirty="0">
                <a:hlinkClick r:id="rId3"/>
              </a:rPr>
              <a:t>http://www.log-in.ru/articles/1360/</a:t>
            </a:r>
            <a:endParaRPr lang="ru-RU" dirty="0"/>
          </a:p>
          <a:p>
            <a:pPr lvl="0"/>
            <a:r>
              <a:rPr lang="ru-RU" dirty="0"/>
              <a:t>М. </a:t>
            </a:r>
            <a:r>
              <a:rPr lang="ru-RU" dirty="0" err="1"/>
              <a:t>Гарднер</a:t>
            </a:r>
            <a:r>
              <a:rPr lang="ru-RU" dirty="0"/>
              <a:t>. Математические чудеса и тайны. – М: Наука, 1978, с. 58-71.</a:t>
            </a:r>
          </a:p>
          <a:p>
            <a:pPr lvl="0"/>
            <a:r>
              <a:rPr lang="ru-RU" dirty="0"/>
              <a:t>Воронец А.М. Математические развлечения.  -  М.: </a:t>
            </a:r>
            <a:r>
              <a:rPr lang="ru-RU" dirty="0" err="1"/>
              <a:t>Учпедгиз</a:t>
            </a:r>
            <a:r>
              <a:rPr lang="ru-RU" dirty="0"/>
              <a:t>, 1981, с. 39-54.</a:t>
            </a:r>
          </a:p>
          <a:p>
            <a:pPr lvl="0"/>
            <a:r>
              <a:rPr lang="ru-RU" dirty="0"/>
              <a:t>Газета «Математика» приложение к издательскому дому «Первое сентября»,№14 1999г.,   № 24 2006г.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83330574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Спасибо за внимание!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5" name="Объект 4" descr="https://im0-tub-ru.yandex.net/i?id=a71281f19e447c60cd54363471b6146e-l&amp;n=1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7281" y="2406650"/>
            <a:ext cx="6648450" cy="33432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44793126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стин">
  <a:themeElements>
    <a:clrScheme name="Остин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Остин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стин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22</TotalTime>
  <Words>219</Words>
  <Application>Microsoft Office PowerPoint</Application>
  <PresentationFormat>Экран (4:3)</PresentationFormat>
  <Paragraphs>29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Остин</vt:lpstr>
      <vt:lpstr>Лист Мёбиуса</vt:lpstr>
      <vt:lpstr>Цель работы: исследовать лист Мёбиуса и его свойства, определить области его практического применения. </vt:lpstr>
      <vt:lpstr>Презентация PowerPoint</vt:lpstr>
      <vt:lpstr>Итак: лента Мёбиуса – односторонняя поверхность. </vt:lpstr>
      <vt:lpstr>Лист Мебиуса это бесконечная поверхность. Даже своей формой он напоминает знак бесконечности. </vt:lpstr>
      <vt:lpstr>Опыты с разрезанием листа Мёбиуса. </vt:lpstr>
      <vt:lpstr>Практическое применение ленты Мебиуса. </vt:lpstr>
      <vt:lpstr>Список литературы 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Лист Мёбиуса</dc:title>
  <dc:creator>Ирина Викторовна</dc:creator>
  <cp:lastModifiedBy>Ирина Викторовна</cp:lastModifiedBy>
  <cp:revision>12</cp:revision>
  <dcterms:created xsi:type="dcterms:W3CDTF">2025-03-11T18:31:47Z</dcterms:created>
  <dcterms:modified xsi:type="dcterms:W3CDTF">2025-03-11T19:06:59Z</dcterms:modified>
</cp:coreProperties>
</file>