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29" r:id="rId2"/>
    <p:sldId id="256" r:id="rId3"/>
    <p:sldId id="305" r:id="rId4"/>
    <p:sldId id="309" r:id="rId5"/>
    <p:sldId id="278" r:id="rId6"/>
    <p:sldId id="280" r:id="rId7"/>
    <p:sldId id="282" r:id="rId8"/>
    <p:sldId id="284" r:id="rId9"/>
    <p:sldId id="328" r:id="rId10"/>
    <p:sldId id="285" r:id="rId11"/>
    <p:sldId id="279" r:id="rId12"/>
    <p:sldId id="281" r:id="rId13"/>
    <p:sldId id="283" r:id="rId14"/>
    <p:sldId id="317" r:id="rId15"/>
    <p:sldId id="311" r:id="rId16"/>
    <p:sldId id="313" r:id="rId17"/>
    <p:sldId id="302" r:id="rId18"/>
    <p:sldId id="296" r:id="rId19"/>
    <p:sldId id="325" r:id="rId20"/>
    <p:sldId id="327" r:id="rId21"/>
    <p:sldId id="288" r:id="rId22"/>
    <p:sldId id="29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104" d="100"/>
          <a:sy n="104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0C5AB-A74B-4ED5-8B44-30C0ACEBE0EC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9F2D7-EEB2-4FDF-BBB1-BDBD69F7E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DA0F-4B5A-49FF-90CC-E6BFCC710081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05D2-194B-4464-95E4-F49DD464A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DA0F-4B5A-49FF-90CC-E6BFCC710081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05D2-194B-4464-95E4-F49DD464A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DA0F-4B5A-49FF-90CC-E6BFCC710081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05D2-194B-4464-95E4-F49DD464A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DA0F-4B5A-49FF-90CC-E6BFCC710081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05D2-194B-4464-95E4-F49DD464A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DA0F-4B5A-49FF-90CC-E6BFCC710081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05D2-194B-4464-95E4-F49DD464A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DA0F-4B5A-49FF-90CC-E6BFCC710081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05D2-194B-4464-95E4-F49DD464A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DA0F-4B5A-49FF-90CC-E6BFCC710081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05D2-194B-4464-95E4-F49DD464A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DA0F-4B5A-49FF-90CC-E6BFCC710081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05D2-194B-4464-95E4-F49DD464A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DA0F-4B5A-49FF-90CC-E6BFCC710081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05D2-194B-4464-95E4-F49DD464A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DA0F-4B5A-49FF-90CC-E6BFCC710081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05D2-194B-4464-95E4-F49DD464A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3DA0F-4B5A-49FF-90CC-E6BFCC710081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E05D2-194B-4464-95E4-F49DD464A9D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73DA0F-4B5A-49FF-90CC-E6BFCC710081}" type="datetimeFigureOut">
              <a:rPr lang="ru-RU" smtClean="0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23E05D2-194B-4464-95E4-F49DD464A9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dilaila.ru/countries/9133/58/" TargetMode="External"/><Relationship Id="rId3" Type="http://schemas.openxmlformats.org/officeDocument/2006/relationships/hyperlink" Target="http://www.liveinternet.ru/users/4202617/rubric/3092654/" TargetMode="External"/><Relationship Id="rId7" Type="http://schemas.openxmlformats.org/officeDocument/2006/relationships/hyperlink" Target="http://www.liveinternet.ru/community/1793674/post173076394/" TargetMode="External"/><Relationship Id="rId2" Type="http://schemas.openxmlformats.org/officeDocument/2006/relationships/hyperlink" Target="http://nicewall.ru/wallpaper/1963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evector.com/wallpaper/bengal-tiger-desktop-image/" TargetMode="External"/><Relationship Id="rId5" Type="http://schemas.openxmlformats.org/officeDocument/2006/relationships/hyperlink" Target="http://www.wallpaperhere.com/American_Tiger_96338/download_preview" TargetMode="External"/><Relationship Id="rId4" Type="http://schemas.openxmlformats.org/officeDocument/2006/relationships/hyperlink" Target="http://stirileprotv.ro/stiri/bizar/ce-au-gasit-medicii-in-stomacul-unui-tigru-era-urias-n-am-mai-vazut-pana-acum-asa-ceva.html" TargetMode="External"/><Relationship Id="rId9" Type="http://schemas.openxmlformats.org/officeDocument/2006/relationships/hyperlink" Target="http://new-obojka.ru/oboi/zhivotnie/1/640x480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.pxhere.com/photos/c4/e8/squirrel_animal_cute_rodents_creature_animal_world_furry_fur-926829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50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8" name="Picture 4" descr="https://mobimg.b-cdn.net/v3/fetch/a2/a2503e9a5bf379b5a3884fc63ba9e61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04" y="4429132"/>
            <a:ext cx="3000396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8" name="Picture 14" descr="https://w-dog.ru/wallpapers/2/3/325094563684011/puxlyj-volk-smotrit-v-d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44"/>
            <a:ext cx="3286116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42" name="Picture 18" descr="https://cdn.ananasposter.ru/image/cache/catalog/poster/travel/90/4216-1000x8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428868"/>
            <a:ext cx="3286148" cy="2500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44" name="Picture 20" descr="https://proprikol.ru/wp-content/uploads/2020/06/ezhi-krasivye-kartinki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643182"/>
            <a:ext cx="3143240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46" name="Picture 22" descr="https://kartinkin.net/uploads/posts/2022-02/1645408151_1-kartinkin-net-p-kartinki-los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857760"/>
            <a:ext cx="2928926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5602" name="Picture 2" descr="https://best-top10.ru/wp-content/uploads/2016/12/medved_gizl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0"/>
            <a:ext cx="3500462" cy="25002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5606" name="Picture 6" descr="https://travelask.ru/system/images/files/001/142/229/wysiwyg/s1200.jpg?153605735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00760" y="0"/>
            <a:ext cx="3143240" cy="26431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5608" name="Picture 8" descr="https://i.artfile.ru/1920x1200_890768_%5bwww.ArtFile.ru%5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6" y="4786322"/>
            <a:ext cx="3357458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1000108"/>
            <a:ext cx="5485648" cy="50749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564904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Bookman Old Style" pitchFamily="18" charset="0"/>
              </a:rPr>
              <a:t>To hunt</a:t>
            </a:r>
            <a:endParaRPr lang="ru-RU" sz="6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08401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357166"/>
            <a:ext cx="7016069" cy="5134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2844" y="5643578"/>
            <a:ext cx="88020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ookman Old Style" pitchFamily="18" charset="0"/>
              </a:rPr>
              <a:t>To hide in tall grass</a:t>
            </a:r>
            <a:endParaRPr lang="ru-RU" sz="5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2051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285728"/>
            <a:ext cx="7488832" cy="5315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-22097" y="5643578"/>
            <a:ext cx="9036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Bookman Old Style" pitchFamily="18" charset="0"/>
              </a:rPr>
              <a:t>To carry  heavy  things</a:t>
            </a:r>
            <a:endParaRPr lang="ru-RU" sz="54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6541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85728"/>
            <a:ext cx="7616476" cy="5100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15616" y="5500702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Bookman Old Style" pitchFamily="18" charset="0"/>
              </a:rPr>
              <a:t>To sit in</a:t>
            </a:r>
            <a:r>
              <a:rPr lang="ru-RU" sz="6000" b="1" dirty="0" smtClean="0">
                <a:latin typeface="Bookman Old Style" pitchFamily="18" charset="0"/>
              </a:rPr>
              <a:t> </a:t>
            </a:r>
            <a:r>
              <a:rPr lang="en-US" sz="6000" b="1" dirty="0" smtClean="0">
                <a:latin typeface="Bookman Old Style" pitchFamily="18" charset="0"/>
              </a:rPr>
              <a:t>mud</a:t>
            </a:r>
            <a:endParaRPr lang="ru-RU" sz="6000" b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2160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69014" y="332656"/>
            <a:ext cx="554461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/>
              <a:t>Str</a:t>
            </a:r>
            <a:r>
              <a:rPr lang="en-US" sz="4000" b="1" dirty="0" smtClean="0">
                <a:solidFill>
                  <a:srgbClr val="FF0000"/>
                </a:solidFill>
              </a:rPr>
              <a:t>i</a:t>
            </a:r>
            <a:r>
              <a:rPr lang="en-US" sz="2800" dirty="0" smtClean="0"/>
              <a:t>pes</a:t>
            </a:r>
            <a:r>
              <a:rPr lang="en-US" sz="2800" dirty="0"/>
              <a:t>, to </a:t>
            </a:r>
            <a:r>
              <a:rPr lang="en-US" sz="2800" dirty="0" smtClean="0"/>
              <a:t>hi</a:t>
            </a:r>
            <a:r>
              <a:rPr lang="en-US" sz="4000" b="1" dirty="0" smtClean="0">
                <a:solidFill>
                  <a:srgbClr val="FF0000"/>
                </a:solidFill>
              </a:rPr>
              <a:t>d</a:t>
            </a:r>
            <a:r>
              <a:rPr lang="en-US" sz="2800" dirty="0" smtClean="0"/>
              <a:t>e</a:t>
            </a:r>
            <a:r>
              <a:rPr lang="en-US" sz="2800" dirty="0"/>
              <a:t>, to </a:t>
            </a:r>
            <a:r>
              <a:rPr lang="en-US" sz="2800" dirty="0" smtClean="0"/>
              <a:t>hu</a:t>
            </a:r>
            <a:r>
              <a:rPr lang="en-US" sz="4000" b="1" dirty="0" smtClean="0">
                <a:solidFill>
                  <a:srgbClr val="FF0000"/>
                </a:solidFill>
              </a:rPr>
              <a:t>n</a:t>
            </a:r>
            <a:r>
              <a:rPr lang="en-US" sz="2800" dirty="0" smtClean="0"/>
              <a:t>t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428604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r>
              <a:rPr lang="ru-RU" sz="2800" dirty="0" smtClean="0"/>
              <a:t>1 </a:t>
            </a:r>
            <a:r>
              <a:rPr lang="en-US" sz="2800" dirty="0" smtClean="0"/>
              <a:t>group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217495" y="2284411"/>
            <a:ext cx="5544616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the </a:t>
            </a:r>
            <a:r>
              <a:rPr lang="en-US" sz="2800" dirty="0" smtClean="0"/>
              <a:t>h</a:t>
            </a:r>
            <a:r>
              <a:rPr lang="en-US" sz="4000" b="1" dirty="0" smtClean="0">
                <a:solidFill>
                  <a:srgbClr val="FF0000"/>
                </a:solidFill>
              </a:rPr>
              <a:t>e</a:t>
            </a:r>
            <a:r>
              <a:rPr lang="en-US" sz="2800" dirty="0" smtClean="0"/>
              <a:t>ad </a:t>
            </a:r>
            <a:r>
              <a:rPr lang="en-US" sz="2800" dirty="0"/>
              <a:t>of a family, </a:t>
            </a:r>
            <a:r>
              <a:rPr lang="en-US" sz="2800" dirty="0" smtClean="0"/>
              <a:t>hea</a:t>
            </a:r>
            <a:r>
              <a:rPr lang="en-US" sz="4000" b="1" dirty="0">
                <a:solidFill>
                  <a:srgbClr val="FF0000"/>
                </a:solidFill>
              </a:rPr>
              <a:t>v</a:t>
            </a:r>
            <a:r>
              <a:rPr lang="en-US" sz="2800" dirty="0" smtClean="0"/>
              <a:t>y</a:t>
            </a:r>
            <a:r>
              <a:rPr lang="en-US" sz="2800" dirty="0"/>
              <a:t>, a </a:t>
            </a:r>
            <a:r>
              <a:rPr lang="en-US" sz="2800" dirty="0" smtClean="0"/>
              <a:t>tr</a:t>
            </a:r>
            <a:r>
              <a:rPr lang="en-US" sz="4000" b="1" dirty="0">
                <a:solidFill>
                  <a:srgbClr val="FF0000"/>
                </a:solidFill>
              </a:rPr>
              <a:t>u</a:t>
            </a:r>
            <a:r>
              <a:rPr lang="en-US" sz="2800" dirty="0" smtClean="0"/>
              <a:t>nk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2561" y="2636331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</a:t>
            </a:r>
            <a:r>
              <a:rPr lang="ru-RU" sz="2800" dirty="0" smtClean="0"/>
              <a:t>2 </a:t>
            </a:r>
            <a:r>
              <a:rPr lang="en-US" sz="2800" dirty="0" smtClean="0"/>
              <a:t>group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2561" y="478632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</a:t>
            </a:r>
            <a:r>
              <a:rPr lang="ru-RU" sz="2800" dirty="0" smtClean="0"/>
              <a:t>3 </a:t>
            </a:r>
            <a:r>
              <a:rPr lang="en-US" sz="2800" dirty="0" smtClean="0"/>
              <a:t>group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169014" y="4509120"/>
            <a:ext cx="5544616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A </a:t>
            </a:r>
            <a:r>
              <a:rPr lang="en-US" sz="2800" dirty="0" smtClean="0"/>
              <a:t>h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2800" dirty="0" smtClean="0"/>
              <a:t>rn</a:t>
            </a:r>
            <a:r>
              <a:rPr lang="en-US" sz="2800" dirty="0"/>
              <a:t>, to </a:t>
            </a:r>
            <a:r>
              <a:rPr lang="en-US" sz="2800" dirty="0" smtClean="0"/>
              <a:t>sit </a:t>
            </a:r>
            <a:r>
              <a:rPr lang="en-US" sz="2800" smtClean="0"/>
              <a:t>in </a:t>
            </a:r>
            <a:r>
              <a:rPr lang="en-US" sz="4000" b="1" smtClean="0">
                <a:solidFill>
                  <a:srgbClr val="FF0000"/>
                </a:solidFill>
              </a:rPr>
              <a:t>m</a:t>
            </a:r>
            <a:r>
              <a:rPr lang="en-US" sz="2800" smtClean="0"/>
              <a:t>ud</a:t>
            </a:r>
            <a:r>
              <a:rPr lang="en-US" sz="2800" dirty="0" smtClean="0"/>
              <a:t>, dan</a:t>
            </a:r>
            <a:r>
              <a:rPr lang="en-US" sz="4000" b="1" dirty="0" smtClean="0">
                <a:solidFill>
                  <a:srgbClr val="FF0000"/>
                </a:solidFill>
              </a:rPr>
              <a:t>g</a:t>
            </a:r>
            <a:r>
              <a:rPr lang="en-US" sz="2800" dirty="0" smtClean="0"/>
              <a:t>erous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0351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857232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/>
              <a:t>The</a:t>
            </a: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Bengal tiger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the national animal of India. It is red or orange with black, grey or brown stripes. It hides in tall grass and hunts big animals like </a:t>
            </a:r>
            <a:r>
              <a:rPr lang="en-US" sz="2400" b="1" i="1" dirty="0">
                <a:solidFill>
                  <a:srgbClr val="FF0000"/>
                </a:solidFill>
              </a:rPr>
              <a:t>deer</a:t>
            </a:r>
            <a:r>
              <a:rPr lang="en-US" sz="2400" b="1" i="1" dirty="0"/>
              <a:t>.</a:t>
            </a:r>
            <a:r>
              <a:rPr lang="en-US" sz="2400" dirty="0"/>
              <a:t> It is a really beautiful animal.</a:t>
            </a:r>
            <a:endParaRPr lang="ru-RU" sz="2400" dirty="0"/>
          </a:p>
          <a:p>
            <a:pPr algn="just"/>
            <a:r>
              <a:rPr lang="en-US" sz="2400" dirty="0"/>
              <a:t>The</a:t>
            </a:r>
            <a:r>
              <a:rPr lang="en-US" sz="2400" b="1" i="1" dirty="0">
                <a:solidFill>
                  <a:srgbClr val="FF0000"/>
                </a:solidFill>
              </a:rPr>
              <a:t> Indian cobra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a black, brown, white or yellow </a:t>
            </a:r>
            <a:r>
              <a:rPr lang="en-US" sz="2400" b="1" i="1" dirty="0">
                <a:solidFill>
                  <a:srgbClr val="FF0000"/>
                </a:solidFill>
              </a:rPr>
              <a:t>snake</a:t>
            </a:r>
            <a:r>
              <a:rPr lang="en-US" sz="2400" dirty="0"/>
              <a:t>. It is a very dangerous snake.</a:t>
            </a:r>
            <a:endParaRPr lang="ru-RU" sz="2400" dirty="0"/>
          </a:p>
          <a:p>
            <a:pPr algn="just"/>
            <a:r>
              <a:rPr lang="en-US" sz="2400" b="1" i="1" dirty="0">
                <a:solidFill>
                  <a:srgbClr val="FF0000"/>
                </a:solidFill>
              </a:rPr>
              <a:t>Indian elephant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are very big and tall (2-3 </a:t>
            </a:r>
            <a:r>
              <a:rPr lang="en-US" sz="2400" dirty="0" err="1"/>
              <a:t>metres</a:t>
            </a:r>
            <a:r>
              <a:rPr lang="en-US" sz="2400" dirty="0"/>
              <a:t>), but they have small ears. Usually a big female is</a:t>
            </a:r>
            <a:r>
              <a:rPr lang="en-US" sz="2400" b="1" dirty="0"/>
              <a:t> </a:t>
            </a:r>
            <a:r>
              <a:rPr lang="en-US" sz="2400" dirty="0"/>
              <a:t>the</a:t>
            </a:r>
            <a:r>
              <a:rPr lang="en-US" sz="2400" b="1" dirty="0"/>
              <a:t> </a:t>
            </a:r>
            <a:r>
              <a:rPr lang="en-US" sz="2400" dirty="0"/>
              <a:t>head of a family of elephants. Indian people use elephants to carry heavy things with their trunks.</a:t>
            </a:r>
            <a:endParaRPr lang="ru-RU" sz="2400" dirty="0"/>
          </a:p>
          <a:p>
            <a:pPr algn="just"/>
            <a:r>
              <a:rPr lang="en-US" sz="2400" dirty="0"/>
              <a:t>The</a:t>
            </a:r>
            <a:r>
              <a:rPr lang="en-US" sz="2400" b="1" i="1" dirty="0">
                <a:solidFill>
                  <a:srgbClr val="FF0000"/>
                </a:solidFill>
              </a:rPr>
              <a:t> Indian rhino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is a funny animal! It only has one horn</a:t>
            </a:r>
            <a:r>
              <a:rPr lang="en-US" sz="2400" b="1" dirty="0"/>
              <a:t> </a:t>
            </a:r>
            <a:r>
              <a:rPr lang="en-US" sz="2400" dirty="0"/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African rhinos </a:t>
            </a:r>
            <a:r>
              <a:rPr lang="en-US" sz="2400" dirty="0"/>
              <a:t>have two).It usually lives alone and likes to sit in water or mud. There are only about 2,500 Indian rhinos today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116632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214290"/>
            <a:ext cx="4090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itchFamily="18" charset="0"/>
              </a:rPr>
              <a:t>All the </a:t>
            </a:r>
            <a:r>
              <a:rPr lang="en-US" sz="2800" b="1" dirty="0">
                <a:solidFill>
                  <a:srgbClr val="FF0000"/>
                </a:solidFill>
                <a:latin typeface="Bookman Old Style" pitchFamily="18" charset="0"/>
              </a:rPr>
              <a:t>animals</a:t>
            </a:r>
          </a:p>
        </p:txBody>
      </p:sp>
    </p:spTree>
    <p:extLst>
      <p:ext uri="{BB962C8B-B14F-4D97-AF65-F5344CB8AC3E}">
        <p14:creationId xmlns="" xmlns:p14="http://schemas.microsoft.com/office/powerpoint/2010/main" val="19514297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764704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Bengal tiger is the </a:t>
            </a:r>
            <a:r>
              <a:rPr lang="en-US" sz="2400" b="1" dirty="0">
                <a:solidFill>
                  <a:srgbClr val="FF0000"/>
                </a:solidFill>
              </a:rPr>
              <a:t>national</a:t>
            </a:r>
            <a:r>
              <a:rPr lang="en-US" sz="2400" dirty="0"/>
              <a:t> animal of India. It is </a:t>
            </a:r>
            <a:r>
              <a:rPr lang="en-US" sz="2400" b="1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orange</a:t>
            </a:r>
            <a:r>
              <a:rPr lang="en-US" sz="2400" dirty="0"/>
              <a:t> with </a:t>
            </a:r>
            <a:r>
              <a:rPr lang="en-US" sz="2400" b="1" dirty="0">
                <a:solidFill>
                  <a:srgbClr val="FF0000"/>
                </a:solidFill>
              </a:rPr>
              <a:t>black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grey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brown</a:t>
            </a:r>
            <a:r>
              <a:rPr lang="en-US" sz="2400" dirty="0"/>
              <a:t> stripes. It hides in </a:t>
            </a:r>
            <a:r>
              <a:rPr lang="en-US" sz="2400" b="1" dirty="0">
                <a:solidFill>
                  <a:srgbClr val="FF0000"/>
                </a:solidFill>
              </a:rPr>
              <a:t>tall</a:t>
            </a:r>
            <a:r>
              <a:rPr lang="en-US" sz="2400" dirty="0"/>
              <a:t> grass and hunts </a:t>
            </a:r>
            <a:r>
              <a:rPr lang="en-US" sz="2400" b="1" dirty="0">
                <a:solidFill>
                  <a:srgbClr val="FF0000"/>
                </a:solidFill>
              </a:rPr>
              <a:t>big</a:t>
            </a:r>
            <a:r>
              <a:rPr lang="en-US" sz="2400" dirty="0"/>
              <a:t> animals like deer. It is a really </a:t>
            </a:r>
            <a:r>
              <a:rPr lang="en-US" sz="2400" b="1" dirty="0">
                <a:solidFill>
                  <a:srgbClr val="FF0000"/>
                </a:solidFill>
              </a:rPr>
              <a:t>beautiful</a:t>
            </a:r>
            <a:r>
              <a:rPr lang="en-US" sz="2400" dirty="0"/>
              <a:t> animal.</a:t>
            </a:r>
            <a:endParaRPr lang="ru-RU" sz="2400" dirty="0"/>
          </a:p>
          <a:p>
            <a:r>
              <a:rPr lang="en-US" sz="2400" dirty="0"/>
              <a:t>The Indian cobra is a black, brown, </a:t>
            </a:r>
            <a:r>
              <a:rPr lang="en-US" sz="2400" b="1" dirty="0">
                <a:solidFill>
                  <a:srgbClr val="FF0000"/>
                </a:solidFill>
              </a:rPr>
              <a:t>white</a:t>
            </a:r>
            <a:r>
              <a:rPr lang="en-US" sz="2400" dirty="0"/>
              <a:t> or </a:t>
            </a:r>
            <a:r>
              <a:rPr lang="en-US" sz="2400" b="1" dirty="0">
                <a:solidFill>
                  <a:srgbClr val="FF0000"/>
                </a:solidFill>
              </a:rPr>
              <a:t>yellow</a:t>
            </a:r>
            <a:r>
              <a:rPr lang="en-US" sz="2400" dirty="0"/>
              <a:t> snake. It is a very </a:t>
            </a:r>
            <a:r>
              <a:rPr lang="en-US" sz="2400" b="1" dirty="0">
                <a:solidFill>
                  <a:srgbClr val="FF0000"/>
                </a:solidFill>
              </a:rPr>
              <a:t>dangerous</a:t>
            </a:r>
            <a:r>
              <a:rPr lang="en-US" sz="2400" dirty="0"/>
              <a:t> snake.</a:t>
            </a:r>
            <a:endParaRPr lang="ru-RU" sz="2400" dirty="0"/>
          </a:p>
          <a:p>
            <a:r>
              <a:rPr lang="en-US" sz="2400" dirty="0"/>
              <a:t>Indian elephants are very big and tall (2-3 </a:t>
            </a:r>
            <a:r>
              <a:rPr lang="en-US" sz="2400" dirty="0" err="1"/>
              <a:t>metres</a:t>
            </a:r>
            <a:r>
              <a:rPr lang="en-US" sz="2400" dirty="0"/>
              <a:t>), but they have </a:t>
            </a:r>
            <a:r>
              <a:rPr lang="en-US" sz="2400" b="1" dirty="0">
                <a:solidFill>
                  <a:srgbClr val="FF0000"/>
                </a:solidFill>
              </a:rPr>
              <a:t>small</a:t>
            </a:r>
            <a:r>
              <a:rPr lang="en-US" sz="2400" dirty="0"/>
              <a:t> ears. Usually a big female is the head of a family of elephants. Indian people use elephants to carry </a:t>
            </a:r>
            <a:r>
              <a:rPr lang="en-US" sz="2400" b="1" dirty="0">
                <a:solidFill>
                  <a:srgbClr val="FF0000"/>
                </a:solidFill>
              </a:rPr>
              <a:t>heavy</a:t>
            </a:r>
            <a:r>
              <a:rPr lang="en-US" sz="2400" dirty="0"/>
              <a:t> things with their trunks.</a:t>
            </a:r>
            <a:endParaRPr lang="ru-RU" sz="2400" dirty="0"/>
          </a:p>
          <a:p>
            <a:r>
              <a:rPr lang="en-US" sz="2400" dirty="0"/>
              <a:t>The Indian rhino is a </a:t>
            </a:r>
            <a:r>
              <a:rPr lang="en-US" sz="2400" b="1" dirty="0">
                <a:solidFill>
                  <a:srgbClr val="FF0000"/>
                </a:solidFill>
              </a:rPr>
              <a:t>funny</a:t>
            </a:r>
            <a:r>
              <a:rPr lang="en-US" sz="2400" dirty="0"/>
              <a:t> animal! It only has one horn (African rhinos have two).It usually lives alone and likes to sit in water or mud. There are only about 2,500 Indian rhinos today</a:t>
            </a:r>
            <a:r>
              <a:rPr lang="en-US" sz="2400" dirty="0" smtClean="0"/>
              <a:t>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857488" y="21429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116632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man Old Style" pitchFamily="18" charset="0"/>
              </a:rPr>
              <a:t>All the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Bookman Old Style" pitchFamily="18" charset="0"/>
              </a:rPr>
              <a:t>adjectives</a:t>
            </a:r>
            <a:r>
              <a:rPr lang="en-US" sz="2800" b="1" dirty="0" smtClean="0">
                <a:latin typeface="Bookman Old Style" pitchFamily="18" charset="0"/>
              </a:rPr>
              <a:t> </a:t>
            </a:r>
            <a:endParaRPr lang="ru-RU" sz="28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49494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953564" y="14761"/>
            <a:ext cx="0" cy="685800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779912" cy="735835"/>
          </a:xfrm>
        </p:spPr>
        <p:txBody>
          <a:bodyPr/>
          <a:lstStyle/>
          <a:p>
            <a:pPr algn="ctr"/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 CINQUAIN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928670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1.THE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NAME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OF THE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ANIMAL</a:t>
            </a:r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000240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2.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TWO ADJECTIVES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, CHARACTERIZING IT</a:t>
            </a:r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292893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3.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THREE VERBS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,DESCRIBING IT</a:t>
            </a:r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508" y="4000504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4.A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SHORT SENTENCE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ABOUT THE ANIMAL</a:t>
            </a:r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508" y="500063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5. A 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NOUN</a:t>
            </a:r>
            <a:r>
              <a:rPr lang="en-US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itchFamily="2" charset="-79"/>
                <a:cs typeface="Aharoni" pitchFamily="2" charset="-79"/>
              </a:rPr>
              <a:t>, EXPRESSING YOUR FEELLINGS</a:t>
            </a:r>
            <a:endParaRPr lang="ru-RU" sz="24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572132" y="1"/>
            <a:ext cx="2634434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rebuchet MS"/>
              </a:rPr>
              <a:t>                  MODEL</a:t>
            </a:r>
            <a:r>
              <a:rPr kumimoji="0" lang="ru-RU" sz="3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rebuchet M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Trebuchet MS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Trebuchet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0496" y="852219"/>
            <a:ext cx="4503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1. </a:t>
            </a:r>
            <a:r>
              <a:rPr lang="en-US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The Bengal tiger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00496" y="1911108"/>
            <a:ext cx="5278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2. </a:t>
            </a:r>
            <a:r>
              <a:rPr lang="en-US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Beautiful, dangerou</a:t>
            </a:r>
            <a:r>
              <a:rPr lang="en-US" sz="360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s</a:t>
            </a:r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7" y="2914769"/>
            <a:ext cx="495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3. </a:t>
            </a:r>
            <a:r>
              <a:rPr lang="en-US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Walks, hunts, hides </a:t>
            </a:r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00497" y="3966938"/>
            <a:ext cx="514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4. </a:t>
            </a:r>
            <a:r>
              <a:rPr lang="en-US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The tiger is a big cat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29058" y="5170258"/>
            <a:ext cx="314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 5. </a:t>
            </a:r>
            <a:r>
              <a:rPr lang="en-US" sz="3600" b="1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An animal</a:t>
            </a:r>
            <a:endParaRPr lang="ru-RU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nstanti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1524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85729"/>
            <a:ext cx="7125113" cy="928694"/>
          </a:xfrm>
        </p:spPr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          </a:t>
            </a:r>
            <a:r>
              <a:rPr lang="en-US" sz="4800" b="1" dirty="0" smtClean="0">
                <a:solidFill>
                  <a:srgbClr val="C00000"/>
                </a:solidFill>
              </a:rPr>
              <a:t>Homework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358246" cy="471490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5200" b="1" dirty="0" smtClean="0"/>
              <a:t> </a:t>
            </a:r>
            <a:r>
              <a:rPr lang="en-US" sz="5200" b="1" dirty="0" smtClean="0">
                <a:solidFill>
                  <a:schemeClr val="tx1"/>
                </a:solidFill>
              </a:rPr>
              <a:t>Learn new words</a:t>
            </a:r>
          </a:p>
          <a:p>
            <a:pPr algn="ctr">
              <a:buFont typeface="Wingdings" pitchFamily="2" charset="2"/>
              <a:buChar char="q"/>
            </a:pPr>
            <a:r>
              <a:rPr lang="en-US" sz="5200" dirty="0" smtClean="0">
                <a:solidFill>
                  <a:srgbClr val="FF0000"/>
                </a:solidFill>
              </a:rPr>
              <a:t> </a:t>
            </a:r>
            <a:r>
              <a:rPr lang="en-US" sz="5200" b="1" i="1" dirty="0" smtClean="0">
                <a:solidFill>
                  <a:schemeClr val="tx1"/>
                </a:solidFill>
              </a:rPr>
              <a:t>Make up your own </a:t>
            </a:r>
            <a:r>
              <a:rPr lang="en-US" sz="5200" b="1" i="1" dirty="0" err="1" smtClean="0">
                <a:solidFill>
                  <a:schemeClr val="tx1"/>
                </a:solidFill>
              </a:rPr>
              <a:t>cinquain</a:t>
            </a:r>
            <a:r>
              <a:rPr lang="en-US" sz="5200" b="1" i="1" dirty="0" smtClean="0">
                <a:solidFill>
                  <a:schemeClr val="tx1"/>
                </a:solidFill>
              </a:rPr>
              <a:t> about animals</a:t>
            </a:r>
            <a:endParaRPr lang="ru-RU" sz="52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857364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/>
              <a:t>Now I know…</a:t>
            </a:r>
            <a:endParaRPr lang="ru-RU" sz="7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42910" y="3857628"/>
            <a:ext cx="707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smtClean="0"/>
              <a:t>Now I can…</a:t>
            </a:r>
            <a:endParaRPr lang="ru-RU" sz="72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714356"/>
            <a:ext cx="471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Reflection time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0"/>
            <a:ext cx="9001156" cy="1071546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Amazing</a:t>
            </a: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1628800"/>
            <a:ext cx="4176464" cy="522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4" y="4286256"/>
            <a:ext cx="3500462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074" y="1214422"/>
            <a:ext cx="2714644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386" name="Picture 2" descr="https://ic.pics.livejournal.com/spinyful/68087996/109120/109120_9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214422"/>
            <a:ext cx="2714644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4286256"/>
            <a:ext cx="3286148" cy="24100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5032283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692150"/>
            <a:ext cx="9001125" cy="46434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 song 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en-US" sz="5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Amazing              creatures</a:t>
            </a: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56129" y="1412776"/>
            <a:ext cx="7117180" cy="2643205"/>
          </a:xfrm>
        </p:spPr>
        <p:txBody>
          <a:bodyPr/>
          <a:lstStyle/>
          <a:p>
            <a:pPr algn="ctr"/>
            <a:r>
              <a:rPr lang="en-US" sz="8000" b="1" i="1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Thanks for your work!</a:t>
            </a:r>
            <a:endParaRPr lang="ru-RU" sz="8000" b="1" i="1" dirty="0">
              <a:solidFill>
                <a:srgbClr val="C00000"/>
              </a:solidFill>
              <a:cs typeface="Aharoni" pitchFamily="2" charset="-79"/>
            </a:endParaRPr>
          </a:p>
        </p:txBody>
      </p:sp>
      <p:pic>
        <p:nvPicPr>
          <p:cNvPr id="3" name="Picture 2" descr="https://99px.ru/sstorage/1/2009/11/image_12911090110183670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836207"/>
            <a:ext cx="2410541" cy="2611424"/>
          </a:xfrm>
          <a:prstGeom prst="rect">
            <a:avLst/>
          </a:prstGeom>
          <a:noFill/>
        </p:spPr>
      </p:pic>
      <p:pic>
        <p:nvPicPr>
          <p:cNvPr id="5" name="Picture 2" descr="https://kartinki.org/uploads/posts/2017-08/1502281035_1494-zubastyy-dinozav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88640"/>
            <a:ext cx="3705225" cy="1905000"/>
          </a:xfrm>
          <a:prstGeom prst="rect">
            <a:avLst/>
          </a:prstGeom>
          <a:noFill/>
        </p:spPr>
      </p:pic>
      <p:pic>
        <p:nvPicPr>
          <p:cNvPr id="6" name="Picture 2" descr="https://vamotkrytka.ru/_ph/126/2/81480067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154451"/>
            <a:ext cx="2592288" cy="2293180"/>
          </a:xfrm>
          <a:prstGeom prst="rect">
            <a:avLst/>
          </a:prstGeom>
          <a:noFill/>
        </p:spPr>
      </p:pic>
      <p:pic>
        <p:nvPicPr>
          <p:cNvPr id="7" name="Picture 2" descr="Animated Rhino 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4373" y="4437112"/>
            <a:ext cx="2680692" cy="2010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685556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Материалы Интернета: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u="sng" dirty="0">
                <a:hlinkClick r:id="rId2"/>
              </a:rPr>
              <a:t>http://nicewall.ru/wallpaper/19633/</a:t>
            </a:r>
            <a:endParaRPr lang="ru-RU" dirty="0"/>
          </a:p>
          <a:p>
            <a:r>
              <a:rPr lang="ru-RU" u="sng" dirty="0">
                <a:hlinkClick r:id="rId3"/>
              </a:rPr>
              <a:t>http://www.liveinternet.ru/users/4202617/rubric/3092654/</a:t>
            </a:r>
            <a:endParaRPr lang="ru-RU" dirty="0"/>
          </a:p>
          <a:p>
            <a:r>
              <a:rPr lang="ru-RU" dirty="0"/>
              <a:t> </a:t>
            </a:r>
            <a:r>
              <a:rPr lang="ru-RU" u="sng" dirty="0">
                <a:hlinkClick r:id="rId4"/>
              </a:rPr>
              <a:t>http://stirileprotv.ro/stiri/bizar/ce-au-gasit-medicii-in-stomacul-unui-tigru-era-urias-n-am-mai-vazut-pana-acum-asa-ceva.html</a:t>
            </a:r>
            <a:endParaRPr lang="ru-RU" dirty="0"/>
          </a:p>
          <a:p>
            <a:r>
              <a:rPr lang="ru-RU" u="sng" dirty="0">
                <a:hlinkClick r:id="rId5"/>
              </a:rPr>
              <a:t>http://www.wallpaperhere.com/American_Tiger_96338/download_preview</a:t>
            </a:r>
            <a:endParaRPr lang="ru-RU" dirty="0"/>
          </a:p>
          <a:p>
            <a:r>
              <a:rPr lang="ru-RU" u="sng" dirty="0">
                <a:hlinkClick r:id="rId6"/>
              </a:rPr>
              <a:t>http://www.freevector.com/wallpaper/bengal-tiger-desktop-image/</a:t>
            </a:r>
            <a:endParaRPr lang="ru-RU" dirty="0"/>
          </a:p>
          <a:p>
            <a:r>
              <a:rPr lang="ru-RU" u="sng" dirty="0">
                <a:hlinkClick r:id="rId7"/>
              </a:rPr>
              <a:t>http://www.liveinternet.ru/community/1793674/post173076394/</a:t>
            </a:r>
            <a:endParaRPr lang="ru-RU" dirty="0"/>
          </a:p>
          <a:p>
            <a:r>
              <a:rPr lang="ru-RU" u="sng" dirty="0">
                <a:hlinkClick r:id="rId8"/>
              </a:rPr>
              <a:t>http://dilaila.ru/countries/9133/58/</a:t>
            </a:r>
            <a:endParaRPr lang="ru-RU" dirty="0"/>
          </a:p>
          <a:p>
            <a:r>
              <a:rPr lang="ru-RU" u="sng" dirty="0">
                <a:hlinkClick r:id="rId3"/>
              </a:rPr>
              <a:t>http://www.liveinternet.ru/users/4202617/rubric/3092654/</a:t>
            </a:r>
            <a:endParaRPr lang="ru-RU" dirty="0"/>
          </a:p>
          <a:p>
            <a:r>
              <a:rPr lang="ru-RU" u="sng" dirty="0" smtClean="0">
                <a:hlinkClick r:id="rId9"/>
              </a:rPr>
              <a:t>http</a:t>
            </a:r>
            <a:r>
              <a:rPr lang="ru-RU" u="sng" dirty="0">
                <a:hlinkClick r:id="rId9"/>
              </a:rPr>
              <a:t>://new-obojka.ru/oboi/zhivotnie/1/640x480.html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07586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642918"/>
            <a:ext cx="2556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One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2571744"/>
            <a:ext cx="25569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Two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2844" y="4725144"/>
            <a:ext cx="2700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Three</a:t>
            </a:r>
            <a:endParaRPr lang="ru-RU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29058" y="571480"/>
            <a:ext cx="28751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 Four</a:t>
            </a:r>
            <a:endParaRPr lang="ru-RU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29124" y="2500306"/>
            <a:ext cx="2519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Five</a:t>
            </a:r>
            <a:endParaRPr lang="ru-RU" sz="6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57686" y="4797152"/>
            <a:ext cx="2734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Six</a:t>
            </a:r>
            <a:endParaRPr lang="ru-RU" sz="6000" b="1" dirty="0"/>
          </a:p>
        </p:txBody>
      </p:sp>
      <p:pic>
        <p:nvPicPr>
          <p:cNvPr id="31748" name="Picture 4" descr="kartinki kryisa png3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00042"/>
            <a:ext cx="2571768" cy="1785950"/>
          </a:xfrm>
          <a:prstGeom prst="rect">
            <a:avLst/>
          </a:prstGeom>
          <a:noFill/>
        </p:spPr>
      </p:pic>
      <p:pic>
        <p:nvPicPr>
          <p:cNvPr id="26627" name="Picture 3" descr="C:\Users\FFF8259\Downloads\pngwing.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42852"/>
            <a:ext cx="2071702" cy="2286016"/>
          </a:xfrm>
          <a:prstGeom prst="rect">
            <a:avLst/>
          </a:prstGeom>
          <a:noFill/>
        </p:spPr>
      </p:pic>
      <p:pic>
        <p:nvPicPr>
          <p:cNvPr id="26628" name="Picture 4" descr="C:\Users\FFF8259\Downloads\pngwing.com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928802"/>
            <a:ext cx="2071702" cy="2500330"/>
          </a:xfrm>
          <a:prstGeom prst="rect">
            <a:avLst/>
          </a:prstGeom>
          <a:noFill/>
        </p:spPr>
      </p:pic>
      <p:pic>
        <p:nvPicPr>
          <p:cNvPr id="26629" name="Picture 5" descr="C:\Users\FFF8259\Downloads\pngwing.com 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214818"/>
            <a:ext cx="1795278" cy="2428892"/>
          </a:xfrm>
          <a:prstGeom prst="rect">
            <a:avLst/>
          </a:prstGeom>
          <a:noFill/>
        </p:spPr>
      </p:pic>
      <p:pic>
        <p:nvPicPr>
          <p:cNvPr id="26631" name="Picture 7" descr="C:\Users\FFF8259\Downloads\pngwing.com 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643050"/>
            <a:ext cx="3929058" cy="2571768"/>
          </a:xfrm>
          <a:prstGeom prst="rect">
            <a:avLst/>
          </a:prstGeom>
          <a:noFill/>
        </p:spPr>
      </p:pic>
      <p:pic>
        <p:nvPicPr>
          <p:cNvPr id="26632" name="Picture 8" descr="C:\Users\FFF8259\Downloads\pngwing.com (5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00760" y="4286256"/>
            <a:ext cx="3000364" cy="235745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1"/>
            <a:ext cx="21738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One</a:t>
            </a:r>
            <a:endParaRPr lang="ru-RU" sz="6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1285861"/>
            <a:ext cx="2209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Two</a:t>
            </a:r>
            <a:endParaRPr lang="ru-RU" sz="6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44270" y="2439581"/>
            <a:ext cx="28275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Three</a:t>
            </a:r>
            <a:endParaRPr lang="ru-RU" sz="6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3397390"/>
            <a:ext cx="2353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Four</a:t>
            </a:r>
            <a:endParaRPr lang="ru-RU" sz="6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5720" y="4413053"/>
            <a:ext cx="2334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Five</a:t>
            </a:r>
            <a:endParaRPr lang="ru-RU" sz="6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5430590"/>
            <a:ext cx="2425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Six</a:t>
            </a:r>
            <a:endParaRPr lang="ru-RU" sz="6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143372" y="285728"/>
            <a:ext cx="378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/>
              <a:t>a rat</a:t>
            </a:r>
            <a:endParaRPr lang="ru-RU" sz="6000" b="1" dirty="0"/>
          </a:p>
        </p:txBody>
      </p:sp>
      <p:sp>
        <p:nvSpPr>
          <p:cNvPr id="18" name="TextBox 17"/>
          <p:cNvSpPr txBox="1"/>
          <p:nvPr/>
        </p:nvSpPr>
        <p:spPr>
          <a:xfrm flipH="1">
            <a:off x="3428989" y="1285860"/>
            <a:ext cx="4071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 frog</a:t>
            </a:r>
            <a:endParaRPr lang="ru-RU" sz="6000" b="1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4071934" y="2428868"/>
            <a:ext cx="45720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/>
              <a:t>a hare</a:t>
            </a:r>
            <a:endParaRPr lang="ru-RU" sz="6000" b="1" dirty="0"/>
          </a:p>
        </p:txBody>
      </p:sp>
      <p:sp>
        <p:nvSpPr>
          <p:cNvPr id="20" name="TextBox 19"/>
          <p:cNvSpPr txBox="1"/>
          <p:nvPr/>
        </p:nvSpPr>
        <p:spPr>
          <a:xfrm flipH="1">
            <a:off x="3428989" y="3429001"/>
            <a:ext cx="3571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 dog</a:t>
            </a:r>
            <a:endParaRPr lang="ru-RU" sz="6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14876" y="4500570"/>
            <a:ext cx="3429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b="1" dirty="0" smtClean="0"/>
              <a:t>a cat</a:t>
            </a:r>
            <a:endParaRPr lang="ru-RU" sz="6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428992" y="5357826"/>
            <a:ext cx="30718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a bear</a:t>
            </a:r>
            <a:endParaRPr lang="ru-RU" sz="6000" b="1" dirty="0"/>
          </a:p>
        </p:txBody>
      </p:sp>
    </p:spTree>
    <p:extLst>
      <p:ext uri="{BB962C8B-B14F-4D97-AF65-F5344CB8AC3E}">
        <p14:creationId xmlns="" xmlns:p14="http://schemas.microsoft.com/office/powerpoint/2010/main" val="3180065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2714612" y="214291"/>
            <a:ext cx="2857520" cy="1071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Bookman Old Style" pitchFamily="18" charset="0"/>
              </a:rPr>
              <a:t>  </a:t>
            </a:r>
            <a:r>
              <a:rPr lang="en-US" sz="4400" b="1" dirty="0" smtClean="0">
                <a:solidFill>
                  <a:schemeClr val="tx1"/>
                </a:solidFill>
                <a:latin typeface="Bookman Old Style" pitchFamily="18" charset="0"/>
              </a:rPr>
              <a:t>Stripes</a:t>
            </a:r>
            <a:r>
              <a:rPr lang="en-US" sz="4000" dirty="0" smtClean="0">
                <a:latin typeface="Bookman Old Style" pitchFamily="18" charset="0"/>
              </a:rPr>
              <a:t>  </a:t>
            </a:r>
            <a:endParaRPr lang="ru-RU" sz="4000" dirty="0">
              <a:latin typeface="Bookman Old Style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357298"/>
            <a:ext cx="7572428" cy="535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Стрелка вправо 7"/>
          <p:cNvSpPr/>
          <p:nvPr/>
        </p:nvSpPr>
        <p:spPr>
          <a:xfrm rot="6624138">
            <a:off x="2659715" y="2255268"/>
            <a:ext cx="2671918" cy="158817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27369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36712"/>
            <a:ext cx="6048672" cy="5903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-142908" y="1428737"/>
            <a:ext cx="28558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Bookman Old Style" pitchFamily="18" charset="0"/>
              </a:rPr>
              <a:t>A head</a:t>
            </a:r>
            <a:endParaRPr lang="ru-RU" sz="4400" b="1" dirty="0">
              <a:latin typeface="Bookman Old Style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339752" y="1735941"/>
            <a:ext cx="1303554" cy="324907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1794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057" y="908720"/>
            <a:ext cx="5589431" cy="561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28596" y="1643050"/>
            <a:ext cx="2923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Bookman Old Style" pitchFamily="18" charset="0"/>
              </a:rPr>
              <a:t>A trunk</a:t>
            </a:r>
            <a:endParaRPr lang="ru-RU" sz="4800" b="1" dirty="0">
              <a:latin typeface="Bookman Old Style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2211312">
            <a:off x="1223552" y="3757135"/>
            <a:ext cx="4238518" cy="143019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530846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84" y="857232"/>
            <a:ext cx="6552728" cy="558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7158" y="214290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smtClean="0">
                <a:latin typeface="Bookman Old Style" pitchFamily="18" charset="0"/>
              </a:rPr>
              <a:t>A horn</a:t>
            </a:r>
            <a:endParaRPr lang="ru-RU" sz="4800" b="1" dirty="0">
              <a:latin typeface="Bookman Old Style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 rot="3706154">
            <a:off x="676964" y="1990954"/>
            <a:ext cx="2719902" cy="244649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983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57166"/>
            <a:ext cx="7125113" cy="1071571"/>
          </a:xfrm>
        </p:spPr>
        <p:txBody>
          <a:bodyPr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!</a:t>
            </a:r>
            <a:r>
              <a:rPr lang="en-US" sz="5400" b="1" dirty="0" smtClean="0">
                <a:solidFill>
                  <a:schemeClr val="tx1"/>
                </a:solidFill>
              </a:rPr>
              <a:t>dangerous</a:t>
            </a:r>
            <a:r>
              <a:rPr lang="en-US" sz="5400" b="1" dirty="0" smtClean="0">
                <a:solidFill>
                  <a:srgbClr val="FF0000"/>
                </a:solidFill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https://funart.pro/uploads/posts/2021-07/1626814021_25-funart-pro-p-opasnie-zmei-zhivotnie-krasivo-foto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429652" cy="5286412"/>
          </a:xfrm>
          <a:prstGeom prst="round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1277</TotalTime>
  <Words>494</Words>
  <Application>Microsoft Office PowerPoint</Application>
  <PresentationFormat>Экран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Слайд 1</vt:lpstr>
      <vt:lpstr>Amazing Animals</vt:lpstr>
      <vt:lpstr>Слайд 3</vt:lpstr>
      <vt:lpstr>Слайд 4</vt:lpstr>
      <vt:lpstr>Слайд 5</vt:lpstr>
      <vt:lpstr>Слайд 6</vt:lpstr>
      <vt:lpstr>Слайд 7</vt:lpstr>
      <vt:lpstr>Слайд 8</vt:lpstr>
      <vt:lpstr>!dangerous!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A CINQUAIN </vt:lpstr>
      <vt:lpstr>          Homework</vt:lpstr>
      <vt:lpstr>Слайд 19</vt:lpstr>
      <vt:lpstr>Слайд 20</vt:lpstr>
      <vt:lpstr>Thanks for your work!</vt:lpstr>
      <vt:lpstr>Материалы Интернета: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FFF8259</cp:lastModifiedBy>
  <cp:revision>188</cp:revision>
  <dcterms:created xsi:type="dcterms:W3CDTF">2014-02-15T19:57:36Z</dcterms:created>
  <dcterms:modified xsi:type="dcterms:W3CDTF">2022-04-26T19:17:24Z</dcterms:modified>
</cp:coreProperties>
</file>