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9" r:id="rId4"/>
    <p:sldId id="264" r:id="rId5"/>
    <p:sldId id="266" r:id="rId6"/>
    <p:sldId id="267" r:id="rId7"/>
    <p:sldId id="258" r:id="rId8"/>
    <p:sldId id="259" r:id="rId9"/>
    <p:sldId id="262" r:id="rId10"/>
    <p:sldId id="263" r:id="rId11"/>
    <p:sldId id="260" r:id="rId12"/>
    <p:sldId id="268" r:id="rId13"/>
    <p:sldId id="2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77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22D57B-E2C3-7508-7B6D-E2872AA99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D928E0F-0BF2-1F92-915F-C10A66AB2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EA65E9-F90B-FE7A-194F-CFEB462F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23610A-5788-3E20-7CBD-D8D5E272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C46829B-50CB-C6CF-7DA6-C2E47635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2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24E1F0-4785-5F6C-CA80-F0F6B0FB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9BC4BB1-DED1-120C-88C7-13B54BCDD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BBF817-E65B-95A3-552F-A636CD4BA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6C5335-6A4D-85AD-0CE4-D6518F46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AC91EB-BAC7-C68F-DA69-08820C6F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32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15C428F-811F-FC89-3B0F-0F55331D6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13B121B-7C4A-4DCC-6370-3F5A06812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9A52BB-6027-7FF1-92EC-DE8F0E68C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670FD8A-D9B5-6414-D37B-120E28D7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CB889B-BDE2-0DEB-F5CF-776B5DC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68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2C7DFE-0689-26C1-C3DB-2E18D4F37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1714B0-3703-BE4B-BC7B-CB94C6884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8EC368-CA5B-63B7-5F5A-F6D6C8E4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ADF06-2158-F558-CBC3-6BA661F08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8B8428-2C4A-29A8-2B5D-968D09DA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9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3628B6-C945-04C8-19B0-1F8C69A0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86C75A3-740F-2733-31CC-FA74C1CA4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2D5C1B-2A80-806F-ED53-771DF6BB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D1F13E-31BE-7C85-EDFC-75D4D5FE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59CC23-6453-7A0B-04D2-DCA84329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6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B2C359-60AA-54F1-6E11-7B5481B8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7126CE-C0E7-AE81-FB5D-40691B167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05B68F4-8C96-2204-ED40-F6C31A4AE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717D43-90CC-AEDF-78F2-76A49689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0284546-984A-EA91-7D5F-A591F1F3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7E69B0C-93B4-9907-9DB2-AA5ACFD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2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1525AB-5196-A8CF-FCE8-A88240086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053E6C-90FE-D2A8-45E7-B9D3096D9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D23BC2E-9207-6952-E7D8-B1C123B77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51B13ED-3704-9743-3C51-A77473E30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8C251D6-1BA8-3A28-9B60-08EE10AB5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AE8B259-308A-7DD4-77CC-0B0F8897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646FC07-ABE9-ABDD-6DDA-4C9CFBD75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45C46FB-E39E-8019-CA3D-62EDE564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2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BF88D-C180-E30A-69D9-E6F0E462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63BD4E6-FF78-D264-561E-2208C3C6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B68CAD1-A63D-DA04-1164-56DA07051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C081692-FC6F-7439-D5F7-B01E25C2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31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DB5136E-D2A0-5926-6AB1-A05994BA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C60486-8D6F-7C25-3F75-84608656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2ED3ABC-EBC1-5CE6-A0C1-D0EB4E61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1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E70461-53EF-A3A7-C799-201DEEB4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3748409-653A-A159-664A-3237BB051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6128A6A-4BEE-B699-BFA7-743B8B45E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EBEAC7-4E0B-CCDA-2B99-8EFD7A85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EE2A8FE-2DFE-103B-F949-E006DBC6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4BC7F-5DAF-B86F-208F-CD5E9DFD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53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032E1C-08AB-2B03-700F-A63A39BA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2DD78CF-43EB-2E39-6DEF-DB2C8683C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8DDE8B-CAD4-6D9C-CB94-22C852C28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2F6210-0916-8EB6-C698-FAB810373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EE1863-5703-E739-BE97-C7165AF9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1621D2-3647-EDE2-98ED-B8E4576D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2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C31EA9-1BF0-591A-4D07-739440DA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2CA5BE-4B1E-A54B-A6EF-B93C3083A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9CACEF-9D24-330E-7E42-0B1DDA0B6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1C365-F18A-4DDC-8B2D-F21A3E36938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89E4C9-ED5D-4D64-0172-581DD76AE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578AA50-84EE-E9E2-6B32-BF8E696AD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A639-7931-4370-97C2-809581CFE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36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7EE6BA-ADB8-000F-B0F0-DAA4E6345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A40EDA-D62E-FE71-DA42-0E8B2F610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84650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i="1" dirty="0">
                <a:latin typeface="Bahnschrift SemiBold SemiConden" panose="020B0502040204020203" pitchFamily="34" charset="0"/>
              </a:rPr>
              <a:t>Формы работы с семьями обучающихся на основании социального фона класса</a:t>
            </a:r>
          </a:p>
        </p:txBody>
      </p:sp>
    </p:spTree>
    <p:extLst>
      <p:ext uri="{BB962C8B-B14F-4D97-AF65-F5344CB8AC3E}">
        <p14:creationId xmlns:p14="http://schemas.microsoft.com/office/powerpoint/2010/main" val="202377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558261F-A88C-6900-30F5-8871E5AFD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1E32FB-4AE5-4308-1E91-75AD32479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1" y="411268"/>
            <a:ext cx="3561443" cy="2671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996653-581B-2590-BAC9-8CEE97DE0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411268"/>
            <a:ext cx="3561443" cy="2671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BDF0BDC-D5C3-C593-DB71-F974F9E6A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3" y="3493618"/>
            <a:ext cx="3561441" cy="26710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C48974-9463-4114-1E71-58B5B7938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858" y="3493618"/>
            <a:ext cx="3561443" cy="26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732FBD2-D29B-0984-8C20-001069A7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6B819F-DDA8-8392-9DBF-5D89BC107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70" y="190500"/>
            <a:ext cx="4123267" cy="30924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8D68661-F50B-F36E-0868-46D2BD797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520" y="3625850"/>
            <a:ext cx="4123267" cy="30924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5866DAD-CB6A-1811-00D3-A8E4A24A5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13" y="3625850"/>
            <a:ext cx="4123266" cy="30924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54298C8-5DE4-B4FC-A520-82DF68A10D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13" y="139700"/>
            <a:ext cx="4123266" cy="30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A36BE2-E3C2-B0C1-D07F-8876BEDD2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45DA3A-57FF-2130-8D4A-886FC64D7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5928924" cy="44466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8B1757-F534-CEB0-5FCE-DF725B8D2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524" y="-2"/>
            <a:ext cx="51435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C184C0-8855-7AC5-9BD9-7E8C56453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3325704"/>
            <a:ext cx="5928924" cy="35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38734B3-3F86-1369-B768-4EB3459D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897D06-C208-3BC5-2D9F-D47537B4EB21}"/>
              </a:ext>
            </a:extLst>
          </p:cNvPr>
          <p:cNvSpPr txBox="1"/>
          <p:nvPr/>
        </p:nvSpPr>
        <p:spPr>
          <a:xfrm>
            <a:off x="2082800" y="1905506"/>
            <a:ext cx="8750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>
                <a:latin typeface="Bahnschrift SemiBold SemiConden" panose="020B0502040204020203" pitchFamily="34" charset="0"/>
              </a:rPr>
              <a:t>Благодарю </a:t>
            </a:r>
            <a:r>
              <a:rPr lang="ru-RU" sz="9600" b="1" i="1">
                <a:latin typeface="Bahnschrift SemiBold SemiConden" panose="020B0502040204020203" pitchFamily="34" charset="0"/>
              </a:rPr>
              <a:t>за </a:t>
            </a:r>
            <a:r>
              <a:rPr lang="ru-RU" sz="9600" b="1" i="1" smtClean="0">
                <a:latin typeface="Bahnschrift SemiBold SemiConden" panose="020B0502040204020203" pitchFamily="34" charset="0"/>
              </a:rPr>
              <a:t>внимание ! </a:t>
            </a:r>
            <a:endParaRPr lang="ru-RU" sz="9600" b="1" i="1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81228D6-DBC3-2B54-2788-DE41C329F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2C1DB8-6068-DD45-944C-A1A533714464}"/>
              </a:ext>
            </a:extLst>
          </p:cNvPr>
          <p:cNvSpPr txBox="1"/>
          <p:nvPr/>
        </p:nvSpPr>
        <p:spPr>
          <a:xfrm>
            <a:off x="1586653" y="479473"/>
            <a:ext cx="9018693" cy="5899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оциальный  паспорт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семей обучающихся класса   включает в себя:</a:t>
            </a:r>
          </a:p>
          <a:p>
            <a:pPr algn="just">
              <a:spcAft>
                <a:spcPts val="800"/>
              </a:spcAft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Демографическую информацию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(количество учащихся, социальный статус, структуру семей и место проживания)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Экономическое состояние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(анализируется уровень доходов семей обучающихся, наличие дополнительных источников финансирования и поддержки)</a:t>
            </a: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arenR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Социальные факторы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(оценивается наличие проблем в развитии детей, во взаимоотношениях с другими членами семьи, дополнительная поддержка со стороны школы и общественных организаций).</a:t>
            </a:r>
          </a:p>
        </p:txBody>
      </p:sp>
    </p:spTree>
    <p:extLst>
      <p:ext uri="{BB962C8B-B14F-4D97-AF65-F5344CB8AC3E}">
        <p14:creationId xmlns:p14="http://schemas.microsoft.com/office/powerpoint/2010/main" val="33692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371907"/>
              </p:ext>
            </p:extLst>
          </p:nvPr>
        </p:nvGraphicFramePr>
        <p:xfrm>
          <a:off x="2895941" y="424765"/>
          <a:ext cx="5765460" cy="625472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77893"/>
                <a:gridCol w="4148755"/>
                <a:gridCol w="838812"/>
              </a:tblGrid>
              <a:tr h="292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№п/п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Категория 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Кол-во.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учащихся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мальчиков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девочек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Состоящие на учёте в ПДН МО МВД «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Нелидовский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Состоящие на учёте в КДН и ЗП Администрации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Нелидовского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гор.округа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Состоящие на внутришкольном учёте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Дети «группы риска»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Дети-инвалиды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Дети, находящиеся под опекой (попечительством) на безвозмездной основе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Дети, находящиеся под опекой (попечительством) на возмездной основе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Дети из семей беженцев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Дети из семей участников военных конфликтов и боевых действий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Дети, проживающие с близкими родственниками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Дети, находящиеся в ГБУ «Мой семейный центр»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Семьи, находящиеся в социально опасном положении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Семьи «группы риска»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Семьи, состоящие на различного вида учётах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16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Неполные семьи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17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Многодетные семьи</a:t>
                      </a:r>
                    </a:p>
                  </a:txBody>
                  <a:tcPr marL="56474" marR="5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56474" marR="5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64100" y="0"/>
            <a:ext cx="2124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</a:rPr>
              <a:t>Общие сведения</a:t>
            </a:r>
            <a:endParaRPr lang="ru-RU" sz="105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8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3BABA4-2DD5-DCAC-AEED-72DEB60E6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142" y="0"/>
            <a:ext cx="849771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7800" y="26162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9</a:t>
            </a:r>
            <a:endParaRPr lang="ru-RU" sz="6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47100" y="16637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9</a:t>
            </a:r>
            <a:endParaRPr lang="ru-RU" sz="6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11700" y="1058902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3</a:t>
            </a:r>
            <a:endParaRPr lang="ru-RU" sz="6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92900" y="35306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1</a:t>
            </a:r>
            <a:endParaRPr lang="ru-RU" sz="6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76258" y="33274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1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1740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050DDF-16CE-ABEB-8D76-B4650A71C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E02FB8-53CE-5271-E08D-8C5A05DAEF4B}"/>
              </a:ext>
            </a:extLst>
          </p:cNvPr>
          <p:cNvSpPr txBox="1"/>
          <p:nvPr/>
        </p:nvSpPr>
        <p:spPr>
          <a:xfrm>
            <a:off x="0" y="884115"/>
            <a:ext cx="12110720" cy="462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 часто может изменяться информация в следующих категориях семей, в том числе с учётом текущей ситуации в стране:</a:t>
            </a:r>
          </a:p>
          <a:p>
            <a:pPr marL="457200"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п.9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дети из семей беженцев</a:t>
            </a:r>
          </a:p>
          <a:p>
            <a:pPr marL="457200"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п.10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дети из семей участников военных конфликтов и боевых действий, </a:t>
            </a:r>
          </a:p>
          <a:p>
            <a:pPr marL="457200" algn="ctr">
              <a:spcAft>
                <a:spcPts val="800"/>
              </a:spcAft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</a:t>
            </a:r>
          </a:p>
          <a:p>
            <a:pPr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-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п. 11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дети, проживающие с близкими родственниками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243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1F7A7D-CD68-351F-0923-2A66A8ACB870}"/>
              </a:ext>
            </a:extLst>
          </p:cNvPr>
          <p:cNvSpPr txBox="1"/>
          <p:nvPr/>
        </p:nvSpPr>
        <p:spPr>
          <a:xfrm>
            <a:off x="3048000" y="283052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 социального паспорта  дают реальную возможность как классному руководителю, так и иным работникам школы владеть необходимой информацией о жизни детей (семей) и их ближайшем окружении.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FF9D72-47FF-A3B4-95FC-07C01CBE8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7550A0-B475-F208-3979-AA1C083B3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3F3EC5-FB7A-A26A-BBF4-9D6E04D6F071}"/>
              </a:ext>
            </a:extLst>
          </p:cNvPr>
          <p:cNvSpPr txBox="1"/>
          <p:nvPr/>
        </p:nvSpPr>
        <p:spPr>
          <a:xfrm>
            <a:off x="1693333" y="1530773"/>
            <a:ext cx="8534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Aft>
                <a:spcPts val="80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анные социального паспорта 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дают реальную возможность как классному руководителю, так и иным работникам школы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владеть необходимой информацией о жизни детей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(семей) и их ближайшем окружении. </a:t>
            </a:r>
          </a:p>
        </p:txBody>
      </p:sp>
    </p:spTree>
    <p:extLst>
      <p:ext uri="{BB962C8B-B14F-4D97-AF65-F5344CB8AC3E}">
        <p14:creationId xmlns:p14="http://schemas.microsoft.com/office/powerpoint/2010/main" val="82703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1D96C1-3D12-A920-9D2C-799C304F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34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4B02B7-216F-6DA3-3D27-EA478AAE6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73" y="751735"/>
            <a:ext cx="3655484" cy="51240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89B491-96C1-5022-12C6-0D60EC16A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57" y="0"/>
            <a:ext cx="4418330" cy="33137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0A66B35-C50B-72EF-5EF5-F76CF18690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" y="4110506"/>
            <a:ext cx="4139969" cy="27429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E3B8306-2805-1D13-E5EF-384DC6E443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3" y="0"/>
            <a:ext cx="4194156" cy="30039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6E522A4-1A00-B02C-3EC1-22CED6814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57" y="3691467"/>
            <a:ext cx="4385925" cy="31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7249F7-5ABB-33CE-820E-39765A20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CF31D6-B6F8-8869-BEDA-0AFEC7C1FDF6}"/>
              </a:ext>
            </a:extLst>
          </p:cNvPr>
          <p:cNvSpPr txBox="1"/>
          <p:nvPr/>
        </p:nvSpPr>
        <p:spPr>
          <a:xfrm>
            <a:off x="0" y="0"/>
            <a:ext cx="11690773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spcAft>
                <a:spcPts val="800"/>
              </a:spcAft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80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следующими категориями обучающихся, имеется ввиду из </a:t>
            </a:r>
            <a:r>
              <a:rPr lang="ru-RU" sz="32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находящихся в социально опасном положении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 «группы риска», семей, состоящих на учёте, неполных </a:t>
            </a: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многодетных семей, 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со всеми остальными категориями семей проводится работа, направленная на 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профилактику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раннего семейного неблагополучия, социальной  опасности  и социального сиротства. </a:t>
            </a:r>
          </a:p>
          <a:p>
            <a:pPr marL="457200" algn="just">
              <a:spcAft>
                <a:spcPts val="800"/>
              </a:spcAft>
            </a:pPr>
            <a:r>
              <a:rPr lang="ru-RU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здесь стоит одна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изучение условий проживания обучающегося, быта семьи и внутрисемейной обстановки, возможностей для учёбы и отдыха, потенциала ребёнка.</a:t>
            </a:r>
          </a:p>
        </p:txBody>
      </p:sp>
    </p:spTree>
    <p:extLst>
      <p:ext uri="{BB962C8B-B14F-4D97-AF65-F5344CB8AC3E}">
        <p14:creationId xmlns:p14="http://schemas.microsoft.com/office/powerpoint/2010/main" val="340820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6A99EFD-B23F-214B-F3C5-7561638F4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1E70A2-CAC9-D543-92D8-96CBC47F9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18" y="419103"/>
            <a:ext cx="3848100" cy="2886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65981C-B9FF-895E-7178-EAC35330E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83" y="419103"/>
            <a:ext cx="3848100" cy="2886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E2312C-4012-9BA2-7DFA-24C812B40C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83" y="3540863"/>
            <a:ext cx="3848101" cy="28860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B2F5DF-EA6A-9E9F-E407-B4A1BE12D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117" y="3540863"/>
            <a:ext cx="3848101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4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370</Words>
  <Application>Microsoft Office PowerPoint</Application>
  <PresentationFormat>Произвольный</PresentationFormat>
  <Paragraphs>82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Формы работы с семьями обучающихся на основании социального фона класса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работы с семьями обучающихся на основании социального фона класса</dc:title>
  <dc:creator>Пользователь</dc:creator>
  <cp:lastModifiedBy>Учитель</cp:lastModifiedBy>
  <cp:revision>19</cp:revision>
  <dcterms:created xsi:type="dcterms:W3CDTF">2025-04-09T14:15:12Z</dcterms:created>
  <dcterms:modified xsi:type="dcterms:W3CDTF">2025-04-11T09:18:27Z</dcterms:modified>
</cp:coreProperties>
</file>