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6" r:id="rId20"/>
    <p:sldId id="277" r:id="rId21"/>
    <p:sldId id="275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51" d="100"/>
          <a:sy n="151" d="100"/>
        </p:scale>
        <p:origin x="2094" y="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B42967-2EF7-4FBA-B39A-CFD70C878993}" type="datetimeFigureOut">
              <a:rPr lang="ru-RU" smtClean="0"/>
              <a:t>17.09.2025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24C371-ED84-415A-9BFC-CCE34800F4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42462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24C371-ED84-415A-9BFC-CCE34800F4F9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01115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7772400" cy="1857388"/>
          </a:xfrm>
        </p:spPr>
        <p:txBody>
          <a:bodyPr>
            <a:normAutofit fontScale="90000"/>
          </a:bodyPr>
          <a:lstStyle/>
          <a:p>
            <a:r>
              <a:rPr lang="en-US" sz="8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Thanksgiving day!</a:t>
            </a:r>
            <a:endParaRPr lang="ru-RU" sz="8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s://www.eoriginal.com/wp-content/uploads/2016/11/thanks-1-1024x6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420888"/>
            <a:ext cx="6872808" cy="3868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spring</a:t>
            </a:r>
            <a:endParaRPr lang="ru-RU" sz="5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spring Native Indians taught pilgrims how to survive in America. They now could hunt, fish and grow plants</a:t>
            </a:r>
            <a:r>
              <a:rPr lang="en-US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Весной индейцы научили паломников, как выживать в Америке. Теперь они могли охотиться, ловить рыбу и выращивать растения. 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C:\Users\rekom\Desktop\093316d562683521893d6e267d4c243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43438" y="2143116"/>
            <a:ext cx="4038600" cy="3030506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autumn</a:t>
            </a:r>
            <a:endParaRPr lang="ru-RU" sz="5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autumn of 1621 they had a wonderful harvest. To celebrate this occasion pilgrims decided to have a Thanksgiving feast. It meant that they were very thankful for their food.</a:t>
            </a:r>
            <a:endParaRPr lang="ru-RU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Осенью 1621 года у них был замечательный урожай. Чтобы отметить это событие, паломники решили устроить праздник Благодарения. Это означало, что они были очень благодарны за свою еду.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rekom\Desktop\156891_600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14876" y="2071678"/>
            <a:ext cx="4038600" cy="3082798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4860032" y="5661248"/>
            <a:ext cx="2376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1621 – </a:t>
            </a:r>
            <a:r>
              <a:rPr lang="en-US" b="1" dirty="0"/>
              <a:t>one thousand six hundred and twenty-first</a:t>
            </a:r>
            <a:r>
              <a:rPr lang="ru-RU" b="1" dirty="0"/>
              <a:t>.</a:t>
            </a:r>
            <a:endParaRPr lang="ru-RU" dirty="0"/>
          </a:p>
        </p:txBody>
      </p:sp>
    </p:spTree>
  </p:cSld>
  <p:clrMapOvr>
    <a:masterClrMapping/>
  </p:clrMapOvr>
  <p:transition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During this holiday</a:t>
            </a:r>
            <a:endParaRPr lang="ru-RU" sz="5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During this holiday the tables were full of fresh food: corn, beans, turkey, venison, pumpkin.</a:t>
            </a:r>
            <a:endParaRPr lang="ru-RU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этого праздника столы были полны свежих продуктов: кукурузы, фасоли, индейки, оленины, тыквы. </a:t>
            </a:r>
          </a:p>
          <a:p>
            <a:pPr>
              <a:buNone/>
            </a:pP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C:\Users\rekom\Desktop\Англ.яз\День Благодарения\фото-день благодарения\1366x768_626940_[www.ArtFile.ru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14876" y="1357298"/>
            <a:ext cx="4038600" cy="2270604"/>
          </a:xfrm>
          <a:prstGeom prst="rect">
            <a:avLst/>
          </a:prstGeom>
          <a:noFill/>
        </p:spPr>
      </p:pic>
      <p:pic>
        <p:nvPicPr>
          <p:cNvPr id="4100" name="Picture 4" descr="C:\Users\rekom\Desktop\383110_kurica_pishha_pir_yagody_tarelki_ovoshhi_frukty_bl_1920x120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86314" y="3786190"/>
            <a:ext cx="3986218" cy="2491386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Their Indian friends</a:t>
            </a:r>
            <a:endParaRPr lang="ru-RU" sz="5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Their Indian friends were also invited to share the feast.</a:t>
            </a:r>
            <a:endParaRPr lang="ru-RU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Их индейские друзья были также приглашены разделить праздник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buNone/>
            </a:pP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C:\Users\rekom\Desktop\e978073685492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500694" y="1500174"/>
            <a:ext cx="1928826" cy="2462468"/>
          </a:xfrm>
          <a:prstGeom prst="rect">
            <a:avLst/>
          </a:prstGeom>
          <a:noFill/>
        </p:spPr>
      </p:pic>
      <p:pic>
        <p:nvPicPr>
          <p:cNvPr id="5123" name="Picture 3" descr="C:\Users\rekom\Desktop\29215_587d8ccba1_s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29190" y="4071942"/>
            <a:ext cx="3581400" cy="2343150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Nowadays</a:t>
            </a:r>
            <a:endParaRPr lang="ru-RU" sz="5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Nowadays Americans continue celebrating this holiday and the main dish is still turkey.</a:t>
            </a:r>
            <a:endParaRPr lang="ru-RU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Американцы и сегодня продолжают отмечать этот праздник и основное блюдо по-прежнему индейка.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8" name="Picture 4" descr="C:\Users\rekom\Desktop\7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143504" y="1500174"/>
            <a:ext cx="3214710" cy="2181787"/>
          </a:xfrm>
          <a:prstGeom prst="rect">
            <a:avLst/>
          </a:prstGeom>
          <a:noFill/>
        </p:spPr>
      </p:pic>
      <p:pic>
        <p:nvPicPr>
          <p:cNvPr id="6147" name="Picture 3" descr="C:\Users\rekom\Desktop\turkey-cp-739810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4876" y="3857628"/>
            <a:ext cx="4138622" cy="2331518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Pumpkin pie</a:t>
            </a:r>
            <a:endParaRPr lang="ru-RU" sz="5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most popular dessert is a pumpkin pie.</a:t>
            </a:r>
            <a:endParaRPr lang="ru-RU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Самый популярный десерт тыквенный пирог. 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C:\Users\rekom\Desktop\pumpkin-pie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86314" y="1428736"/>
            <a:ext cx="3810000" cy="2419350"/>
          </a:xfrm>
          <a:prstGeom prst="rect">
            <a:avLst/>
          </a:prstGeom>
          <a:noFill/>
        </p:spPr>
      </p:pic>
      <p:pic>
        <p:nvPicPr>
          <p:cNvPr id="7171" name="Picture 3" descr="C:\Users\rekom\Desktop\pumpkin-pie (1)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86314" y="4000504"/>
            <a:ext cx="3786214" cy="2580986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Canada</a:t>
            </a:r>
            <a:endParaRPr lang="ru-RU" sz="5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People in Canada also celebrate Thanksgiving day but it falls on every second Thursday of October.</a:t>
            </a:r>
            <a:endParaRPr lang="ru-RU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Люди в Канаде также празднуют День благодарения, но это выпадает на каждый второй четверг октября.</a:t>
            </a:r>
          </a:p>
          <a:p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5" name="Picture 3" descr="C:\Users\rekom\Desktop\2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72066" y="1500174"/>
            <a:ext cx="3711734" cy="2476336"/>
          </a:xfrm>
          <a:prstGeom prst="rect">
            <a:avLst/>
          </a:prstGeom>
          <a:noFill/>
        </p:spPr>
      </p:pic>
      <p:pic>
        <p:nvPicPr>
          <p:cNvPr id="8196" name="Picture 4" descr="C:\Users\rekom\Desktop\1227969194_bush_thanksgiving_pardon0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72066" y="4090828"/>
            <a:ext cx="3595686" cy="2397124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i="1" u="sng" dirty="0">
                <a:solidFill>
                  <a:srgbClr val="CC3300"/>
                </a:solidFill>
              </a:rPr>
              <a:t>Test</a:t>
            </a:r>
            <a:endParaRPr lang="ru-RU" sz="5400" b="1" i="1" u="sng" dirty="0">
              <a:solidFill>
                <a:srgbClr val="CC3300"/>
              </a:solidFill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825884253"/>
              </p:ext>
            </p:extLst>
          </p:nvPr>
        </p:nvGraphicFramePr>
        <p:xfrm>
          <a:off x="282574" y="1417638"/>
          <a:ext cx="8578851" cy="519078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929386">
                  <a:extLst>
                    <a:ext uri="{9D8B030D-6E8A-4147-A177-3AD203B41FA5}">
                      <a16:colId xmlns:a16="http://schemas.microsoft.com/office/drawing/2014/main" val="597739839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1723664831"/>
                    </a:ext>
                  </a:extLst>
                </a:gridCol>
                <a:gridCol w="3713361">
                  <a:extLst>
                    <a:ext uri="{9D8B030D-6E8A-4147-A177-3AD203B41FA5}">
                      <a16:colId xmlns:a16="http://schemas.microsoft.com/office/drawing/2014/main" val="462574497"/>
                    </a:ext>
                  </a:extLst>
                </a:gridCol>
              </a:tblGrid>
              <a:tr h="485314"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en-US" sz="2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Street</a:t>
                      </a:r>
                      <a:endParaRPr lang="ru-RU" sz="2400" b="1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endParaRPr lang="ru-RU" sz="2400" b="1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14350" indent="-514350">
                        <a:buFontTx/>
                        <a:buNone/>
                      </a:pPr>
                      <a:r>
                        <a:rPr lang="en-US" sz="2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A.</a:t>
                      </a:r>
                      <a:r>
                        <a:rPr lang="en-US" sz="2400" i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2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celebration</a:t>
                      </a:r>
                      <a:endParaRPr lang="ru-RU" sz="2400" b="1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2086145"/>
                  </a:ext>
                </a:extLst>
              </a:tr>
              <a:tr h="485314">
                <a:tc>
                  <a:txBody>
                    <a:bodyPr/>
                    <a:lstStyle/>
                    <a:p>
                      <a:r>
                        <a:rPr lang="ru-RU" sz="2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lang="en-US" sz="2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Family</a:t>
                      </a:r>
                      <a:endParaRPr lang="ru-RU" sz="2400" b="1" i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i="1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14350" indent="-514350">
                        <a:buFontTx/>
                        <a:buNone/>
                      </a:pPr>
                      <a:r>
                        <a:rPr lang="en-US" sz="2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B.  decorations</a:t>
                      </a:r>
                      <a:endParaRPr lang="ru-RU" sz="2400" b="1" i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9968963"/>
                  </a:ext>
                </a:extLst>
              </a:tr>
              <a:tr h="485314">
                <a:tc>
                  <a:txBody>
                    <a:bodyPr/>
                    <a:lstStyle/>
                    <a:p>
                      <a:r>
                        <a:rPr lang="ru-RU" sz="2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r>
                        <a:rPr lang="en-US" sz="2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exchange</a:t>
                      </a:r>
                      <a:endParaRPr lang="ru-RU" sz="2400" b="1" i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i="1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14350" indent="-514350">
                        <a:buFontTx/>
                        <a:buNone/>
                      </a:pPr>
                      <a:r>
                        <a:rPr lang="en-US" sz="2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C.  fires</a:t>
                      </a:r>
                      <a:endParaRPr lang="ru-RU" sz="2400" b="1" i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2347276"/>
                  </a:ext>
                </a:extLst>
              </a:tr>
              <a:tr h="485314">
                <a:tc>
                  <a:txBody>
                    <a:bodyPr/>
                    <a:lstStyle/>
                    <a:p>
                      <a:r>
                        <a:rPr lang="ru-RU" sz="2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r>
                        <a:rPr kumimoji="0" lang="en-US" sz="2400" i="1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pumpkin</a:t>
                      </a:r>
                      <a:endParaRPr lang="ru-RU" sz="2400" b="1" i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i="1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14350" indent="-514350">
                        <a:buFontTx/>
                        <a:buNone/>
                      </a:pPr>
                      <a:r>
                        <a:rPr lang="en-US" sz="2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D.  fireworks</a:t>
                      </a:r>
                      <a:endParaRPr lang="ru-RU" sz="2400" b="1" i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2510784"/>
                  </a:ext>
                </a:extLst>
              </a:tr>
              <a:tr h="485314">
                <a:tc>
                  <a:txBody>
                    <a:bodyPr/>
                    <a:lstStyle/>
                    <a:p>
                      <a:r>
                        <a:rPr lang="ru-RU" sz="2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  <a:r>
                        <a:rPr kumimoji="0" lang="en-US" sz="2400" i="1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special</a:t>
                      </a:r>
                      <a:endParaRPr lang="ru-RU" sz="2400" b="1" i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i="1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14350" indent="-514350">
                        <a:buFontTx/>
                        <a:buNone/>
                      </a:pPr>
                      <a:r>
                        <a:rPr lang="en-US" sz="2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E.  gifts</a:t>
                      </a:r>
                      <a:endParaRPr lang="ru-RU" sz="2400" b="1" i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9444816"/>
                  </a:ext>
                </a:extLst>
              </a:tr>
              <a:tr h="485314">
                <a:tc>
                  <a:txBody>
                    <a:bodyPr/>
                    <a:lstStyle/>
                    <a:p>
                      <a:r>
                        <a:rPr lang="ru-RU" sz="2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</a:t>
                      </a:r>
                      <a:r>
                        <a:rPr kumimoji="0" lang="en-US" sz="2400" i="1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decorate</a:t>
                      </a:r>
                      <a:endParaRPr lang="ru-RU" sz="2400" b="1" i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i="1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14350" indent="-514350">
                        <a:buFontTx/>
                        <a:buNone/>
                      </a:pPr>
                      <a:r>
                        <a:rPr lang="en-US" sz="2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F.   parades</a:t>
                      </a:r>
                      <a:endParaRPr lang="ru-RU" sz="2400" b="1" i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1041058"/>
                  </a:ext>
                </a:extLst>
              </a:tr>
              <a:tr h="485314">
                <a:tc>
                  <a:txBody>
                    <a:bodyPr/>
                    <a:lstStyle/>
                    <a:p>
                      <a:r>
                        <a:rPr lang="ru-RU" sz="2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</a:t>
                      </a:r>
                      <a:r>
                        <a:rPr kumimoji="0" lang="en-US" sz="2400" i="1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have</a:t>
                      </a:r>
                      <a:endParaRPr lang="ru-RU" sz="2400" b="1" i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i="1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14350" indent="-514350">
                        <a:buFontTx/>
                        <a:buNone/>
                      </a:pPr>
                      <a:r>
                        <a:rPr lang="en-US" sz="2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G.  pie</a:t>
                      </a:r>
                      <a:endParaRPr lang="ru-RU" sz="2400" b="1" i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0396768"/>
                  </a:ext>
                </a:extLst>
              </a:tr>
              <a:tr h="48531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</a:t>
                      </a:r>
                      <a:r>
                        <a:rPr kumimoji="0" lang="en-US" sz="2400" i="1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 variety of</a:t>
                      </a:r>
                      <a:endParaRPr kumimoji="0" lang="ru-RU" sz="2400" i="1" kern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2400" b="1" i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i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14350" indent="-514350">
                        <a:buFontTx/>
                        <a:buNone/>
                      </a:pPr>
                      <a:r>
                        <a:rPr lang="en-US" sz="2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H.  the house</a:t>
                      </a:r>
                      <a:endParaRPr lang="ru-RU" sz="2400" b="1" i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2637548"/>
                  </a:ext>
                </a:extLst>
              </a:tr>
              <a:tr h="485314">
                <a:tc>
                  <a:txBody>
                    <a:bodyPr/>
                    <a:lstStyle/>
                    <a:p>
                      <a:r>
                        <a:rPr lang="ru-RU" sz="2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</a:t>
                      </a:r>
                      <a:r>
                        <a:rPr kumimoji="0" lang="en-US" sz="2400" i="1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light</a:t>
                      </a:r>
                      <a:endParaRPr lang="ru-RU" sz="2400" b="1" i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i="1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14350" indent="-514350">
                        <a:buFontTx/>
                        <a:buNone/>
                      </a:pPr>
                      <a:r>
                        <a:rPr lang="en-US" sz="2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I.   dinner</a:t>
                      </a:r>
                      <a:endParaRPr lang="ru-RU" sz="2400" b="1" i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1337779"/>
                  </a:ext>
                </a:extLst>
              </a:tr>
              <a:tr h="485314">
                <a:tc>
                  <a:txBody>
                    <a:bodyPr/>
                    <a:lstStyle/>
                    <a:p>
                      <a:r>
                        <a:rPr lang="ru-RU" sz="2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</a:t>
                      </a:r>
                      <a:r>
                        <a:rPr kumimoji="0" lang="en-US" sz="2400" i="1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set off</a:t>
                      </a:r>
                      <a:endParaRPr lang="ru-RU" sz="2400" b="1" i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i="1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14350" indent="-514350">
                        <a:buFontTx/>
                        <a:buNone/>
                      </a:pPr>
                      <a:r>
                        <a:rPr lang="en-US" sz="2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J.</a:t>
                      </a:r>
                      <a:r>
                        <a:rPr lang="en-US" sz="2400" i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2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dishes</a:t>
                      </a:r>
                      <a:endParaRPr lang="ru-RU" sz="2400" b="1" i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73034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8051535"/>
      </p:ext>
    </p:extLst>
  </p:cSld>
  <p:clrMapOvr>
    <a:masterClrMapping/>
  </p:clrMapOvr>
  <p:transition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199" y="99699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b="1" i="1" u="sng" dirty="0">
                <a:solidFill>
                  <a:srgbClr val="CC3300"/>
                </a:solidFill>
              </a:rPr>
              <a:t>Answers to the test</a:t>
            </a:r>
            <a:r>
              <a:rPr lang="ru-RU" sz="5400" b="1" i="1" u="sng" dirty="0">
                <a:solidFill>
                  <a:srgbClr val="CC3300"/>
                </a:solidFill>
              </a:rPr>
              <a:t>.</a:t>
            </a: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706064093"/>
              </p:ext>
            </p:extLst>
          </p:nvPr>
        </p:nvGraphicFramePr>
        <p:xfrm>
          <a:off x="282573" y="1124744"/>
          <a:ext cx="8578851" cy="56083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929386">
                  <a:extLst>
                    <a:ext uri="{9D8B030D-6E8A-4147-A177-3AD203B41FA5}">
                      <a16:colId xmlns:a16="http://schemas.microsoft.com/office/drawing/2014/main" val="597739839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1723664831"/>
                    </a:ext>
                  </a:extLst>
                </a:gridCol>
                <a:gridCol w="3713361">
                  <a:extLst>
                    <a:ext uri="{9D8B030D-6E8A-4147-A177-3AD203B41FA5}">
                      <a16:colId xmlns:a16="http://schemas.microsoft.com/office/drawing/2014/main" val="462574497"/>
                    </a:ext>
                  </a:extLst>
                </a:gridCol>
              </a:tblGrid>
              <a:tr h="485314"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en-US" sz="28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Street</a:t>
                      </a:r>
                      <a:endParaRPr lang="ru-RU" sz="2800" b="1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endParaRPr lang="ru-RU" sz="2800" b="1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14350" indent="-514350">
                        <a:buFontTx/>
                        <a:buNone/>
                      </a:pPr>
                      <a:r>
                        <a:rPr lang="en-US" sz="28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A.</a:t>
                      </a:r>
                      <a:r>
                        <a:rPr lang="en-US" sz="2800" i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28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celebration</a:t>
                      </a:r>
                      <a:endParaRPr lang="ru-RU" sz="2800" b="1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2086145"/>
                  </a:ext>
                </a:extLst>
              </a:tr>
              <a:tr h="485314">
                <a:tc>
                  <a:txBody>
                    <a:bodyPr/>
                    <a:lstStyle/>
                    <a:p>
                      <a:r>
                        <a:rPr lang="ru-RU" sz="28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lang="en-US" sz="28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Family</a:t>
                      </a:r>
                      <a:endParaRPr lang="ru-RU" sz="2800" b="1" i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i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ru-RU" sz="2800" b="1" i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14350" indent="-514350">
                        <a:buFontTx/>
                        <a:buNone/>
                      </a:pPr>
                      <a:r>
                        <a:rPr lang="en-US" sz="28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B.  decorations</a:t>
                      </a:r>
                      <a:endParaRPr lang="ru-RU" sz="2800" b="1" i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9968963"/>
                  </a:ext>
                </a:extLst>
              </a:tr>
              <a:tr h="485314">
                <a:tc>
                  <a:txBody>
                    <a:bodyPr/>
                    <a:lstStyle/>
                    <a:p>
                      <a:r>
                        <a:rPr lang="ru-RU" sz="28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r>
                        <a:rPr lang="en-US" sz="28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exchange</a:t>
                      </a:r>
                      <a:endParaRPr lang="ru-RU" sz="2800" b="1" i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i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endParaRPr lang="ru-RU" sz="2800" b="1" i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14350" indent="-514350">
                        <a:buFontTx/>
                        <a:buNone/>
                      </a:pPr>
                      <a:r>
                        <a:rPr lang="en-US" sz="28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C.  fires</a:t>
                      </a:r>
                      <a:endParaRPr lang="ru-RU" sz="2800" b="1" i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2347276"/>
                  </a:ext>
                </a:extLst>
              </a:tr>
              <a:tr h="485314">
                <a:tc>
                  <a:txBody>
                    <a:bodyPr/>
                    <a:lstStyle/>
                    <a:p>
                      <a:r>
                        <a:rPr lang="ru-RU" sz="28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r>
                        <a:rPr kumimoji="0" lang="en-US" sz="2800" i="1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pumpkin</a:t>
                      </a:r>
                      <a:endParaRPr lang="ru-RU" sz="2800" b="1" i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i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  <a:endParaRPr lang="ru-RU" sz="2800" b="1" i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14350" indent="-514350">
                        <a:buFontTx/>
                        <a:buNone/>
                      </a:pPr>
                      <a:r>
                        <a:rPr lang="en-US" sz="28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D.  fireworks</a:t>
                      </a:r>
                      <a:endParaRPr lang="ru-RU" sz="2800" b="1" i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2510784"/>
                  </a:ext>
                </a:extLst>
              </a:tr>
              <a:tr h="485314">
                <a:tc>
                  <a:txBody>
                    <a:bodyPr/>
                    <a:lstStyle/>
                    <a:p>
                      <a:r>
                        <a:rPr lang="ru-RU" sz="28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  <a:r>
                        <a:rPr kumimoji="0" lang="en-US" sz="2800" i="1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special</a:t>
                      </a:r>
                      <a:endParaRPr lang="ru-RU" sz="2800" b="1" i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i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J</a:t>
                      </a:r>
                      <a:endParaRPr lang="ru-RU" sz="2800" b="1" i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14350" indent="-514350">
                        <a:buFontTx/>
                        <a:buNone/>
                      </a:pPr>
                      <a:r>
                        <a:rPr lang="en-US" sz="28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E.  gifts</a:t>
                      </a:r>
                      <a:endParaRPr lang="ru-RU" sz="2800" b="1" i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9444816"/>
                  </a:ext>
                </a:extLst>
              </a:tr>
              <a:tr h="485314">
                <a:tc>
                  <a:txBody>
                    <a:bodyPr/>
                    <a:lstStyle/>
                    <a:p>
                      <a:r>
                        <a:rPr lang="ru-RU" sz="28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</a:t>
                      </a:r>
                      <a:r>
                        <a:rPr kumimoji="0" lang="en-US" sz="2800" i="1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decorate</a:t>
                      </a:r>
                      <a:endParaRPr lang="ru-RU" sz="2800" b="1" i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i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endParaRPr lang="ru-RU" sz="2800" b="1" i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14350" indent="-514350">
                        <a:buFontTx/>
                        <a:buNone/>
                      </a:pPr>
                      <a:r>
                        <a:rPr lang="en-US" sz="28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F.   parades</a:t>
                      </a:r>
                      <a:endParaRPr lang="ru-RU" sz="2800" b="1" i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1041058"/>
                  </a:ext>
                </a:extLst>
              </a:tr>
              <a:tr h="485314">
                <a:tc>
                  <a:txBody>
                    <a:bodyPr/>
                    <a:lstStyle/>
                    <a:p>
                      <a:r>
                        <a:rPr lang="ru-RU" sz="28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</a:t>
                      </a:r>
                      <a:r>
                        <a:rPr kumimoji="0" lang="en-US" sz="2800" i="1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have</a:t>
                      </a:r>
                      <a:endParaRPr lang="ru-RU" sz="2800" b="1" i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i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lang="ru-RU" sz="2800" b="1" i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14350" indent="-514350">
                        <a:buFontTx/>
                        <a:buNone/>
                      </a:pPr>
                      <a:r>
                        <a:rPr lang="en-US" sz="28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G.  pie</a:t>
                      </a:r>
                      <a:endParaRPr lang="ru-RU" sz="2800" b="1" i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0396768"/>
                  </a:ext>
                </a:extLst>
              </a:tr>
              <a:tr h="48531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</a:t>
                      </a:r>
                      <a:r>
                        <a:rPr kumimoji="0" lang="en-US" sz="2800" i="1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 variety of</a:t>
                      </a:r>
                      <a:endParaRPr kumimoji="0" lang="ru-RU" sz="2800" i="1" kern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2800" b="1" i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i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lang="ru-RU" sz="2800" b="1" i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14350" indent="-514350">
                        <a:buFontTx/>
                        <a:buNone/>
                      </a:pPr>
                      <a:r>
                        <a:rPr lang="en-US" sz="28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H.  the house</a:t>
                      </a:r>
                      <a:endParaRPr lang="ru-RU" sz="2800" b="1" i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2637548"/>
                  </a:ext>
                </a:extLst>
              </a:tr>
              <a:tr h="485314">
                <a:tc>
                  <a:txBody>
                    <a:bodyPr/>
                    <a:lstStyle/>
                    <a:p>
                      <a:r>
                        <a:rPr lang="ru-RU" sz="28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</a:t>
                      </a:r>
                      <a:r>
                        <a:rPr kumimoji="0" lang="en-US" sz="2800" i="1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light</a:t>
                      </a:r>
                      <a:endParaRPr lang="ru-RU" sz="2800" b="1" i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i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endParaRPr lang="ru-RU" sz="2800" b="1" i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14350" indent="-514350">
                        <a:buFontTx/>
                        <a:buNone/>
                      </a:pPr>
                      <a:r>
                        <a:rPr lang="en-US" sz="28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I.   dinner</a:t>
                      </a:r>
                      <a:endParaRPr lang="ru-RU" sz="2800" b="1" i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1337779"/>
                  </a:ext>
                </a:extLst>
              </a:tr>
              <a:tr h="485314">
                <a:tc>
                  <a:txBody>
                    <a:bodyPr/>
                    <a:lstStyle/>
                    <a:p>
                      <a:r>
                        <a:rPr lang="ru-RU" sz="28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</a:t>
                      </a:r>
                      <a:r>
                        <a:rPr kumimoji="0" lang="en-US" sz="2800" i="1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set off</a:t>
                      </a:r>
                      <a:endParaRPr lang="ru-RU" sz="2800" b="1" i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i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endParaRPr lang="ru-RU" sz="2800" b="1" i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14350" indent="-514350">
                        <a:buFontTx/>
                        <a:buNone/>
                      </a:pPr>
                      <a:r>
                        <a:rPr lang="en-US" sz="28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J.</a:t>
                      </a:r>
                      <a:r>
                        <a:rPr lang="en-US" sz="2800" i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28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dishes</a:t>
                      </a:r>
                      <a:endParaRPr lang="ru-RU" sz="2800" b="1" i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73034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1716451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s://sun9-13.userapi.com/impg/hr_cQde6vijFZ8_cglGxzijmpv01NbtoFhoRHQ/SOyZBiCUt8g.jpg?size=624x812&amp;quality=96&amp;sign=e77a1ce2d0691ff8691459e08d894293&amp;type=album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94566"/>
            <a:ext cx="6048672" cy="6499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1556792"/>
            <a:ext cx="353873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справок: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turkey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Gobble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Pie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Cranberries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Corn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Feast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Dinner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thankful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Parade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Stuffing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Family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Gather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Football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1759196"/>
      </p:ext>
    </p:extLst>
  </p:cSld>
  <p:clrMapOvr>
    <a:masterClrMapping/>
  </p:clrMapOvr>
  <p:transition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Thanksgiving Day</a:t>
            </a:r>
            <a:endParaRPr lang="ru-RU" sz="5400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Thanksgiving Day is one of the most favorite holidays in the United States.</a:t>
            </a:r>
            <a:endParaRPr lang="ru-RU" b="1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 благодарения является одним из самых любимых праздников в Соединенных Штатах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rekom\Desktop\i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1500174"/>
            <a:ext cx="3071834" cy="2375129"/>
          </a:xfrm>
          <a:prstGeom prst="rect">
            <a:avLst/>
          </a:prstGeom>
          <a:noFill/>
        </p:spPr>
      </p:pic>
      <p:pic>
        <p:nvPicPr>
          <p:cNvPr id="1027" name="Picture 3" descr="C:\Users\rekom\Desktop\254c75259a90f0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57752" y="4071942"/>
            <a:ext cx="3614734" cy="2409823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s://sun9-19.userapi.com/impg/mSMrY9XjQo40ecNFhUDgJogRWEZIPzGKtLrZ3A/5R9JC2Vvia8.jpg?size=625x811&amp;quality=96&amp;sign=23b8d380fe4ec8396da71b75189e12b1&amp;type=album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-430133"/>
            <a:ext cx="5832648" cy="7288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9010553"/>
      </p:ext>
    </p:extLst>
  </p:cSld>
  <p:clrMapOvr>
    <a:masterClrMapping/>
  </p:clrMapOvr>
  <p:transition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Thanks for your attention!</a:t>
            </a:r>
            <a:endParaRPr lang="ru-RU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560" y="5445224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Creator: English teacher </a:t>
            </a:r>
            <a:r>
              <a:rPr lang="en-US" dirty="0" err="1"/>
              <a:t>Buryak</a:t>
            </a:r>
            <a:r>
              <a:rPr lang="en-US" dirty="0"/>
              <a:t> O.A.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4230281"/>
      </p:ext>
    </p:extLst>
  </p:cSld>
  <p:clrMapOvr>
    <a:masterClrMapping/>
  </p:clrMapOvr>
  <p:transition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Fourth Thursday</a:t>
            </a:r>
            <a:endParaRPr lang="ru-RU" sz="5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Every fourth Thursday of October American people celebrate this holiday.</a:t>
            </a:r>
            <a:endParaRPr lang="ru-RU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четвертый четверг октября американцы отмечают этот праздник. </a:t>
            </a:r>
          </a:p>
          <a:p>
            <a:pPr>
              <a:buNone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rekom\Desktop\Q2KGSECQkh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214942" y="1428736"/>
            <a:ext cx="3429024" cy="2272953"/>
          </a:xfrm>
          <a:prstGeom prst="rect">
            <a:avLst/>
          </a:prstGeom>
          <a:noFill/>
        </p:spPr>
      </p:pic>
      <p:pic>
        <p:nvPicPr>
          <p:cNvPr id="1027" name="Picture 3" descr="C:\Users\rekom\Desktop\KMO_088197_90473_1_t20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14942" y="4005064"/>
            <a:ext cx="3438532" cy="2290116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Big family dinner</a:t>
            </a:r>
            <a:endParaRPr lang="ru-RU" sz="5400" b="1" i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usually stay at home and have a big family dinner.</a:t>
            </a:r>
            <a:endParaRPr lang="ru-RU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Они обычно остаются дома и устраивают большой семейный ужин. </a:t>
            </a:r>
          </a:p>
          <a:p>
            <a:pPr>
              <a:buNone/>
            </a:pP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rekom\Desktop\8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932040" y="4166319"/>
            <a:ext cx="3500462" cy="2325731"/>
          </a:xfrm>
          <a:prstGeom prst="rect">
            <a:avLst/>
          </a:prstGeom>
          <a:noFill/>
        </p:spPr>
      </p:pic>
      <p:pic>
        <p:nvPicPr>
          <p:cNvPr id="2051" name="Picture 3" descr="C:\Users\rekom\Desktop\Thanksgiving-Stock-Photos-2-620x428.jpe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32040" y="1600200"/>
            <a:ext cx="3452816" cy="2383557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day</a:t>
            </a:r>
            <a:endParaRPr lang="ru-RU" sz="5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day has a very important meaning in the history of America.</a:t>
            </a:r>
            <a:endParaRPr lang="ru-RU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Этот день имеет очень важное значение в истории Америки. </a:t>
            </a:r>
          </a:p>
          <a:p>
            <a:pPr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rekom\Desktop\KMO_088197_90477_1_t20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929190" y="1357298"/>
            <a:ext cx="3495700" cy="2328191"/>
          </a:xfrm>
          <a:prstGeom prst="rect">
            <a:avLst/>
          </a:prstGeom>
          <a:noFill/>
        </p:spPr>
      </p:pic>
      <p:pic>
        <p:nvPicPr>
          <p:cNvPr id="3075" name="Picture 3" descr="C:\Users\rekom\Desktop\KMO_088197_90483_1_t20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00562" y="3857628"/>
            <a:ext cx="3724284" cy="2662281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First Thanksgiving day</a:t>
            </a:r>
            <a:endParaRPr lang="ru-RU" sz="5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first Thanksgiving day was celebrated by pilgrims in autumn of 1621. They were European travelers who sailed on “Mayflower” ship and tried to find the New World.</a:t>
            </a:r>
            <a:endParaRPr lang="ru-RU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День благодарения отмечался пилигримами (паломниками) осенью 1621 года. Это были европейские путешественники, которые плыли на корабле «</a:t>
            </a:r>
            <a:r>
              <a:rPr lang="ru-RU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Мейфлауэ</a:t>
            </a: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и пытались найти Новый Свет. 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C:\Users\rekom\Desktop\i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4000504"/>
            <a:ext cx="3333781" cy="2222521"/>
          </a:xfrm>
          <a:prstGeom prst="rect">
            <a:avLst/>
          </a:prstGeom>
          <a:noFill/>
        </p:spPr>
      </p:pic>
      <p:pic>
        <p:nvPicPr>
          <p:cNvPr id="4099" name="Picture 3" descr="C:\Users\rekom\Desktop\Mayflower_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43504" y="1285860"/>
            <a:ext cx="3481378" cy="2620319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Native American Indians</a:t>
            </a:r>
            <a:endParaRPr lang="ru-RU" sz="5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Before their arrival to America the country was inhabited by Native American Indians.</a:t>
            </a:r>
            <a:endParaRPr lang="ru-RU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их прибытия в Америку страну населяли коренные американские индейцы. 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C:\Users\rekom\Desktop\1311106764_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4648200" y="2191544"/>
            <a:ext cx="4038600" cy="3343275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Difficult life</a:t>
            </a:r>
            <a:endParaRPr lang="ru-RU" sz="5400" b="1" i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However, when they settled here, life was quite difficult. There was nothing to eat and nowhere to live.</a:t>
            </a:r>
            <a:endParaRPr lang="ru-RU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Однако когда они поселились здесь, жизнь была достаточно сложной. Им нечего было есть, и негде было жить. 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C:\Users\rekom\Desktop\pic 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628" y="1428736"/>
            <a:ext cx="3429024" cy="2331736"/>
          </a:xfrm>
          <a:prstGeom prst="rect">
            <a:avLst/>
          </a:prstGeom>
          <a:noFill/>
        </p:spPr>
      </p:pic>
      <p:pic>
        <p:nvPicPr>
          <p:cNvPr id="6148" name="Picture 4" descr="C:\Users\rekom\Desktop\1319174277_pioneerx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72066" y="3857628"/>
            <a:ext cx="3333750" cy="2219325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First winter</a:t>
            </a:r>
            <a:endParaRPr lang="ru-RU" sz="5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First winter was especially difficult and many people couldn’t survive without fresh food.</a:t>
            </a:r>
            <a:endParaRPr lang="ru-RU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Первая зима была особенно трудной, и многие люди не смогли выжить без свежих продуктов.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rekom\Desktop\S_117_PilgrimsGoingToChurch_Boughton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857752" y="1428736"/>
            <a:ext cx="3857652" cy="2094584"/>
          </a:xfrm>
          <a:prstGeom prst="rect">
            <a:avLst/>
          </a:prstGeom>
          <a:noFill/>
        </p:spPr>
      </p:pic>
      <p:pic>
        <p:nvPicPr>
          <p:cNvPr id="7171" name="Picture 3" descr="C:\Users\rekom\Desktop\we_pg099_Murderers_Bar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429256" y="3857628"/>
            <a:ext cx="2941637" cy="2381250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215</TotalTime>
  <Words>723</Words>
  <Application>Microsoft Office PowerPoint</Application>
  <PresentationFormat>Экран (4:3)</PresentationFormat>
  <Paragraphs>125</Paragraphs>
  <Slides>21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5" baseType="lpstr">
      <vt:lpstr>Arial</vt:lpstr>
      <vt:lpstr>Calibri</vt:lpstr>
      <vt:lpstr>Times New Roman</vt:lpstr>
      <vt:lpstr>Тема Office</vt:lpstr>
      <vt:lpstr>Thanksgiving day!</vt:lpstr>
      <vt:lpstr>Thanksgiving Day</vt:lpstr>
      <vt:lpstr>Fourth Thursday</vt:lpstr>
      <vt:lpstr>Big family dinner</vt:lpstr>
      <vt:lpstr>This day</vt:lpstr>
      <vt:lpstr>First Thanksgiving day</vt:lpstr>
      <vt:lpstr>Native American Indians</vt:lpstr>
      <vt:lpstr>Difficult life</vt:lpstr>
      <vt:lpstr>First winter</vt:lpstr>
      <vt:lpstr>In spring</vt:lpstr>
      <vt:lpstr>In autumn</vt:lpstr>
      <vt:lpstr>During this holiday</vt:lpstr>
      <vt:lpstr>Their Indian friends</vt:lpstr>
      <vt:lpstr>Nowadays</vt:lpstr>
      <vt:lpstr>Pumpkin pie</vt:lpstr>
      <vt:lpstr>In Canada</vt:lpstr>
      <vt:lpstr>Test</vt:lpstr>
      <vt:lpstr>Answers to the test.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rekom</dc:creator>
  <cp:lastModifiedBy>Пользователь</cp:lastModifiedBy>
  <cp:revision>28</cp:revision>
  <dcterms:created xsi:type="dcterms:W3CDTF">2014-04-14T11:21:23Z</dcterms:created>
  <dcterms:modified xsi:type="dcterms:W3CDTF">2025-09-17T17:09:18Z</dcterms:modified>
</cp:coreProperties>
</file>