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69" r:id="rId3"/>
    <p:sldId id="259" r:id="rId4"/>
    <p:sldId id="288" r:id="rId5"/>
    <p:sldId id="270" r:id="rId6"/>
    <p:sldId id="274" r:id="rId7"/>
    <p:sldId id="290" r:id="rId8"/>
    <p:sldId id="289" r:id="rId9"/>
    <p:sldId id="277" r:id="rId10"/>
    <p:sldId id="291" r:id="rId11"/>
    <p:sldId id="292" r:id="rId12"/>
    <p:sldId id="281" r:id="rId13"/>
    <p:sldId id="280" r:id="rId14"/>
    <p:sldId id="293" r:id="rId15"/>
    <p:sldId id="268" r:id="rId16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9F9F9"/>
    <a:srgbClr val="F6F6F6"/>
    <a:srgbClr val="FDFDFD"/>
    <a:srgbClr val="BDCF94"/>
    <a:srgbClr val="FFFCFB"/>
    <a:srgbClr val="0F3187"/>
    <a:srgbClr val="F5644C"/>
    <a:srgbClr val="B2220A"/>
    <a:srgbClr val="F7E8E5"/>
    <a:srgbClr val="5B84E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51"/>
  </p:normalViewPr>
  <p:slideViewPr>
    <p:cSldViewPr snapToGrid="0">
      <p:cViewPr varScale="1">
        <p:scale>
          <a:sx n="51" d="100"/>
          <a:sy n="51" d="100"/>
        </p:scale>
        <p:origin x="-869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22670E-C16D-4D6A-B044-E0331BDC2551}" type="datetimeFigureOut">
              <a:rPr lang="ru-RU" smtClean="0"/>
              <a:pPr/>
              <a:t>09.11.2025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896144-C45A-45E6-90AC-2CE37D0C69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34055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896144-C45A-45E6-90AC-2CE37D0C691A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53906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896144-C45A-45E6-90AC-2CE37D0C691A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627816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896144-C45A-45E6-90AC-2CE37D0C691A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31641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896144-C45A-45E6-90AC-2CE37D0C691A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77907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896144-C45A-45E6-90AC-2CE37D0C691A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12144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C1B95B2-A95D-D201-AFF1-7ED6EA4E38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82E5C64-7C0A-9DE4-19D2-748CFB4E44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01816" y="320184"/>
            <a:ext cx="6188365" cy="2684892"/>
          </a:xfrm>
        </p:spPr>
        <p:txBody>
          <a:bodyPr anchor="b">
            <a:normAutofit/>
          </a:bodyPr>
          <a:lstStyle>
            <a:lvl1pPr algn="ctr">
              <a:defRPr sz="7200" b="1">
                <a:solidFill>
                  <a:srgbClr val="0F31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x-none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C1F2551F-6158-2508-10F5-164DBEA107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01816" y="3140224"/>
            <a:ext cx="6188365" cy="1071554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rgbClr val="B2220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x-none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A67A9DC-16CE-2F48-D411-F90ECBBD3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D822-E1D6-4A37-BD16-9B04252F3360}" type="datetimeFigureOut">
              <a:rPr lang="x-none" smtClean="0"/>
              <a:pPr/>
              <a:t>09.11.2025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15517AB-C880-05F1-B457-350443643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4A65AED-40F6-2F0E-FB5A-BE748E81B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68D9-33DA-4284-A555-419477651C2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862573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EBB14D8-F247-41E0-D377-6BB8842FA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D530AF41-2C56-404E-F13A-824A8887BD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46E2EF0-B45A-BE32-57B6-B1347AAD9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D822-E1D6-4A37-BD16-9B04252F3360}" type="datetimeFigureOut">
              <a:rPr lang="x-none" smtClean="0"/>
              <a:pPr/>
              <a:t>09.11.2025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616F66E-C556-E3B8-7B31-0FD54123F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1E39993-4E2D-BBA4-D639-CB640F79A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68D9-33DA-4284-A555-419477651C2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913045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06B065BA-F926-5FD0-5678-DF6BAD051B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4813FEBE-2FEA-66F0-637A-45BA948359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98A7CE6-3990-98D5-3432-3042FAD3D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D822-E1D6-4A37-BD16-9B04252F3360}" type="datetimeFigureOut">
              <a:rPr lang="x-none" smtClean="0"/>
              <a:pPr/>
              <a:t>09.11.2025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1DACD99-FA7A-EA70-8C22-2279E4CD3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237D339-F955-C2BA-0A0A-7B9E519C5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68D9-33DA-4284-A555-419477651C2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158161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B39B040-B387-1CAC-325D-18764E344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34A5386-C660-E45B-44C4-43AB1595C9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043E344-205E-671F-AF2C-E1B54717F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D822-E1D6-4A37-BD16-9B04252F3360}" type="datetimeFigureOut">
              <a:rPr lang="x-none" smtClean="0"/>
              <a:pPr/>
              <a:t>09.11.2025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DEE1867-8F8B-BFF3-CC0C-026B575F3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C512D5F-4C12-1F43-1F33-C9A65A386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68D9-33DA-4284-A555-419477651C2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838545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998C02A-A011-1173-B82B-E54B0F7A9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68B7844-FAC2-9C7E-7FC9-0D47208896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9F37676-FB92-8060-5879-C06AA16DE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D822-E1D6-4A37-BD16-9B04252F3360}" type="datetimeFigureOut">
              <a:rPr lang="x-none" smtClean="0"/>
              <a:pPr/>
              <a:t>09.11.2025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4CCDCDE-4F03-2AB2-2F25-32C144C10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B0F9D81-62AE-6AA0-7125-BB15C5B32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68D9-33DA-4284-A555-419477651C2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641419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AF3D062-4425-9D60-8860-52D778891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CF1E99D-ADFD-F3BB-8C51-492941D099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797EF27E-A528-0BC6-27A5-DC9B594EE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EDAC4A9-3E73-AD92-7B86-05A1A862F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D822-E1D6-4A37-BD16-9B04252F3360}" type="datetimeFigureOut">
              <a:rPr lang="x-none" smtClean="0"/>
              <a:pPr/>
              <a:t>09.11.2025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6DA6579-D497-3F7E-E4C0-6DF21BBD3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C010233-4FE4-9507-8C5D-00E076115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68D9-33DA-4284-A555-419477651C2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992082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0EE4343-2D39-2A67-F5CE-DAB69296D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60264FF-12C9-1576-6585-BD872E875D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2853080B-9435-C377-D8D2-9EF982CC67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35C746C8-1D45-9982-DAC9-809C2177C3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5547FBD6-3F82-4ECD-55A4-21ABF61B56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1B60F596-5724-1000-BF04-1356D13D1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D822-E1D6-4A37-BD16-9B04252F3360}" type="datetimeFigureOut">
              <a:rPr lang="x-none" smtClean="0"/>
              <a:pPr/>
              <a:t>09.11.2025</a:t>
            </a:fld>
            <a:endParaRPr lang="x-none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D63BF29E-1967-2D5B-F360-095290C65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AFE94024-10EB-8E88-A180-DEEE73E83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68D9-33DA-4284-A555-419477651C2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487250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B7F7E27-131A-C1A8-7E9F-5D12D7A72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3D1BDBAA-B2A3-13F9-3EAD-FF8CC6F8F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D822-E1D6-4A37-BD16-9B04252F3360}" type="datetimeFigureOut">
              <a:rPr lang="x-none" smtClean="0"/>
              <a:pPr/>
              <a:t>09.11.2025</a:t>
            </a:fld>
            <a:endParaRPr lang="x-none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DCAFB9A4-76A8-0A34-E74D-9B691C5E3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C8184BE3-03E7-060D-3855-36E671AB6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68D9-33DA-4284-A555-419477651C2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938967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7CC6ACB9-A759-9B7D-8A23-B7C1F1247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D822-E1D6-4A37-BD16-9B04252F3360}" type="datetimeFigureOut">
              <a:rPr lang="x-none" smtClean="0"/>
              <a:pPr/>
              <a:t>09.11.2025</a:t>
            </a:fld>
            <a:endParaRPr lang="x-none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6C554224-1FFB-E129-775C-5B80F84C0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FD37E5B-B512-BA59-8077-986615987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68D9-33DA-4284-A555-419477651C2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047406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405C690-56A1-B502-1BE4-91C1FF167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C8ECEB9-3575-7275-55A4-D5E4FA764A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DA71A8D-F1E6-5842-A870-DDCE63B965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8A8E596-85AF-62E4-B613-990663CC9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D822-E1D6-4A37-BD16-9B04252F3360}" type="datetimeFigureOut">
              <a:rPr lang="x-none" smtClean="0"/>
              <a:pPr/>
              <a:t>09.11.2025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F2EA5A0-15D6-3596-E59E-783FFADE3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97E598C-17E3-A727-DD78-E9AA793F3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68D9-33DA-4284-A555-419477651C2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955427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9908C2F-0CAA-C674-6E6C-B16623258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5F513C53-054C-2F1E-26CA-8C8D73DA02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EB6E5D19-1074-F7E1-9CAA-9AC3BE713A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0070542-28BA-C4AE-D59D-83DF59CD4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D822-E1D6-4A37-BD16-9B04252F3360}" type="datetimeFigureOut">
              <a:rPr lang="x-none" smtClean="0"/>
              <a:pPr/>
              <a:t>09.11.2025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D2747B3-E881-7CE4-EA4C-12CF33308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1044392-C8A2-346F-B842-4696A1D76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68D9-33DA-4284-A555-419477651C2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095706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E9A00F3D-1198-7FB6-6AD0-E1BE3356C18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D974F1F-D43E-933E-020D-1AA065D05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346" y="365126"/>
            <a:ext cx="10515600" cy="4107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x-none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C5AF68E-BFC0-624F-412A-19607A85CB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5231973-D871-0356-AFEB-F078BEE819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DD822-E1D6-4A37-BD16-9B04252F3360}" type="datetimeFigureOut">
              <a:rPr lang="x-none" smtClean="0"/>
              <a:pPr/>
              <a:t>09.11.2025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B69EF2B-0101-C21C-E784-DB1DB6DAD1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689B8C0-9231-7967-3808-B3180809E9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0768D9-33DA-4284-A555-419477651C2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395266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2.wdp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0BF5D1A-91C3-BC2B-D724-3DC1FE7C2F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43731" y="1074988"/>
            <a:ext cx="7882466" cy="3582356"/>
          </a:xfrm>
          <a:solidFill>
            <a:srgbClr val="FFFCFB">
              <a:alpha val="68000"/>
            </a:srgbClr>
          </a:solidFill>
        </p:spPr>
        <p:txBody>
          <a:bodyPr>
            <a:normAutofit/>
          </a:bodyPr>
          <a:lstStyle/>
          <a:p>
            <a:r>
              <a:rPr lang="ru-RU" dirty="0" smtClean="0"/>
              <a:t>Тема урока: </a:t>
            </a:r>
            <a:r>
              <a:rPr lang="ru-RU" u="sng" dirty="0" smtClean="0"/>
              <a:t>Понятие об организме</a:t>
            </a:r>
            <a:endParaRPr lang="x-none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277931" y="490213"/>
            <a:ext cx="116140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B2220A"/>
                </a:solidFill>
              </a:rPr>
              <a:t>Биология				5 класс				Урок № 9</a:t>
            </a:r>
            <a:endParaRPr lang="ru-RU" sz="3200" b="1" dirty="0">
              <a:solidFill>
                <a:srgbClr val="B2220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629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2061F102-B500-044D-B150-F1882D7D6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332" y="44588"/>
            <a:ext cx="11717867" cy="579142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0F31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</a:t>
            </a:r>
            <a:endParaRPr lang="x-none" sz="3600" b="1" dirty="0">
              <a:solidFill>
                <a:srgbClr val="0F31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9698" y="539064"/>
            <a:ext cx="11777134" cy="953453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indent="450850" algn="just">
              <a:spcBef>
                <a:spcPts val="600"/>
              </a:spcBef>
              <a:spcAft>
                <a:spcPts val="600"/>
              </a:spcAft>
            </a:pPr>
            <a:r>
              <a:rPr lang="ru-RU" sz="2800" b="1" u="sng" dirty="0" smtClean="0">
                <a:ln w="0"/>
                <a:solidFill>
                  <a:srgbClr val="0F31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</a:t>
            </a:r>
            <a:r>
              <a:rPr lang="ru-RU" sz="2800" b="1" dirty="0" smtClean="0">
                <a:ln w="0"/>
                <a:solidFill>
                  <a:srgbClr val="0F31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часть многоклеточного организма, имеющая особое строение и выполняющая определённую функцию.</a:t>
            </a:r>
            <a:endParaRPr lang="ru-RU" sz="2800" b="1" dirty="0">
              <a:ln w="0"/>
              <a:solidFill>
                <a:srgbClr val="0F31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69332" y="6277741"/>
            <a:ext cx="5337388" cy="50913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ru-RU" sz="2800" b="1" dirty="0" smtClean="0">
                <a:ln w="0"/>
                <a:solidFill>
                  <a:srgbClr val="0F31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Органы растений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9332" y="1568826"/>
            <a:ext cx="11842762" cy="4527174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6674706" y="6277741"/>
            <a:ext cx="5337388" cy="50913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ru-RU" sz="2800" b="1" dirty="0" smtClean="0">
                <a:ln w="0"/>
                <a:solidFill>
                  <a:srgbClr val="0F31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Органы животных</a:t>
            </a:r>
          </a:p>
        </p:txBody>
      </p:sp>
    </p:spTree>
    <p:extLst>
      <p:ext uri="{BB962C8B-B14F-4D97-AF65-F5344CB8AC3E}">
        <p14:creationId xmlns:p14="http://schemas.microsoft.com/office/powerpoint/2010/main" xmlns="" val="23318371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2061F102-B500-044D-B150-F1882D7D6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332" y="44588"/>
            <a:ext cx="11717867" cy="579142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0F31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 органов</a:t>
            </a:r>
            <a:endParaRPr lang="x-none" sz="3600" b="1" dirty="0">
              <a:solidFill>
                <a:srgbClr val="0F31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9698" y="539064"/>
            <a:ext cx="11777134" cy="194947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indent="450850" algn="just">
              <a:spcAft>
                <a:spcPts val="300"/>
              </a:spcAft>
            </a:pPr>
            <a:r>
              <a:rPr lang="ru-RU" sz="2800" b="1" u="sng" dirty="0" smtClean="0">
                <a:ln w="0"/>
                <a:solidFill>
                  <a:srgbClr val="0F31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 органов</a:t>
            </a:r>
            <a:r>
              <a:rPr lang="ru-RU" sz="2800" b="1" dirty="0" smtClean="0">
                <a:ln w="0"/>
                <a:solidFill>
                  <a:srgbClr val="0F31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группа из нескольких органов, совместно обеспечивающих определённые процессы жизнедеятельности организмов.</a:t>
            </a:r>
          </a:p>
          <a:p>
            <a:pPr indent="450850" algn="just">
              <a:spcAft>
                <a:spcPts val="300"/>
              </a:spcAft>
            </a:pPr>
            <a:r>
              <a:rPr lang="ru-RU" sz="2800" b="1" dirty="0" smtClean="0">
                <a:ln w="0"/>
                <a:solidFill>
                  <a:srgbClr val="0F31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Системы органов есть только у </a:t>
            </a:r>
            <a:r>
              <a:rPr lang="ru-RU" sz="2800" b="1" i="1" dirty="0" smtClean="0">
                <a:ln w="0"/>
                <a:solidFill>
                  <a:srgbClr val="0F31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животных</a:t>
            </a:r>
            <a:r>
              <a:rPr lang="ru-RU" sz="2800" b="1" dirty="0" smtClean="0">
                <a:ln w="0"/>
                <a:solidFill>
                  <a:srgbClr val="0F31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>
              <a:ln w="0"/>
              <a:solidFill>
                <a:srgbClr val="0F31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2002857" y="2538000"/>
            <a:ext cx="8466294" cy="4259040"/>
            <a:chOff x="1941897" y="3417081"/>
            <a:chExt cx="8466294" cy="4320000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41897" y="3417081"/>
              <a:ext cx="8466294" cy="4320000"/>
            </a:xfrm>
            <a:prstGeom prst="rect">
              <a:avLst/>
            </a:prstGeom>
          </p:spPr>
        </p:pic>
        <p:sp>
          <p:nvSpPr>
            <p:cNvPr id="9" name="Скругленный прямоугольник 8"/>
            <p:cNvSpPr/>
            <p:nvPr/>
          </p:nvSpPr>
          <p:spPr>
            <a:xfrm>
              <a:off x="4419600" y="3417081"/>
              <a:ext cx="3556000" cy="509139"/>
            </a:xfrm>
            <a:prstGeom prst="roundRect">
              <a:avLst/>
            </a:prstGeom>
            <a:solidFill>
              <a:srgbClr val="BDCF94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r>
                <a:rPr lang="ru-RU" sz="2800" dirty="0" smtClean="0">
                  <a:ln w="0"/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Системы органов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1279700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976879" y="6267739"/>
            <a:ext cx="6260134" cy="50913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ru-RU" sz="2800" b="1" dirty="0" smtClean="0">
                <a:ln w="0"/>
                <a:solidFill>
                  <a:srgbClr val="0F31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Системы органов человека</a:t>
            </a:r>
          </a:p>
        </p:txBody>
      </p:sp>
      <p:pic>
        <p:nvPicPr>
          <p:cNvPr id="4098" name="Picture 2" descr="Picture background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083" b="1029"/>
          <a:stretch/>
        </p:blipFill>
        <p:spPr bwMode="auto">
          <a:xfrm>
            <a:off x="2976879" y="70709"/>
            <a:ext cx="6260133" cy="612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736194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250431" y="655181"/>
            <a:ext cx="11841503" cy="953453"/>
          </a:xfrm>
          <a:prstGeom prst="roundRect">
            <a:avLst/>
          </a:prstGeom>
          <a:ln>
            <a:solidFill>
              <a:schemeClr val="accent1"/>
            </a:solidFill>
          </a:ln>
        </p:spPr>
        <p:txBody>
          <a:bodyPr wrap="square" lIns="0" tIns="0" rIns="0" bIns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2800" b="1" u="sng" dirty="0" smtClean="0">
                <a:ln w="0"/>
                <a:solidFill>
                  <a:srgbClr val="0F31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Организм</a:t>
            </a:r>
            <a:r>
              <a:rPr lang="ru-RU" sz="2800" b="1" dirty="0" smtClean="0">
                <a:ln w="0"/>
                <a:solidFill>
                  <a:srgbClr val="0F31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живая система, состоящая из взаимосвязанных клеток, тканей, органов и систем органов.</a:t>
            </a:r>
            <a:endParaRPr lang="ru-RU" sz="2800" b="1" u="sng" dirty="0" smtClean="0">
              <a:ln w="0"/>
              <a:solidFill>
                <a:srgbClr val="0F31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2061F102-B500-044D-B150-F1882D7D6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431" y="148515"/>
            <a:ext cx="11717867" cy="41073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0F31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Организм</a:t>
            </a:r>
            <a:endParaRPr lang="x-none" sz="3600" b="1" dirty="0">
              <a:solidFill>
                <a:srgbClr val="0F31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96480" y="1608634"/>
            <a:ext cx="4695454" cy="5062989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250430" y="2859815"/>
            <a:ext cx="7044449" cy="3422213"/>
          </a:xfrm>
          <a:prstGeom prst="roundRect">
            <a:avLst/>
          </a:prstGeom>
          <a:solidFill>
            <a:srgbClr val="FDFDFD"/>
          </a:solidFill>
          <a:ln>
            <a:solidFill>
              <a:schemeClr val="accent1"/>
            </a:solidFill>
          </a:ln>
        </p:spPr>
        <p:txBody>
          <a:bodyPr wrap="square" lIns="0" tIns="0" rIns="0" bIns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2800" b="1" dirty="0" smtClean="0">
                <a:ln w="0"/>
                <a:solidFill>
                  <a:srgbClr val="0F31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 части организма тесно связаны между собой и работают как единое целое.</a:t>
            </a:r>
          </a:p>
          <a:p>
            <a:pPr algn="just">
              <a:spcAft>
                <a:spcPts val="600"/>
              </a:spcAft>
            </a:pPr>
            <a:r>
              <a:rPr lang="ru-RU" sz="2800" b="1" dirty="0" smtClean="0">
                <a:ln w="0"/>
                <a:solidFill>
                  <a:srgbClr val="0F31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Нарушение деятельности одного органа или системы органов приводит к нарушению деятельности других органов или систем органов.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50431" y="1989766"/>
            <a:ext cx="7044449" cy="476726"/>
          </a:xfrm>
          <a:prstGeom prst="roundRect">
            <a:avLst/>
          </a:prstGeom>
          <a:ln>
            <a:solidFill>
              <a:schemeClr val="accent1"/>
            </a:solidFill>
          </a:ln>
        </p:spPr>
        <p:txBody>
          <a:bodyPr wrap="square" lIns="0" tIns="0" rIns="0" bIns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800" b="1" u="sng" dirty="0" smtClean="0">
                <a:ln w="0"/>
                <a:solidFill>
                  <a:srgbClr val="0F31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Организм – единое целое.</a:t>
            </a:r>
          </a:p>
        </p:txBody>
      </p:sp>
    </p:spTree>
    <p:extLst>
      <p:ext uri="{BB962C8B-B14F-4D97-AF65-F5344CB8AC3E}">
        <p14:creationId xmlns:p14="http://schemas.microsoft.com/office/powerpoint/2010/main" xmlns="" val="35060850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xmlns="" id="{2061F102-B500-044D-B150-F1882D7D6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431" y="148515"/>
            <a:ext cx="11717867" cy="41073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0F31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Уровни организации организма</a:t>
            </a:r>
            <a:endParaRPr lang="x-none" sz="3600" b="1" dirty="0">
              <a:solidFill>
                <a:srgbClr val="0F31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1555364" y="559245"/>
            <a:ext cx="9108000" cy="6258540"/>
            <a:chOff x="1555364" y="559245"/>
            <a:chExt cx="9108000" cy="625854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b="912"/>
            <a:stretch/>
          </p:blipFill>
          <p:spPr>
            <a:xfrm>
              <a:off x="1555364" y="559245"/>
              <a:ext cx="9108000" cy="625854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5008880" y="559245"/>
              <a:ext cx="2042160" cy="588835"/>
            </a:xfrm>
            <a:prstGeom prst="rect">
              <a:avLst/>
            </a:prstGeom>
            <a:solidFill>
              <a:srgbClr val="F9F9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xmlns="" val="34684611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u="sng" dirty="0" smtClean="0">
                <a:solidFill>
                  <a:srgbClr val="B222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Домашнее задание:</a:t>
            </a:r>
            <a:endParaRPr lang="ru-RU" b="1" u="sng" dirty="0">
              <a:solidFill>
                <a:srgbClr val="B2220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73952" y="230093"/>
            <a:ext cx="41574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3600" b="1" dirty="0" smtClean="0">
                <a:solidFill>
                  <a:srgbClr val="B222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Изучить §…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3600" b="1" dirty="0" smtClean="0">
                <a:solidFill>
                  <a:srgbClr val="B222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Выполнить …</a:t>
            </a:r>
            <a:endParaRPr lang="ru-RU" sz="3600" b="1" dirty="0">
              <a:solidFill>
                <a:srgbClr val="B2220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2678"/>
          <a:stretch/>
        </p:blipFill>
        <p:spPr>
          <a:xfrm>
            <a:off x="5070192" y="3048000"/>
            <a:ext cx="6259594" cy="24218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8026" y="1387671"/>
            <a:ext cx="3404246" cy="4082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6210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2061F102-B500-044D-B150-F1882D7D6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332" y="102934"/>
            <a:ext cx="11717867" cy="41073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0F31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Организм. Разнообразие организмов</a:t>
            </a:r>
            <a:endParaRPr lang="x-none" sz="3600" i="1" dirty="0">
              <a:solidFill>
                <a:srgbClr val="0F31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9332" y="574360"/>
            <a:ext cx="11777134" cy="476726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indent="450850" algn="just">
              <a:spcBef>
                <a:spcPts val="600"/>
              </a:spcBef>
              <a:spcAft>
                <a:spcPts val="600"/>
              </a:spcAft>
            </a:pPr>
            <a:r>
              <a:rPr lang="ru-RU" sz="2800" b="1" u="sng" dirty="0" smtClean="0">
                <a:ln w="0"/>
                <a:solidFill>
                  <a:srgbClr val="0F31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Организм</a:t>
            </a:r>
            <a:r>
              <a:rPr lang="ru-RU" sz="2800" b="1" dirty="0" smtClean="0">
                <a:ln w="0"/>
                <a:solidFill>
                  <a:srgbClr val="0F31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тело живой природы.</a:t>
            </a: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37899" y="1100456"/>
            <a:ext cx="9158400" cy="57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29092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61F102-B500-044D-B150-F1882D7D6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332" y="102934"/>
            <a:ext cx="11717867" cy="41073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0F31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Одноклеточные и многоклеточные организмы</a:t>
            </a:r>
            <a:endParaRPr lang="x-none" sz="3600" b="1" dirty="0">
              <a:solidFill>
                <a:srgbClr val="0F31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9332" y="623730"/>
            <a:ext cx="11777134" cy="3541395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indent="450850" algn="just">
              <a:spcBef>
                <a:spcPts val="600"/>
              </a:spcBef>
              <a:spcAft>
                <a:spcPts val="600"/>
              </a:spcAft>
            </a:pPr>
            <a:r>
              <a:rPr lang="ru-RU" sz="2800" b="1" u="sng" dirty="0" smtClean="0">
                <a:ln w="0"/>
                <a:solidFill>
                  <a:srgbClr val="0F31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Одноклеточные организмы</a:t>
            </a:r>
            <a:r>
              <a:rPr lang="ru-RU" sz="2800" b="1" dirty="0" smtClean="0">
                <a:ln w="0"/>
                <a:solidFill>
                  <a:srgbClr val="0F31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состоят из одной клетки.</a:t>
            </a:r>
          </a:p>
          <a:p>
            <a:pPr indent="450850" algn="just">
              <a:spcBef>
                <a:spcPts val="600"/>
              </a:spcBef>
              <a:spcAft>
                <a:spcPts val="600"/>
              </a:spcAft>
            </a:pPr>
            <a:r>
              <a:rPr lang="ru-RU" sz="2800" b="1" i="1" dirty="0" smtClean="0">
                <a:ln w="0"/>
                <a:solidFill>
                  <a:srgbClr val="0F31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Особенности одноклеточных организмов: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800" b="1" dirty="0" smtClean="0">
                <a:ln w="0"/>
                <a:solidFill>
                  <a:srgbClr val="0F31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Микроскопические размеры;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800" b="1" dirty="0" smtClean="0">
                <a:ln w="0"/>
                <a:solidFill>
                  <a:srgbClr val="0F31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 функции организма выполняет единственная клетка.</a:t>
            </a:r>
          </a:p>
          <a:p>
            <a:pPr marL="449263" algn="just">
              <a:spcBef>
                <a:spcPts val="600"/>
              </a:spcBef>
              <a:spcAft>
                <a:spcPts val="600"/>
              </a:spcAft>
            </a:pPr>
            <a:r>
              <a:rPr lang="ru-RU" sz="2800" b="1" dirty="0" smtClean="0">
                <a:ln w="0"/>
                <a:solidFill>
                  <a:srgbClr val="0F31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одноклеточным организмам относятся все бактерии, некоторые растения, грибы и животные.</a:t>
            </a:r>
            <a:endParaRPr lang="ru-RU" sz="2800" b="1" dirty="0">
              <a:ln w="0"/>
              <a:solidFill>
                <a:srgbClr val="0F31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10534"/>
          <a:stretch/>
        </p:blipFill>
        <p:spPr>
          <a:xfrm>
            <a:off x="1518542" y="4165125"/>
            <a:ext cx="9019445" cy="2633608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445490" y="4450707"/>
            <a:ext cx="1569577" cy="50913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ru-RU" sz="2800" b="1" dirty="0" smtClean="0">
                <a:ln w="0"/>
                <a:solidFill>
                  <a:srgbClr val="0F31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Амёба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966690" y="4450707"/>
            <a:ext cx="1696577" cy="50913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ru-RU" sz="2800" b="1" dirty="0" smtClean="0">
                <a:ln w="0"/>
                <a:solidFill>
                  <a:srgbClr val="0F31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Эвглена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687732" y="4450707"/>
            <a:ext cx="4072467" cy="50913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ru-RU" sz="2800" b="1" dirty="0" smtClean="0">
                <a:ln w="0"/>
                <a:solidFill>
                  <a:srgbClr val="0F31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Инфузория туфелька</a:t>
            </a:r>
          </a:p>
        </p:txBody>
      </p:sp>
    </p:spTree>
    <p:extLst>
      <p:ext uri="{BB962C8B-B14F-4D97-AF65-F5344CB8AC3E}">
        <p14:creationId xmlns:p14="http://schemas.microsoft.com/office/powerpoint/2010/main" xmlns="" val="142808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599" y="98797"/>
            <a:ext cx="11777134" cy="3847862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indent="450850" algn="just">
              <a:spcAft>
                <a:spcPts val="600"/>
              </a:spcAft>
            </a:pPr>
            <a:r>
              <a:rPr lang="ru-RU" sz="2800" b="1" u="sng" dirty="0" smtClean="0">
                <a:ln w="0"/>
                <a:solidFill>
                  <a:srgbClr val="0F31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Многоклеточные организмы</a:t>
            </a:r>
            <a:r>
              <a:rPr lang="ru-RU" sz="2800" b="1" dirty="0" smtClean="0">
                <a:ln w="0"/>
                <a:solidFill>
                  <a:srgbClr val="0F31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состоят из большого количества клеток.</a:t>
            </a:r>
          </a:p>
          <a:p>
            <a:pPr indent="450850" algn="just">
              <a:spcBef>
                <a:spcPts val="600"/>
              </a:spcBef>
              <a:spcAft>
                <a:spcPts val="600"/>
              </a:spcAft>
            </a:pPr>
            <a:r>
              <a:rPr lang="ru-RU" sz="2800" b="1" i="1" dirty="0" smtClean="0">
                <a:ln w="0"/>
                <a:solidFill>
                  <a:srgbClr val="0F31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Особенности многоклеточных организмов:</a:t>
            </a:r>
          </a:p>
          <a:p>
            <a:pPr marL="457200" indent="-457200" algn="just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ru-RU" sz="2800" b="1" dirty="0" smtClean="0">
                <a:ln w="0"/>
                <a:solidFill>
                  <a:srgbClr val="0F31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Размеры от микроскопических до гигантских;</a:t>
            </a:r>
          </a:p>
          <a:p>
            <a:pPr marL="457200" indent="-457200" algn="just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ru-RU" sz="2800" b="1" dirty="0" smtClean="0">
                <a:ln w="0"/>
                <a:solidFill>
                  <a:srgbClr val="0F31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Клетки имеют различное строение и выполняют разные функции.</a:t>
            </a:r>
          </a:p>
          <a:p>
            <a:pPr marL="449263" algn="just">
              <a:spcBef>
                <a:spcPts val="600"/>
              </a:spcBef>
            </a:pPr>
            <a:r>
              <a:rPr lang="ru-RU" sz="2800" b="1" dirty="0" smtClean="0">
                <a:ln w="0"/>
                <a:solidFill>
                  <a:srgbClr val="0F31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Многоклеточными бывают растения, грибы и животные.</a:t>
            </a:r>
            <a:endParaRPr lang="ru-RU" sz="2800" b="1" dirty="0">
              <a:ln w="0"/>
              <a:solidFill>
                <a:srgbClr val="0F31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88166" y="3946659"/>
            <a:ext cx="6858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78717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24227" y="140953"/>
            <a:ext cx="11921467" cy="1038582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ru-RU" sz="2800" b="1" u="sng" dirty="0" smtClean="0">
                <a:ln w="0"/>
                <a:solidFill>
                  <a:srgbClr val="0F31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Вирусы</a:t>
            </a:r>
            <a:r>
              <a:rPr lang="ru-RU" sz="2800" b="1" dirty="0" smtClean="0">
                <a:ln w="0"/>
                <a:solidFill>
                  <a:srgbClr val="0F31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не имеют клеточного строения.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ru-RU" sz="2800" b="1" dirty="0" smtClean="0">
                <a:ln w="0"/>
                <a:solidFill>
                  <a:srgbClr val="0F31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</a:t>
            </a:r>
            <a:r>
              <a:rPr lang="ru-RU" sz="2800" b="1" u="sng" dirty="0" smtClean="0">
                <a:ln w="0"/>
                <a:solidFill>
                  <a:srgbClr val="0F31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неклеточная форма жизни</a:t>
            </a:r>
            <a:r>
              <a:rPr lang="ru-RU" sz="2800" b="1" dirty="0" smtClean="0">
                <a:ln w="0"/>
                <a:solidFill>
                  <a:srgbClr val="0F31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4197" y="1258933"/>
            <a:ext cx="7155871" cy="555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840255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2061F102-B500-044D-B150-F1882D7D6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332" y="44588"/>
            <a:ext cx="11717867" cy="579142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0F31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Клетка</a:t>
            </a:r>
            <a:endParaRPr lang="x-none" sz="3600" b="1" dirty="0">
              <a:solidFill>
                <a:srgbClr val="0F31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9698" y="539064"/>
            <a:ext cx="11777134" cy="2077164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indent="450850" algn="just">
              <a:spcBef>
                <a:spcPts val="600"/>
              </a:spcBef>
              <a:spcAft>
                <a:spcPts val="600"/>
              </a:spcAft>
            </a:pPr>
            <a:r>
              <a:rPr lang="ru-RU" sz="2800" b="1" u="sng" dirty="0" smtClean="0">
                <a:ln w="0"/>
                <a:solidFill>
                  <a:srgbClr val="0F31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Клетка</a:t>
            </a:r>
            <a:r>
              <a:rPr lang="ru-RU" sz="2800" b="1" dirty="0" smtClean="0">
                <a:ln w="0"/>
                <a:solidFill>
                  <a:srgbClr val="0F31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основа строения организмов бактерий, растений, грибов и животных.</a:t>
            </a:r>
          </a:p>
          <a:p>
            <a:pPr indent="450850" algn="just">
              <a:spcBef>
                <a:spcPts val="600"/>
              </a:spcBef>
              <a:spcAft>
                <a:spcPts val="600"/>
              </a:spcAft>
            </a:pPr>
            <a:r>
              <a:rPr lang="ru-RU" sz="2800" b="1" dirty="0" smtClean="0">
                <a:ln w="0"/>
                <a:solidFill>
                  <a:srgbClr val="0F31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 организмов имеют </a:t>
            </a:r>
            <a:r>
              <a:rPr lang="ru-RU" sz="2800" b="1" i="1" dirty="0" smtClean="0">
                <a:ln w="0"/>
                <a:solidFill>
                  <a:srgbClr val="0F31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общий план строения</a:t>
            </a:r>
            <a:r>
              <a:rPr lang="ru-RU" sz="2800" b="1" dirty="0" smtClean="0">
                <a:ln w="0"/>
                <a:solidFill>
                  <a:srgbClr val="0F31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Но клетки, выполняющие разные функции, имеют особенности строения.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1760"/>
          <a:stretch/>
        </p:blipFill>
        <p:spPr>
          <a:xfrm>
            <a:off x="1585109" y="2692600"/>
            <a:ext cx="8903246" cy="41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34846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83" b="11717"/>
          <a:stretch/>
        </p:blipFill>
        <p:spPr bwMode="auto">
          <a:xfrm>
            <a:off x="155572" y="67733"/>
            <a:ext cx="11904900" cy="61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55572" y="6273801"/>
            <a:ext cx="11904900" cy="50913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ru-RU" sz="2800" b="1" dirty="0" smtClean="0">
                <a:ln w="0"/>
                <a:solidFill>
                  <a:srgbClr val="0F31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Многообразие клеток</a:t>
            </a:r>
          </a:p>
        </p:txBody>
      </p:sp>
    </p:spTree>
    <p:extLst>
      <p:ext uri="{BB962C8B-B14F-4D97-AF65-F5344CB8AC3E}">
        <p14:creationId xmlns:p14="http://schemas.microsoft.com/office/powerpoint/2010/main" xmlns="" val="1597049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2061F102-B500-044D-B150-F1882D7D6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332" y="44588"/>
            <a:ext cx="11717867" cy="579142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0F31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Ткань</a:t>
            </a:r>
            <a:endParaRPr lang="x-none" sz="3600" b="1" dirty="0">
              <a:solidFill>
                <a:srgbClr val="0F31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9698" y="539064"/>
            <a:ext cx="11777134" cy="1600438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indent="450850" algn="just">
              <a:spcBef>
                <a:spcPts val="600"/>
              </a:spcBef>
              <a:spcAft>
                <a:spcPts val="600"/>
              </a:spcAft>
            </a:pPr>
            <a:r>
              <a:rPr lang="ru-RU" sz="2800" b="1" u="sng" dirty="0" smtClean="0">
                <a:ln w="0"/>
                <a:solidFill>
                  <a:srgbClr val="0F31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Ткань</a:t>
            </a:r>
            <a:r>
              <a:rPr lang="ru-RU" sz="2800" b="1" dirty="0" smtClean="0">
                <a:ln w="0"/>
                <a:solidFill>
                  <a:srgbClr val="0F31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группа клеток, сходных по строению и выполняющих одинаковые функции.</a:t>
            </a:r>
            <a:endParaRPr lang="ru-RU" sz="2800" b="1" dirty="0">
              <a:ln w="0"/>
              <a:solidFill>
                <a:srgbClr val="0F31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2800" b="1" u="sng" dirty="0" smtClean="0">
                <a:ln w="0"/>
                <a:solidFill>
                  <a:srgbClr val="0F31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Ткань = клетки + межклеточное вещество</a:t>
            </a:r>
          </a:p>
        </p:txBody>
      </p:sp>
      <p:grpSp>
        <p:nvGrpSpPr>
          <p:cNvPr id="7" name="Группа 6"/>
          <p:cNvGrpSpPr>
            <a:grpSpLocks noChangeAspect="1"/>
          </p:cNvGrpSpPr>
          <p:nvPr/>
        </p:nvGrpSpPr>
        <p:grpSpPr>
          <a:xfrm>
            <a:off x="1735398" y="2182811"/>
            <a:ext cx="8406702" cy="4068000"/>
            <a:chOff x="709238" y="2212610"/>
            <a:chExt cx="10942857" cy="5295238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09238" y="2212610"/>
              <a:ext cx="10942857" cy="2619048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9238" y="4831658"/>
              <a:ext cx="10942857" cy="2676190"/>
            </a:xfrm>
            <a:prstGeom prst="rect">
              <a:avLst/>
            </a:prstGeom>
          </p:spPr>
        </p:pic>
      </p:grpSp>
      <p:sp>
        <p:nvSpPr>
          <p:cNvPr id="8" name="Скругленный прямоугольник 7"/>
          <p:cNvSpPr/>
          <p:nvPr/>
        </p:nvSpPr>
        <p:spPr>
          <a:xfrm>
            <a:off x="1735398" y="6273801"/>
            <a:ext cx="8406702" cy="50913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ru-RU" sz="2800" b="1" dirty="0" smtClean="0">
                <a:ln w="0"/>
                <a:solidFill>
                  <a:srgbClr val="0F31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Ткани растений</a:t>
            </a:r>
          </a:p>
        </p:txBody>
      </p:sp>
    </p:spTree>
    <p:extLst>
      <p:ext uri="{BB962C8B-B14F-4D97-AF65-F5344CB8AC3E}">
        <p14:creationId xmlns:p14="http://schemas.microsoft.com/office/powerpoint/2010/main" xmlns="" val="13579205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2129661" y="6318381"/>
            <a:ext cx="8095238" cy="50913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ru-RU" sz="2800" b="1" dirty="0" smtClean="0">
                <a:ln w="0"/>
                <a:solidFill>
                  <a:srgbClr val="0F31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Ткани животных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9661" y="50800"/>
            <a:ext cx="8095238" cy="62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7894438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Custom 49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F4745F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942</TotalTime>
  <Words>280</Words>
  <Application>Microsoft Office PowerPoint</Application>
  <PresentationFormat>Произвольный</PresentationFormat>
  <Paragraphs>52</Paragraphs>
  <Slides>15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Тема урока: Понятие об организме</vt:lpstr>
      <vt:lpstr>Организм. Разнообразие организмов</vt:lpstr>
      <vt:lpstr>Одноклеточные и многоклеточные организмы</vt:lpstr>
      <vt:lpstr>Слайд 4</vt:lpstr>
      <vt:lpstr>Слайд 5</vt:lpstr>
      <vt:lpstr>Клетка</vt:lpstr>
      <vt:lpstr>Слайд 7</vt:lpstr>
      <vt:lpstr>Ткань</vt:lpstr>
      <vt:lpstr>Слайд 9</vt:lpstr>
      <vt:lpstr>Орган</vt:lpstr>
      <vt:lpstr>Система органов</vt:lpstr>
      <vt:lpstr>Слайд 12</vt:lpstr>
      <vt:lpstr>Организм</vt:lpstr>
      <vt:lpstr>Уровни организации организма</vt:lpstr>
      <vt:lpstr>Домашнее задание: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Марина Маркасьян</dc:creator>
  <cp:lastModifiedBy>Техномастер</cp:lastModifiedBy>
  <cp:revision>93</cp:revision>
  <dcterms:created xsi:type="dcterms:W3CDTF">2023-02-10T14:56:58Z</dcterms:created>
  <dcterms:modified xsi:type="dcterms:W3CDTF">2025-11-09T11:14:32Z</dcterms:modified>
</cp:coreProperties>
</file>