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1.xml" ContentType="application/vnd.openxmlformats-officedocument.drawingml.diagramLayout+xml"/>
  <Default Extension="xlsx" ContentType="application/vnd.openxmlformats-officedocument.spreadsheetml.sheet"/>
  <Override PartName="/ppt/charts/chart3.xml" ContentType="application/vnd.openxmlformats-officedocument.drawingml.chart+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8.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charts/chart4.xml" ContentType="application/vnd.openxmlformats-officedocument.drawingml.chart+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diagrams/data1.xml" ContentType="application/vnd.openxmlformats-officedocument.drawingml.diagramData+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charts/chart5.xml" ContentType="application/vnd.openxmlformats-officedocument.drawingml.chart+xml"/>
  <Override PartName="/ppt/slides/slide7.xml" ContentType="application/vnd.openxmlformats-officedocument.presentationml.slide+xml"/>
  <Override PartName="/ppt/slideLayouts/slideLayout9.xml" ContentType="application/vnd.openxmlformats-officedocument.presentationml.slideLayout+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Lst>
  <p:sldIdLst>
    <p:sldId id="266" r:id="rId7"/>
    <p:sldId id="292" r:id="rId8"/>
    <p:sldId id="293" r:id="rId9"/>
    <p:sldId id="296" r:id="rId10"/>
    <p:sldId id="297" r:id="rId11"/>
    <p:sldId id="298" r:id="rId12"/>
    <p:sldId id="295" r:id="rId13"/>
    <p:sldId id="301" r:id="rId14"/>
    <p:sldId id="300" r:id="rId15"/>
    <p:sldId id="304" r:id="rId16"/>
    <p:sldId id="305" r:id="rId17"/>
    <p:sldId id="306" r:id="rId18"/>
    <p:sldId id="308" r:id="rId19"/>
    <p:sldId id="310" r:id="rId20"/>
    <p:sldId id="309" r:id="rId21"/>
    <p:sldId id="311" r:id="rId22"/>
    <p:sldId id="312" r:id="rId23"/>
    <p:sldId id="313" r:id="rId24"/>
    <p:sldId id="314" r:id="rId25"/>
    <p:sldId id="315" r:id="rId26"/>
    <p:sldId id="307" r:id="rId27"/>
    <p:sldId id="316" r:id="rId28"/>
    <p:sldId id="317" r:id="rId29"/>
    <p:sldId id="318" r:id="rId30"/>
    <p:sldId id="335" r:id="rId31"/>
    <p:sldId id="336" r:id="rId32"/>
    <p:sldId id="337" r:id="rId33"/>
    <p:sldId id="338" r:id="rId34"/>
    <p:sldId id="339" r:id="rId35"/>
    <p:sldId id="319" r:id="rId36"/>
    <p:sldId id="340" r:id="rId37"/>
    <p:sldId id="320" r:id="rId38"/>
    <p:sldId id="299" r:id="rId39"/>
    <p:sldId id="322" r:id="rId40"/>
    <p:sldId id="323" r:id="rId41"/>
    <p:sldId id="324" r:id="rId42"/>
    <p:sldId id="325" r:id="rId43"/>
    <p:sldId id="326"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50D6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69" d="100"/>
          <a:sy n="69" d="100"/>
        </p:scale>
        <p:origin x="-1416"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Office_Excel6.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a:solidFill>
                  <a:schemeClr val="bg1"/>
                </a:solidFill>
              </a:rPr>
              <a:t>Любите ли Вы читать художественную литературу?</a:t>
            </a:r>
          </a:p>
        </c:rich>
      </c:tx>
    </c:title>
    <c:view3D>
      <c:rotX val="30"/>
      <c:perspective val="30"/>
    </c:view3D>
    <c:plotArea>
      <c:layout/>
      <c:pie3DChart>
        <c:varyColors val="1"/>
        <c:ser>
          <c:idx val="0"/>
          <c:order val="0"/>
          <c:tx>
            <c:strRef>
              <c:f>Лист1!$B$1</c:f>
              <c:strCache>
                <c:ptCount val="1"/>
                <c:pt idx="0">
                  <c:v>Любите ли Вы читать художественную литературу?</c:v>
                </c:pt>
              </c:strCache>
            </c:strRef>
          </c:tx>
          <c:cat>
            <c:strRef>
              <c:f>Лист1!$A$2:$A$4</c:f>
              <c:strCache>
                <c:ptCount val="3"/>
                <c:pt idx="0">
                  <c:v>Да</c:v>
                </c:pt>
                <c:pt idx="1">
                  <c:v>Нет</c:v>
                </c:pt>
                <c:pt idx="2">
                  <c:v>Изредка</c:v>
                </c:pt>
              </c:strCache>
            </c:strRef>
          </c:cat>
          <c:val>
            <c:numRef>
              <c:f>Лист1!$B$2:$B$4</c:f>
              <c:numCache>
                <c:formatCode>General</c:formatCode>
                <c:ptCount val="3"/>
                <c:pt idx="0">
                  <c:v>33</c:v>
                </c:pt>
                <c:pt idx="1">
                  <c:v>5</c:v>
                </c:pt>
                <c:pt idx="2">
                  <c:v>62</c:v>
                </c:pt>
              </c:numCache>
            </c:numRef>
          </c:val>
        </c:ser>
        <c:dLbls/>
      </c:pie3DChart>
    </c:plotArea>
    <c:legend>
      <c:legendPos val="r"/>
    </c:legend>
    <c:plotVisOnly val="1"/>
    <c:dispBlanksAs val="zero"/>
  </c:chart>
  <c:txPr>
    <a:bodyPr/>
    <a:lstStyle/>
    <a:p>
      <a:pPr>
        <a:defRPr sz="18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a:solidFill>
                  <a:schemeClr val="bg1"/>
                </a:solidFill>
              </a:rPr>
              <a:t>Знакомы ли вы с творчеством М. А. Булгакова?</a:t>
            </a:r>
          </a:p>
        </c:rich>
      </c:tx>
    </c:title>
    <c:view3D>
      <c:rotX val="30"/>
      <c:perspective val="30"/>
    </c:view3D>
    <c:plotArea>
      <c:layout/>
      <c:pie3DChart>
        <c:varyColors val="1"/>
        <c:ser>
          <c:idx val="0"/>
          <c:order val="0"/>
          <c:tx>
            <c:strRef>
              <c:f>Лист1!$B$1</c:f>
              <c:strCache>
                <c:ptCount val="1"/>
                <c:pt idx="0">
                  <c:v>Знакомы ли вы с творчеством М. А. Булгакова?</c:v>
                </c:pt>
              </c:strCache>
            </c:strRef>
          </c:tx>
          <c:cat>
            <c:strRef>
              <c:f>Лист1!$A$2:$A$4</c:f>
              <c:strCache>
                <c:ptCount val="3"/>
                <c:pt idx="0">
                  <c:v>Да</c:v>
                </c:pt>
                <c:pt idx="1">
                  <c:v>Нет</c:v>
                </c:pt>
                <c:pt idx="2">
                  <c:v>Немного</c:v>
                </c:pt>
              </c:strCache>
            </c:strRef>
          </c:cat>
          <c:val>
            <c:numRef>
              <c:f>Лист1!$B$2:$B$4</c:f>
              <c:numCache>
                <c:formatCode>General</c:formatCode>
                <c:ptCount val="3"/>
                <c:pt idx="0">
                  <c:v>57</c:v>
                </c:pt>
                <c:pt idx="1">
                  <c:v>24</c:v>
                </c:pt>
                <c:pt idx="2">
                  <c:v>19</c:v>
                </c:pt>
              </c:numCache>
            </c:numRef>
          </c:val>
        </c:ser>
        <c:dLbls/>
      </c:pie3DChart>
    </c:plotArea>
    <c:legend>
      <c:legendPos val="r"/>
      <c:layout>
        <c:manualLayout>
          <c:xMode val="edge"/>
          <c:yMode val="edge"/>
          <c:x val="0.84776623408185092"/>
          <c:y val="0.39385363954588326"/>
          <c:w val="0.14297450665888967"/>
          <c:h val="0.31152795548704315"/>
        </c:manualLayout>
      </c:layout>
    </c:legend>
    <c:plotVisOnly val="1"/>
    <c:dispBlanksAs val="zero"/>
  </c:chart>
  <c:txPr>
    <a:bodyPr/>
    <a:lstStyle/>
    <a:p>
      <a:pPr>
        <a:defRPr sz="1800"/>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a:solidFill>
                  <a:schemeClr val="bg1"/>
                </a:solidFill>
              </a:rPr>
              <a:t>Знакомы ли Вы с повестью </a:t>
            </a:r>
            <a:r>
              <a:rPr lang="ru-RU" dirty="0" smtClean="0">
                <a:solidFill>
                  <a:schemeClr val="bg1"/>
                </a:solidFill>
              </a:rPr>
              <a:t>&lt;&lt;Собачье</a:t>
            </a:r>
            <a:r>
              <a:rPr lang="ru-RU" baseline="0" dirty="0" smtClean="0">
                <a:solidFill>
                  <a:schemeClr val="bg1"/>
                </a:solidFill>
              </a:rPr>
              <a:t>  сердце</a:t>
            </a:r>
            <a:r>
              <a:rPr lang="ru-RU" dirty="0" smtClean="0">
                <a:solidFill>
                  <a:schemeClr val="bg1"/>
                </a:solidFill>
              </a:rPr>
              <a:t>&gt;&gt;?</a:t>
            </a:r>
            <a:endParaRPr lang="ru-RU" dirty="0">
              <a:solidFill>
                <a:schemeClr val="bg1"/>
              </a:solidFill>
            </a:endParaRPr>
          </a:p>
        </c:rich>
      </c:tx>
    </c:title>
    <c:view3D>
      <c:rotX val="30"/>
      <c:perspective val="30"/>
    </c:view3D>
    <c:plotArea>
      <c:layout/>
      <c:pie3DChart>
        <c:varyColors val="1"/>
        <c:ser>
          <c:idx val="0"/>
          <c:order val="0"/>
          <c:tx>
            <c:strRef>
              <c:f>Лист1!$B$1</c:f>
              <c:strCache>
                <c:ptCount val="1"/>
                <c:pt idx="0">
                  <c:v>Знакомы ли Вы с повестью &lt;&lt;Собачье сердце&gt;&gt;?</c:v>
                </c:pt>
              </c:strCache>
            </c:strRef>
          </c:tx>
          <c:cat>
            <c:strRef>
              <c:f>Лист1!$A$2:$A$4</c:f>
              <c:strCache>
                <c:ptCount val="3"/>
                <c:pt idx="0">
                  <c:v>Да</c:v>
                </c:pt>
                <c:pt idx="1">
                  <c:v>Нет</c:v>
                </c:pt>
                <c:pt idx="2">
                  <c:v>Немного</c:v>
                </c:pt>
              </c:strCache>
            </c:strRef>
          </c:cat>
          <c:val>
            <c:numRef>
              <c:f>Лист1!$B$2:$B$4</c:f>
              <c:numCache>
                <c:formatCode>General</c:formatCode>
                <c:ptCount val="3"/>
                <c:pt idx="0">
                  <c:v>81</c:v>
                </c:pt>
                <c:pt idx="1">
                  <c:v>19</c:v>
                </c:pt>
                <c:pt idx="2">
                  <c:v>0</c:v>
                </c:pt>
              </c:numCache>
            </c:numRef>
          </c:val>
        </c:ser>
        <c:dLbls/>
      </c:pie3DChart>
    </c:plotArea>
    <c:legend>
      <c:legendPos val="r"/>
    </c:legend>
    <c:plotVisOnly val="1"/>
    <c:dispBlanksAs val="zero"/>
  </c:chart>
  <c:txPr>
    <a:bodyPr/>
    <a:lstStyle/>
    <a:p>
      <a:pPr>
        <a:defRPr sz="1800"/>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a:solidFill>
                  <a:schemeClr val="bg1"/>
                </a:solidFill>
              </a:rPr>
              <a:t>Знакомы ли Вы с повестью &lt;&lt;Роковые яйца&gt;&gt;?</a:t>
            </a:r>
          </a:p>
        </c:rich>
      </c:tx>
    </c:title>
    <c:view3D>
      <c:rotX val="30"/>
      <c:perspective val="30"/>
    </c:view3D>
    <c:plotArea>
      <c:layout/>
      <c:pie3DChart>
        <c:varyColors val="1"/>
        <c:ser>
          <c:idx val="0"/>
          <c:order val="0"/>
          <c:tx>
            <c:strRef>
              <c:f>Лист1!$B$1</c:f>
              <c:strCache>
                <c:ptCount val="1"/>
                <c:pt idx="0">
                  <c:v>Знакомы ли Вы с повестью &lt;&lt;Роковые яйца&gt;&gt;?</c:v>
                </c:pt>
              </c:strCache>
            </c:strRef>
          </c:tx>
          <c:cat>
            <c:strRef>
              <c:f>Лист1!$A$2:$A$4</c:f>
              <c:strCache>
                <c:ptCount val="3"/>
                <c:pt idx="0">
                  <c:v>Да</c:v>
                </c:pt>
                <c:pt idx="1">
                  <c:v>Нет</c:v>
                </c:pt>
                <c:pt idx="2">
                  <c:v>Немного</c:v>
                </c:pt>
              </c:strCache>
            </c:strRef>
          </c:cat>
          <c:val>
            <c:numRef>
              <c:f>Лист1!$B$2:$B$4</c:f>
              <c:numCache>
                <c:formatCode>General</c:formatCode>
                <c:ptCount val="3"/>
                <c:pt idx="0">
                  <c:v>24</c:v>
                </c:pt>
                <c:pt idx="1">
                  <c:v>57</c:v>
                </c:pt>
                <c:pt idx="2">
                  <c:v>19</c:v>
                </c:pt>
              </c:numCache>
            </c:numRef>
          </c:val>
        </c:ser>
        <c:dLbls/>
      </c:pie3DChart>
    </c:plotArea>
    <c:legend>
      <c:legendPos val="r"/>
    </c:legend>
    <c:plotVisOnly val="1"/>
    <c:dispBlanksAs val="zero"/>
  </c:chart>
  <c:txPr>
    <a:bodyPr/>
    <a:lstStyle/>
    <a:p>
      <a:pPr>
        <a:defRPr sz="1800"/>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dirty="0">
                <a:solidFill>
                  <a:schemeClr val="bg1"/>
                </a:solidFill>
              </a:rPr>
              <a:t>Должны ли учёные нести ответственность за свои открытия?</a:t>
            </a:r>
          </a:p>
        </c:rich>
      </c:tx>
    </c:title>
    <c:view3D>
      <c:rotX val="30"/>
      <c:perspective val="30"/>
    </c:view3D>
    <c:plotArea>
      <c:layout/>
      <c:pie3DChart>
        <c:varyColors val="1"/>
        <c:ser>
          <c:idx val="0"/>
          <c:order val="0"/>
          <c:tx>
            <c:strRef>
              <c:f>Лист1!$B$1</c:f>
              <c:strCache>
                <c:ptCount val="1"/>
                <c:pt idx="0">
                  <c:v>Должны ли учёные нести ответственность за свои открытия?</c:v>
                </c:pt>
              </c:strCache>
            </c:strRef>
          </c:tx>
          <c:cat>
            <c:strRef>
              <c:f>Лист1!$A$2:$A$4</c:f>
              <c:strCache>
                <c:ptCount val="3"/>
                <c:pt idx="0">
                  <c:v>Да</c:v>
                </c:pt>
                <c:pt idx="1">
                  <c:v>Нет</c:v>
                </c:pt>
                <c:pt idx="2">
                  <c:v>Затрудняюсь ответить</c:v>
                </c:pt>
              </c:strCache>
            </c:strRef>
          </c:cat>
          <c:val>
            <c:numRef>
              <c:f>Лист1!$B$2:$B$4</c:f>
              <c:numCache>
                <c:formatCode>General</c:formatCode>
                <c:ptCount val="3"/>
                <c:pt idx="0">
                  <c:v>71</c:v>
                </c:pt>
                <c:pt idx="1">
                  <c:v>0</c:v>
                </c:pt>
                <c:pt idx="2">
                  <c:v>29</c:v>
                </c:pt>
              </c:numCache>
            </c:numRef>
          </c:val>
        </c:ser>
        <c:dLbls/>
      </c:pie3DChart>
    </c:plotArea>
    <c:legend>
      <c:legendPos val="r"/>
    </c:legend>
    <c:plotVisOnly val="1"/>
    <c:dispBlanksAs val="zero"/>
  </c:chart>
  <c:txPr>
    <a:bodyPr/>
    <a:lstStyle/>
    <a:p>
      <a:pPr>
        <a:defRPr sz="1800"/>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ru-RU"/>
  <c:style val="10"/>
  <c:chart>
    <c:title>
      <c:tx>
        <c:rich>
          <a:bodyPr/>
          <a:lstStyle/>
          <a:p>
            <a:pPr>
              <a:defRPr/>
            </a:pPr>
            <a:r>
              <a:rPr lang="ru-RU" dirty="0" smtClean="0">
                <a:solidFill>
                  <a:schemeClr val="bg1"/>
                </a:solidFill>
              </a:rPr>
              <a:t>Результаты анкетирования</a:t>
            </a:r>
            <a:endParaRPr lang="ru-RU" dirty="0">
              <a:solidFill>
                <a:schemeClr val="bg1"/>
              </a:solidFill>
            </a:endParaRPr>
          </a:p>
        </c:rich>
      </c:tx>
    </c:title>
    <c:plotArea>
      <c:layout/>
      <c:barChart>
        <c:barDir val="col"/>
        <c:grouping val="clustered"/>
        <c:ser>
          <c:idx val="0"/>
          <c:order val="0"/>
          <c:tx>
            <c:strRef>
              <c:f>Лист1!$B$1</c:f>
              <c:strCache>
                <c:ptCount val="1"/>
                <c:pt idx="0">
                  <c:v>да</c:v>
                </c:pt>
              </c:strCache>
            </c:strRef>
          </c:tx>
          <c:cat>
            <c:strRef>
              <c:f>Лист1!$A$2:$A$6</c:f>
              <c:strCache>
                <c:ptCount val="5"/>
                <c:pt idx="0">
                  <c:v>Любите ли Вы читать 
художественную литературу?</c:v>
                </c:pt>
                <c:pt idx="1">
                  <c:v>Знакомы ли Вы 
с творчеством М. А. Булгакова?</c:v>
                </c:pt>
                <c:pt idx="2">
                  <c:v>Знакомы ли Вы
 с повестью «Собачье сердце»?</c:v>
                </c:pt>
                <c:pt idx="3">
                  <c:v>Знакомы ли Вы
 с повестью «Роковые яйца»?</c:v>
                </c:pt>
                <c:pt idx="4">
                  <c:v>Как Вы считаете, 
должны ли учёные нести
ответственность за свои открытия?</c:v>
                </c:pt>
              </c:strCache>
            </c:strRef>
          </c:cat>
          <c:val>
            <c:numRef>
              <c:f>Лист1!$B$2:$B$6</c:f>
              <c:numCache>
                <c:formatCode>General</c:formatCode>
                <c:ptCount val="5"/>
                <c:pt idx="0">
                  <c:v>33</c:v>
                </c:pt>
                <c:pt idx="1">
                  <c:v>57</c:v>
                </c:pt>
                <c:pt idx="2">
                  <c:v>81</c:v>
                </c:pt>
                <c:pt idx="3">
                  <c:v>24</c:v>
                </c:pt>
                <c:pt idx="4">
                  <c:v>71</c:v>
                </c:pt>
              </c:numCache>
            </c:numRef>
          </c:val>
        </c:ser>
        <c:ser>
          <c:idx val="1"/>
          <c:order val="1"/>
          <c:tx>
            <c:strRef>
              <c:f>Лист1!$C$1</c:f>
              <c:strCache>
                <c:ptCount val="1"/>
                <c:pt idx="0">
                  <c:v>нет</c:v>
                </c:pt>
              </c:strCache>
            </c:strRef>
          </c:tx>
          <c:cat>
            <c:strRef>
              <c:f>Лист1!$A$2:$A$6</c:f>
              <c:strCache>
                <c:ptCount val="5"/>
                <c:pt idx="0">
                  <c:v>Любите ли Вы читать 
художественную литературу?</c:v>
                </c:pt>
                <c:pt idx="1">
                  <c:v>Знакомы ли Вы 
с творчеством М. А. Булгакова?</c:v>
                </c:pt>
                <c:pt idx="2">
                  <c:v>Знакомы ли Вы
 с повестью «Собачье сердце»?</c:v>
                </c:pt>
                <c:pt idx="3">
                  <c:v>Знакомы ли Вы
 с повестью «Роковые яйца»?</c:v>
                </c:pt>
                <c:pt idx="4">
                  <c:v>Как Вы считаете, 
должны ли учёные нести
ответственность за свои открытия?</c:v>
                </c:pt>
              </c:strCache>
            </c:strRef>
          </c:cat>
          <c:val>
            <c:numRef>
              <c:f>Лист1!$C$2:$C$6</c:f>
              <c:numCache>
                <c:formatCode>General</c:formatCode>
                <c:ptCount val="5"/>
                <c:pt idx="0">
                  <c:v>5</c:v>
                </c:pt>
                <c:pt idx="1">
                  <c:v>24</c:v>
                </c:pt>
                <c:pt idx="2">
                  <c:v>19</c:v>
                </c:pt>
                <c:pt idx="3">
                  <c:v>57</c:v>
                </c:pt>
                <c:pt idx="4">
                  <c:v>0</c:v>
                </c:pt>
              </c:numCache>
            </c:numRef>
          </c:val>
        </c:ser>
        <c:ser>
          <c:idx val="2"/>
          <c:order val="2"/>
          <c:tx>
            <c:strRef>
              <c:f>Лист1!$D$1</c:f>
              <c:strCache>
                <c:ptCount val="1"/>
                <c:pt idx="0">
                  <c:v>изредка</c:v>
                </c:pt>
              </c:strCache>
            </c:strRef>
          </c:tx>
          <c:cat>
            <c:strRef>
              <c:f>Лист1!$A$2:$A$6</c:f>
              <c:strCache>
                <c:ptCount val="5"/>
                <c:pt idx="0">
                  <c:v>Любите ли Вы читать 
художественную литературу?</c:v>
                </c:pt>
                <c:pt idx="1">
                  <c:v>Знакомы ли Вы 
с творчеством М. А. Булгакова?</c:v>
                </c:pt>
                <c:pt idx="2">
                  <c:v>Знакомы ли Вы
 с повестью «Собачье сердце»?</c:v>
                </c:pt>
                <c:pt idx="3">
                  <c:v>Знакомы ли Вы
 с повестью «Роковые яйца»?</c:v>
                </c:pt>
                <c:pt idx="4">
                  <c:v>Как Вы считаете, 
должны ли учёные нести
ответственность за свои открытия?</c:v>
                </c:pt>
              </c:strCache>
            </c:strRef>
          </c:cat>
          <c:val>
            <c:numRef>
              <c:f>Лист1!$D$2:$D$6</c:f>
              <c:numCache>
                <c:formatCode>General</c:formatCode>
                <c:ptCount val="5"/>
                <c:pt idx="0">
                  <c:v>62</c:v>
                </c:pt>
                <c:pt idx="1">
                  <c:v>19</c:v>
                </c:pt>
                <c:pt idx="2">
                  <c:v>0</c:v>
                </c:pt>
                <c:pt idx="3">
                  <c:v>19</c:v>
                </c:pt>
                <c:pt idx="4">
                  <c:v>29</c:v>
                </c:pt>
              </c:numCache>
            </c:numRef>
          </c:val>
        </c:ser>
        <c:dLbls/>
        <c:axId val="160333184"/>
        <c:axId val="160347264"/>
      </c:barChart>
      <c:catAx>
        <c:axId val="160333184"/>
        <c:scaling>
          <c:orientation val="minMax"/>
        </c:scaling>
        <c:axPos val="b"/>
        <c:majorTickMark val="none"/>
        <c:tickLblPos val="nextTo"/>
        <c:crossAx val="160347264"/>
        <c:crosses val="autoZero"/>
        <c:auto val="1"/>
        <c:lblAlgn val="ctr"/>
        <c:lblOffset val="100"/>
      </c:catAx>
      <c:valAx>
        <c:axId val="160347264"/>
        <c:scaling>
          <c:orientation val="minMax"/>
        </c:scaling>
        <c:axPos val="l"/>
        <c:majorGridlines/>
        <c:title>
          <c:tx>
            <c:rich>
              <a:bodyPr/>
              <a:lstStyle/>
              <a:p>
                <a:pPr>
                  <a:defRPr/>
                </a:pPr>
                <a:r>
                  <a:rPr lang="ru-RU" dirty="0" smtClean="0">
                    <a:solidFill>
                      <a:schemeClr val="bg1"/>
                    </a:solidFill>
                  </a:rPr>
                  <a:t>Проценты</a:t>
                </a:r>
                <a:endParaRPr lang="ru-RU" dirty="0">
                  <a:solidFill>
                    <a:schemeClr val="bg1"/>
                  </a:solidFill>
                </a:endParaRPr>
              </a:p>
            </c:rich>
          </c:tx>
        </c:title>
        <c:numFmt formatCode="General" sourceLinked="1"/>
        <c:majorTickMark val="none"/>
        <c:tickLblPos val="nextTo"/>
        <c:txPr>
          <a:bodyPr/>
          <a:lstStyle/>
          <a:p>
            <a:pPr>
              <a:defRPr sz="1200"/>
            </a:pPr>
            <a:endParaRPr lang="ru-RU"/>
          </a:p>
        </c:txPr>
        <c:crossAx val="160333184"/>
        <c:crosses val="autoZero"/>
        <c:crossBetween val="between"/>
      </c:valAx>
      <c:dTable>
        <c:showHorzBorder val="1"/>
        <c:showVertBorder val="1"/>
        <c:showOutline val="1"/>
        <c:showKeys val="1"/>
        <c:spPr>
          <a:solidFill>
            <a:schemeClr val="accent6"/>
          </a:solidFill>
        </c:spPr>
        <c:txPr>
          <a:bodyPr/>
          <a:lstStyle/>
          <a:p>
            <a:pPr rtl="0">
              <a:defRPr sz="1000">
                <a:latin typeface="Times New Roman" pitchFamily="18" charset="0"/>
                <a:cs typeface="Times New Roman" pitchFamily="18" charset="0"/>
              </a:defRPr>
            </a:pPr>
            <a:endParaRPr lang="ru-RU"/>
          </a:p>
        </c:txPr>
      </c:dTable>
      <c:spPr>
        <a:solidFill>
          <a:schemeClr val="bg1"/>
        </a:solidFill>
      </c:spPr>
    </c:plotArea>
    <c:plotVisOnly val="1"/>
    <c:dispBlanksAs val="gap"/>
  </c:chart>
  <c:spPr>
    <a:solidFill>
      <a:srgbClr val="F79646"/>
    </a:solidFill>
  </c:spPr>
  <c:txPr>
    <a:bodyPr/>
    <a:lstStyle/>
    <a:p>
      <a:pPr>
        <a:defRPr sz="1800"/>
      </a:pPr>
      <a:endParaRPr lang="ru-RU"/>
    </a:p>
  </c:txPr>
  <c:externalData r:id="rId1"/>
</c:chartSpace>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6.png"/></Relationships>
</file>

<file path=ppt/diagrams/_rels/drawing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1.png"/><Relationship Id="rId1" Type="http://schemas.openxmlformats.org/officeDocument/2006/relationships/image" Target="../media/image31.png"/><Relationship Id="rId4" Type="http://schemas.openxmlformats.org/officeDocument/2006/relationships/image" Target="../media/image61.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BC003419-457C-43BE-A90E-85D2B20AFA01}"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46EAE72-E689-4A03-9E0F-19B91A42A319}">
      <dgm:prSet/>
      <dgm:spPr/>
      <dgm:t>
        <a:bodyPr/>
        <a:lstStyle/>
        <a:p>
          <a:r>
            <a:rPr lang="ru-RU" b="1" dirty="0" smtClean="0"/>
            <a:t>Универсализм</a:t>
          </a:r>
          <a:r>
            <a:rPr lang="ru-RU" dirty="0" smtClean="0"/>
            <a:t> (</a:t>
          </a:r>
          <a:r>
            <a:rPr lang="ru-RU" i="1" dirty="0" err="1" smtClean="0"/>
            <a:t>Universalism</a:t>
          </a:r>
          <a:r>
            <a:rPr lang="ru-RU" dirty="0" smtClean="0"/>
            <a:t>): оценка идей зависит только от их содержания и соответствия научным стандартам, а не от статуса автора (возраста, пола, расы, звания).</a:t>
          </a:r>
          <a:endParaRPr lang="en-US" dirty="0"/>
        </a:p>
      </dgm:t>
    </dgm:pt>
    <dgm:pt modelId="{62E60045-3D06-4E2A-8CB8-ECF78C77195F}" type="parTrans" cxnId="{34A303EB-DAE1-4808-8789-B96B01C0EC63}">
      <dgm:prSet/>
      <dgm:spPr/>
      <dgm:t>
        <a:bodyPr/>
        <a:lstStyle/>
        <a:p>
          <a:endParaRPr lang="en-US"/>
        </a:p>
      </dgm:t>
    </dgm:pt>
    <dgm:pt modelId="{05A36A54-F764-44E8-9DAB-76E565301CDB}" type="sibTrans" cxnId="{34A303EB-DAE1-4808-8789-B96B01C0EC63}">
      <dgm:prSet/>
      <dgm:spPr/>
      <dgm:t>
        <a:bodyPr/>
        <a:lstStyle/>
        <a:p>
          <a:endParaRPr lang="en-US"/>
        </a:p>
      </dgm:t>
    </dgm:pt>
    <dgm:pt modelId="{827CDED7-25B6-4049-9BA5-B35DA8109C26}">
      <dgm:prSet/>
      <dgm:spPr/>
      <dgm:t>
        <a:bodyPr/>
        <a:lstStyle/>
        <a:p>
          <a:r>
            <a:rPr lang="ru-RU" b="1" dirty="0" smtClean="0"/>
            <a:t>Бескорыстность</a:t>
          </a:r>
          <a:r>
            <a:rPr lang="ru-RU" dirty="0" smtClean="0"/>
            <a:t> (</a:t>
          </a:r>
          <a:r>
            <a:rPr lang="ru-RU" i="1" dirty="0" err="1" smtClean="0"/>
            <a:t>Disinterestedness</a:t>
          </a:r>
          <a:r>
            <a:rPr lang="ru-RU" dirty="0" smtClean="0"/>
            <a:t>): главная цель — решение научной  проблемы, а не личная выгода (слава, финансирование, карьерный рост).</a:t>
          </a:r>
          <a:endParaRPr lang="en-US" dirty="0"/>
        </a:p>
      </dgm:t>
    </dgm:pt>
    <dgm:pt modelId="{C39F1E79-B998-46C6-A205-CDB5E1849EC4}" type="parTrans" cxnId="{DCE75B3D-9C87-4E3E-8F17-4829C3BBA5BC}">
      <dgm:prSet/>
      <dgm:spPr/>
      <dgm:t>
        <a:bodyPr/>
        <a:lstStyle/>
        <a:p>
          <a:endParaRPr lang="en-US"/>
        </a:p>
      </dgm:t>
    </dgm:pt>
    <dgm:pt modelId="{119B6DCB-02A0-4982-970F-970754AE808F}" type="sibTrans" cxnId="{DCE75B3D-9C87-4E3E-8F17-4829C3BBA5BC}">
      <dgm:prSet/>
      <dgm:spPr/>
      <dgm:t>
        <a:bodyPr/>
        <a:lstStyle/>
        <a:p>
          <a:endParaRPr lang="en-US"/>
        </a:p>
      </dgm:t>
    </dgm:pt>
    <dgm:pt modelId="{807B5EAC-5C3B-4EB5-A2C2-386412818CF4}">
      <dgm:prSet/>
      <dgm:spPr/>
      <dgm:t>
        <a:bodyPr/>
        <a:lstStyle/>
        <a:p>
          <a:r>
            <a:rPr lang="ru-RU" b="1" dirty="0" smtClean="0"/>
            <a:t>Скептицизм</a:t>
          </a:r>
          <a:r>
            <a:rPr lang="ru-RU" dirty="0" smtClean="0"/>
            <a:t>(</a:t>
          </a:r>
          <a:r>
            <a:rPr lang="ru-RU" i="1" dirty="0" err="1" smtClean="0"/>
            <a:t>Organized</a:t>
          </a:r>
          <a:r>
            <a:rPr lang="ru-RU" dirty="0" smtClean="0"/>
            <a:t> </a:t>
          </a:r>
          <a:r>
            <a:rPr lang="ru-RU" i="1" dirty="0" err="1" smtClean="0"/>
            <a:t>skepticism</a:t>
          </a:r>
          <a:r>
            <a:rPr lang="ru-RU" dirty="0" smtClean="0"/>
            <a:t>):критическое отношение к собственным и чужим идеям, требование доказательств.</a:t>
          </a:r>
          <a:endParaRPr lang="en-US" dirty="0"/>
        </a:p>
      </dgm:t>
    </dgm:pt>
    <dgm:pt modelId="{03616477-26CE-4DD8-8C89-C75916529774}" type="parTrans" cxnId="{3EDB5475-0991-458D-A322-E8105535541E}">
      <dgm:prSet/>
      <dgm:spPr/>
      <dgm:t>
        <a:bodyPr/>
        <a:lstStyle/>
        <a:p>
          <a:endParaRPr lang="en-US"/>
        </a:p>
      </dgm:t>
    </dgm:pt>
    <dgm:pt modelId="{48869FE9-8800-4D8F-96B3-4DA8DB606D03}" type="sibTrans" cxnId="{3EDB5475-0991-458D-A322-E8105535541E}">
      <dgm:prSet/>
      <dgm:spPr/>
      <dgm:t>
        <a:bodyPr/>
        <a:lstStyle/>
        <a:p>
          <a:endParaRPr lang="en-US"/>
        </a:p>
      </dgm:t>
    </dgm:pt>
    <dgm:pt modelId="{459135DD-4415-4F8B-9304-C799DF6DA939}">
      <dgm:prSet/>
      <dgm:spPr/>
      <dgm:t>
        <a:bodyPr/>
        <a:lstStyle/>
        <a:p>
          <a:r>
            <a:rPr lang="ru-RU" b="1" dirty="0" smtClean="0"/>
            <a:t>Коллективизм</a:t>
          </a:r>
          <a:r>
            <a:rPr lang="ru-RU" dirty="0" smtClean="0"/>
            <a:t> (</a:t>
          </a:r>
          <a:r>
            <a:rPr lang="ru-RU" i="1" dirty="0" err="1" smtClean="0"/>
            <a:t>Communism</a:t>
          </a:r>
          <a:r>
            <a:rPr lang="ru-RU" dirty="0" smtClean="0"/>
            <a:t>): результаты исследований должны быть открыты для научного сообщества. Знание —общее достояние, а не частная собственность.</a:t>
          </a:r>
          <a:endParaRPr lang="en-US" dirty="0"/>
        </a:p>
      </dgm:t>
    </dgm:pt>
    <dgm:pt modelId="{F0194619-A317-4372-A5FA-A530E0DB64E1}" type="sibTrans" cxnId="{77C3E3C6-160B-45E2-A222-12C22A032834}">
      <dgm:prSet/>
      <dgm:spPr/>
      <dgm:t>
        <a:bodyPr/>
        <a:lstStyle/>
        <a:p>
          <a:endParaRPr lang="en-US"/>
        </a:p>
      </dgm:t>
    </dgm:pt>
    <dgm:pt modelId="{6367F171-B1F2-4531-BBC8-06A82EC2FD1E}" type="parTrans" cxnId="{77C3E3C6-160B-45E2-A222-12C22A032834}">
      <dgm:prSet/>
      <dgm:spPr/>
      <dgm:t>
        <a:bodyPr/>
        <a:lstStyle/>
        <a:p>
          <a:endParaRPr lang="en-US"/>
        </a:p>
      </dgm:t>
    </dgm:pt>
    <dgm:pt modelId="{6FC111F7-F00E-4B10-896E-DA7E06BF8EB7}" type="pres">
      <dgm:prSet presAssocID="{BC003419-457C-43BE-A90E-85D2B20AFA01}" presName="root" presStyleCnt="0">
        <dgm:presLayoutVars>
          <dgm:dir/>
          <dgm:resizeHandles val="exact"/>
        </dgm:presLayoutVars>
      </dgm:prSet>
      <dgm:spPr/>
      <dgm:t>
        <a:bodyPr/>
        <a:lstStyle/>
        <a:p>
          <a:endParaRPr lang="ru-RU"/>
        </a:p>
      </dgm:t>
    </dgm:pt>
    <dgm:pt modelId="{0AE7A059-505A-40D7-9331-CA37195A4326}" type="pres">
      <dgm:prSet presAssocID="{459135DD-4415-4F8B-9304-C799DF6DA939}" presName="compNode" presStyleCnt="0"/>
      <dgm:spPr/>
      <dgm:t>
        <a:bodyPr/>
        <a:lstStyle/>
        <a:p>
          <a:endParaRPr lang="ru-RU"/>
        </a:p>
      </dgm:t>
    </dgm:pt>
    <dgm:pt modelId="{4544B54A-4D0D-45F9-A289-D0915BC6842E}" type="pres">
      <dgm:prSet presAssocID="{459135DD-4415-4F8B-9304-C799DF6DA939}" presName="bgRect" presStyleLbl="bgShp" presStyleIdx="0" presStyleCnt="4"/>
      <dgm:spPr/>
      <dgm:t>
        <a:bodyPr/>
        <a:lstStyle/>
        <a:p>
          <a:endParaRPr lang="ru-RU"/>
        </a:p>
      </dgm:t>
    </dgm:pt>
    <dgm:pt modelId="{D777D15C-D1D0-4A5C-A8CD-1F172320A463}" type="pres">
      <dgm:prSet presAssocID="{459135DD-4415-4F8B-9304-C799DF6DA939}" presName="iconRect" presStyleLbl="node1" presStyleIdx="0" presStyleCnt="4" custLinFactNeighborX="7771" custLinFactNeighborY="5442"/>
      <dgm:spPr>
        <a:blipFill>
          <a:blip xmlns:r="http://schemas.openxmlformats.org/officeDocument/2006/relationships" r:embed="rId1" cstate="print">
            <a:extLst>
              <a:ext uri="{28A0092B-C50C-407E-A947-70E740481C1C}">
                <a14:useLocalDpi xmlns:a14="http://schemas.microsoft.com/office/drawing/2010/main" xmlns="" val="0"/>
              </a:ext>
              <a:ext uri="{96DAC541-7B7A-43D3-8B79-37D633B846F1}">
                <asvg:svgBlip xmlns="" xmlns:asvg="http://schemas.microsoft.com/office/drawing/2016/SVG/main" r:embed=""/>
              </a:ext>
            </a:extLst>
          </a:blip>
          <a:stretch>
            <a:fillRect/>
          </a:stretch>
        </a:blipFill>
        <a:ln>
          <a:noFill/>
        </a:ln>
      </dgm:spPr>
      <dgm:t>
        <a:bodyPr/>
        <a:lstStyle/>
        <a:p>
          <a:endParaRPr lang="ru-RU"/>
        </a:p>
      </dgm:t>
      <dgm:extLst>
        <a:ext uri="{E40237B7-FDA0-4F09-8148-C483321AD2D9}">
          <dgm14:cNvPr xmlns:dgm14="http://schemas.microsoft.com/office/drawing/2010/diagram" xmlns="" id="0" name="" descr="Город"/>
        </a:ext>
      </dgm:extLst>
    </dgm:pt>
    <dgm:pt modelId="{3896077B-67D7-4C4E-9419-780D0AAA5001}" type="pres">
      <dgm:prSet presAssocID="{459135DD-4415-4F8B-9304-C799DF6DA939}" presName="spaceRect" presStyleCnt="0"/>
      <dgm:spPr/>
      <dgm:t>
        <a:bodyPr/>
        <a:lstStyle/>
        <a:p>
          <a:endParaRPr lang="ru-RU"/>
        </a:p>
      </dgm:t>
    </dgm:pt>
    <dgm:pt modelId="{9B29CB84-9A74-48E1-B0A0-89E836115980}" type="pres">
      <dgm:prSet presAssocID="{459135DD-4415-4F8B-9304-C799DF6DA939}" presName="parTx" presStyleLbl="revTx" presStyleIdx="0" presStyleCnt="4" custScaleX="103306">
        <dgm:presLayoutVars>
          <dgm:chMax val="0"/>
          <dgm:chPref val="0"/>
        </dgm:presLayoutVars>
      </dgm:prSet>
      <dgm:spPr/>
      <dgm:t>
        <a:bodyPr/>
        <a:lstStyle/>
        <a:p>
          <a:endParaRPr lang="ru-RU"/>
        </a:p>
      </dgm:t>
    </dgm:pt>
    <dgm:pt modelId="{0F6064D8-B132-401D-AB15-B46D33671495}" type="pres">
      <dgm:prSet presAssocID="{F0194619-A317-4372-A5FA-A530E0DB64E1}" presName="sibTrans" presStyleCnt="0"/>
      <dgm:spPr/>
      <dgm:t>
        <a:bodyPr/>
        <a:lstStyle/>
        <a:p>
          <a:endParaRPr lang="ru-RU"/>
        </a:p>
      </dgm:t>
    </dgm:pt>
    <dgm:pt modelId="{95B971D0-C9A7-4D2E-B0B5-7BCEB179DAFD}" type="pres">
      <dgm:prSet presAssocID="{F46EAE72-E689-4A03-9E0F-19B91A42A319}" presName="compNode" presStyleCnt="0"/>
      <dgm:spPr/>
      <dgm:t>
        <a:bodyPr/>
        <a:lstStyle/>
        <a:p>
          <a:endParaRPr lang="ru-RU"/>
        </a:p>
      </dgm:t>
    </dgm:pt>
    <dgm:pt modelId="{95EE19A1-D2C9-4DB7-8D4E-E0020092C27D}" type="pres">
      <dgm:prSet presAssocID="{F46EAE72-E689-4A03-9E0F-19B91A42A319}" presName="bgRect" presStyleLbl="bgShp" presStyleIdx="1" presStyleCnt="4"/>
      <dgm:spPr/>
      <dgm:t>
        <a:bodyPr/>
        <a:lstStyle/>
        <a:p>
          <a:endParaRPr lang="ru-RU"/>
        </a:p>
      </dgm:t>
    </dgm:pt>
    <dgm:pt modelId="{40020070-40EC-4BEF-9046-A3AB924EE84F}" type="pres">
      <dgm:prSet presAssocID="{F46EAE72-E689-4A03-9E0F-19B91A42A319}" presName="iconRect" presStyleLbl="node1" presStyleIdx="1" presStyleCnt="4"/>
      <dgm:spPr>
        <a:blipFill>
          <a:blip xmlns:r="http://schemas.openxmlformats.org/officeDocument/2006/relationships" r:embed="rId2" cstate="print">
            <a:extLst>
              <a:ext uri="{28A0092B-C50C-407E-A947-70E740481C1C}">
                <a14:useLocalDpi xmlns:a14="http://schemas.microsoft.com/office/drawing/2010/main" xmlns="" val="0"/>
              </a:ext>
              <a:ext uri="{96DAC541-7B7A-43D3-8B79-37D633B846F1}">
                <asvg:svgBlip xmlns="" xmlns:asvg="http://schemas.microsoft.com/office/drawing/2016/SVG/main" r:embed=""/>
              </a:ext>
            </a:extLst>
          </a:blip>
          <a:stretch>
            <a:fillRect/>
          </a:stretch>
        </a:blipFill>
        <a:ln>
          <a:noFill/>
        </a:ln>
      </dgm:spPr>
      <dgm:t>
        <a:bodyPr/>
        <a:lstStyle/>
        <a:p>
          <a:endParaRPr lang="ru-RU"/>
        </a:p>
      </dgm:t>
      <dgm:extLst>
        <a:ext uri="{E40237B7-FDA0-4F09-8148-C483321AD2D9}">
          <dgm14:cNvPr xmlns:dgm14="http://schemas.microsoft.com/office/drawing/2010/diagram" xmlns="" id="0" name="" descr="Кит"/>
        </a:ext>
      </dgm:extLst>
    </dgm:pt>
    <dgm:pt modelId="{923AFD13-EE9F-4F03-AD0A-A08F1D48D399}" type="pres">
      <dgm:prSet presAssocID="{F46EAE72-E689-4A03-9E0F-19B91A42A319}" presName="spaceRect" presStyleCnt="0"/>
      <dgm:spPr/>
      <dgm:t>
        <a:bodyPr/>
        <a:lstStyle/>
        <a:p>
          <a:endParaRPr lang="ru-RU"/>
        </a:p>
      </dgm:t>
    </dgm:pt>
    <dgm:pt modelId="{E50762B9-F442-4FEF-BB36-F1EAC44F5831}" type="pres">
      <dgm:prSet presAssocID="{F46EAE72-E689-4A03-9E0F-19B91A42A319}" presName="parTx" presStyleLbl="revTx" presStyleIdx="1" presStyleCnt="4">
        <dgm:presLayoutVars>
          <dgm:chMax val="0"/>
          <dgm:chPref val="0"/>
        </dgm:presLayoutVars>
      </dgm:prSet>
      <dgm:spPr/>
      <dgm:t>
        <a:bodyPr/>
        <a:lstStyle/>
        <a:p>
          <a:endParaRPr lang="ru-RU"/>
        </a:p>
      </dgm:t>
    </dgm:pt>
    <dgm:pt modelId="{CB05F07F-4A97-41C6-B064-61762CD83A99}" type="pres">
      <dgm:prSet presAssocID="{05A36A54-F764-44E8-9DAB-76E565301CDB}" presName="sibTrans" presStyleCnt="0"/>
      <dgm:spPr/>
      <dgm:t>
        <a:bodyPr/>
        <a:lstStyle/>
        <a:p>
          <a:endParaRPr lang="ru-RU"/>
        </a:p>
      </dgm:t>
    </dgm:pt>
    <dgm:pt modelId="{5FA62F1A-0577-47FD-B35D-9A4BDE7BF0DA}" type="pres">
      <dgm:prSet presAssocID="{827CDED7-25B6-4049-9BA5-B35DA8109C26}" presName="compNode" presStyleCnt="0"/>
      <dgm:spPr/>
      <dgm:t>
        <a:bodyPr/>
        <a:lstStyle/>
        <a:p>
          <a:endParaRPr lang="ru-RU"/>
        </a:p>
      </dgm:t>
    </dgm:pt>
    <dgm:pt modelId="{256CE3C5-8FC7-4D69-AB3D-95A613D6D4FC}" type="pres">
      <dgm:prSet presAssocID="{827CDED7-25B6-4049-9BA5-B35DA8109C26}" presName="bgRect" presStyleLbl="bgShp" presStyleIdx="2" presStyleCnt="4"/>
      <dgm:spPr/>
      <dgm:t>
        <a:bodyPr/>
        <a:lstStyle/>
        <a:p>
          <a:endParaRPr lang="ru-RU"/>
        </a:p>
      </dgm:t>
    </dgm:pt>
    <dgm:pt modelId="{CF4D7A4D-9365-46BF-A0D7-E6FCD2B54F57}" type="pres">
      <dgm:prSet presAssocID="{827CDED7-25B6-4049-9BA5-B35DA8109C26}" presName="iconRect" presStyleLbl="node1" presStyleIdx="2" presStyleCnt="4"/>
      <dgm:spPr>
        <a:blipFill>
          <a:blip xmlns:r="http://schemas.openxmlformats.org/officeDocument/2006/relationships" r:embed="rId3" cstate="print">
            <a:extLst>
              <a:ext uri="{28A0092B-C50C-407E-A947-70E740481C1C}">
                <a14:useLocalDpi xmlns:a14="http://schemas.microsoft.com/office/drawing/2010/main" xmlns="" val="0"/>
              </a:ext>
              <a:ext uri="{96DAC541-7B7A-43D3-8B79-37D633B846F1}">
                <asvg:svgBlip xmlns="" xmlns:asvg="http://schemas.microsoft.com/office/drawing/2016/SVG/main" r:embed=""/>
              </a:ext>
            </a:extLst>
          </a:blip>
          <a:stretch>
            <a:fillRect/>
          </a:stretch>
        </a:blipFill>
        <a:ln>
          <a:noFill/>
        </a:ln>
      </dgm:spPr>
      <dgm:t>
        <a:bodyPr/>
        <a:lstStyle/>
        <a:p>
          <a:endParaRPr lang="ru-RU"/>
        </a:p>
      </dgm:t>
      <dgm:extLst>
        <a:ext uri="{E40237B7-FDA0-4F09-8148-C483321AD2D9}">
          <dgm14:cNvPr xmlns:dgm14="http://schemas.microsoft.com/office/drawing/2010/diagram" xmlns="" id="0" name="" descr="Группа"/>
        </a:ext>
      </dgm:extLst>
    </dgm:pt>
    <dgm:pt modelId="{F88CA162-0023-4752-B97A-629D54413B22}" type="pres">
      <dgm:prSet presAssocID="{827CDED7-25B6-4049-9BA5-B35DA8109C26}" presName="spaceRect" presStyleCnt="0"/>
      <dgm:spPr/>
      <dgm:t>
        <a:bodyPr/>
        <a:lstStyle/>
        <a:p>
          <a:endParaRPr lang="ru-RU"/>
        </a:p>
      </dgm:t>
    </dgm:pt>
    <dgm:pt modelId="{95374593-68C9-4F9B-B99A-74C2B5A43127}" type="pres">
      <dgm:prSet presAssocID="{827CDED7-25B6-4049-9BA5-B35DA8109C26}" presName="parTx" presStyleLbl="revTx" presStyleIdx="2" presStyleCnt="4">
        <dgm:presLayoutVars>
          <dgm:chMax val="0"/>
          <dgm:chPref val="0"/>
        </dgm:presLayoutVars>
      </dgm:prSet>
      <dgm:spPr/>
      <dgm:t>
        <a:bodyPr/>
        <a:lstStyle/>
        <a:p>
          <a:endParaRPr lang="ru-RU"/>
        </a:p>
      </dgm:t>
    </dgm:pt>
    <dgm:pt modelId="{1D61C665-DE6E-4E1F-AACC-FE6A20D8CAE4}" type="pres">
      <dgm:prSet presAssocID="{119B6DCB-02A0-4982-970F-970754AE808F}" presName="sibTrans" presStyleCnt="0"/>
      <dgm:spPr/>
      <dgm:t>
        <a:bodyPr/>
        <a:lstStyle/>
        <a:p>
          <a:endParaRPr lang="ru-RU"/>
        </a:p>
      </dgm:t>
    </dgm:pt>
    <dgm:pt modelId="{4B2F8DBF-E93E-4601-AA88-52692C0D11A7}" type="pres">
      <dgm:prSet presAssocID="{807B5EAC-5C3B-4EB5-A2C2-386412818CF4}" presName="compNode" presStyleCnt="0"/>
      <dgm:spPr/>
      <dgm:t>
        <a:bodyPr/>
        <a:lstStyle/>
        <a:p>
          <a:endParaRPr lang="ru-RU"/>
        </a:p>
      </dgm:t>
    </dgm:pt>
    <dgm:pt modelId="{3D58FAFB-8114-4C0D-A8C4-FDB73D10D5F3}" type="pres">
      <dgm:prSet presAssocID="{807B5EAC-5C3B-4EB5-A2C2-386412818CF4}" presName="bgRect" presStyleLbl="bgShp" presStyleIdx="3" presStyleCnt="4"/>
      <dgm:spPr/>
      <dgm:t>
        <a:bodyPr/>
        <a:lstStyle/>
        <a:p>
          <a:endParaRPr lang="ru-RU"/>
        </a:p>
      </dgm:t>
    </dgm:pt>
    <dgm:pt modelId="{B8616D8E-42E4-4E5D-8EF8-6FFA8B2908FE}" type="pres">
      <dgm:prSet presAssocID="{807B5EAC-5C3B-4EB5-A2C2-386412818CF4}" presName="iconRect" presStyleLbl="node1" presStyleIdx="3" presStyleCnt="4"/>
      <dgm:spPr>
        <a:blipFill>
          <a:blip xmlns:r="http://schemas.openxmlformats.org/officeDocument/2006/relationships" r:embed="rId4" cstate="print">
            <a:extLst>
              <a:ext uri="{28A0092B-C50C-407E-A947-70E740481C1C}">
                <a14:useLocalDpi xmlns:a14="http://schemas.microsoft.com/office/drawing/2010/main" xmlns="" val="0"/>
              </a:ext>
              <a:ext uri="{96DAC541-7B7A-43D3-8B79-37D633B846F1}">
                <asvg:svgBlip xmlns="" xmlns:asvg="http://schemas.microsoft.com/office/drawing/2016/SVG/main" r:embed=""/>
              </a:ext>
            </a:extLst>
          </a:blip>
          <a:stretch>
            <a:fillRect/>
          </a:stretch>
        </a:blipFill>
        <a:ln>
          <a:noFill/>
        </a:ln>
      </dgm:spPr>
      <dgm:t>
        <a:bodyPr/>
        <a:lstStyle/>
        <a:p>
          <a:endParaRPr lang="ru-RU"/>
        </a:p>
      </dgm:t>
      <dgm:extLst>
        <a:ext uri="{E40237B7-FDA0-4F09-8148-C483321AD2D9}">
          <dgm14:cNvPr xmlns:dgm14="http://schemas.microsoft.com/office/drawing/2010/diagram" xmlns="" id="0" name="" descr="Кукуруза"/>
        </a:ext>
      </dgm:extLst>
    </dgm:pt>
    <dgm:pt modelId="{173E92A1-F8A2-4ED7-A2E9-5F9401BDC0E4}" type="pres">
      <dgm:prSet presAssocID="{807B5EAC-5C3B-4EB5-A2C2-386412818CF4}" presName="spaceRect" presStyleCnt="0"/>
      <dgm:spPr/>
      <dgm:t>
        <a:bodyPr/>
        <a:lstStyle/>
        <a:p>
          <a:endParaRPr lang="ru-RU"/>
        </a:p>
      </dgm:t>
    </dgm:pt>
    <dgm:pt modelId="{4CFEFE3D-809F-454D-BBB9-A47270C536FC}" type="pres">
      <dgm:prSet presAssocID="{807B5EAC-5C3B-4EB5-A2C2-386412818CF4}" presName="parTx" presStyleLbl="revTx" presStyleIdx="3" presStyleCnt="4">
        <dgm:presLayoutVars>
          <dgm:chMax val="0"/>
          <dgm:chPref val="0"/>
        </dgm:presLayoutVars>
      </dgm:prSet>
      <dgm:spPr/>
      <dgm:t>
        <a:bodyPr/>
        <a:lstStyle/>
        <a:p>
          <a:endParaRPr lang="ru-RU"/>
        </a:p>
      </dgm:t>
    </dgm:pt>
  </dgm:ptLst>
  <dgm:cxnLst>
    <dgm:cxn modelId="{25261786-3C1E-4C10-AC31-61B2B6ED4A6C}" type="presOf" srcId="{BC003419-457C-43BE-A90E-85D2B20AFA01}" destId="{6FC111F7-F00E-4B10-896E-DA7E06BF8EB7}" srcOrd="0" destOrd="0" presId="urn:microsoft.com/office/officeart/2018/2/layout/IconVerticalSolidList"/>
    <dgm:cxn modelId="{9156B09B-2F23-476A-8E19-D6BF7A7935CC}" type="presOf" srcId="{827CDED7-25B6-4049-9BA5-B35DA8109C26}" destId="{95374593-68C9-4F9B-B99A-74C2B5A43127}" srcOrd="0" destOrd="0" presId="urn:microsoft.com/office/officeart/2018/2/layout/IconVerticalSolidList"/>
    <dgm:cxn modelId="{77C3E3C6-160B-45E2-A222-12C22A032834}" srcId="{BC003419-457C-43BE-A90E-85D2B20AFA01}" destId="{459135DD-4415-4F8B-9304-C799DF6DA939}" srcOrd="0" destOrd="0" parTransId="{6367F171-B1F2-4531-BBC8-06A82EC2FD1E}" sibTransId="{F0194619-A317-4372-A5FA-A530E0DB64E1}"/>
    <dgm:cxn modelId="{34A303EB-DAE1-4808-8789-B96B01C0EC63}" srcId="{BC003419-457C-43BE-A90E-85D2B20AFA01}" destId="{F46EAE72-E689-4A03-9E0F-19B91A42A319}" srcOrd="1" destOrd="0" parTransId="{62E60045-3D06-4E2A-8CB8-ECF78C77195F}" sibTransId="{05A36A54-F764-44E8-9DAB-76E565301CDB}"/>
    <dgm:cxn modelId="{31316274-7318-48A7-A2C4-8E1225F5715E}" type="presOf" srcId="{807B5EAC-5C3B-4EB5-A2C2-386412818CF4}" destId="{4CFEFE3D-809F-454D-BBB9-A47270C536FC}" srcOrd="0" destOrd="0" presId="urn:microsoft.com/office/officeart/2018/2/layout/IconVerticalSolidList"/>
    <dgm:cxn modelId="{8B823B7A-150B-4F13-92D6-F1FEF6171987}" type="presOf" srcId="{F46EAE72-E689-4A03-9E0F-19B91A42A319}" destId="{E50762B9-F442-4FEF-BB36-F1EAC44F5831}" srcOrd="0" destOrd="0" presId="urn:microsoft.com/office/officeart/2018/2/layout/IconVerticalSolidList"/>
    <dgm:cxn modelId="{3EDB5475-0991-458D-A322-E8105535541E}" srcId="{BC003419-457C-43BE-A90E-85D2B20AFA01}" destId="{807B5EAC-5C3B-4EB5-A2C2-386412818CF4}" srcOrd="3" destOrd="0" parTransId="{03616477-26CE-4DD8-8C89-C75916529774}" sibTransId="{48869FE9-8800-4D8F-96B3-4DA8DB606D03}"/>
    <dgm:cxn modelId="{AC322DC9-B073-47E0-B836-D46C38E70545}" type="presOf" srcId="{459135DD-4415-4F8B-9304-C799DF6DA939}" destId="{9B29CB84-9A74-48E1-B0A0-89E836115980}" srcOrd="0" destOrd="0" presId="urn:microsoft.com/office/officeart/2018/2/layout/IconVerticalSolidList"/>
    <dgm:cxn modelId="{DCE75B3D-9C87-4E3E-8F17-4829C3BBA5BC}" srcId="{BC003419-457C-43BE-A90E-85D2B20AFA01}" destId="{827CDED7-25B6-4049-9BA5-B35DA8109C26}" srcOrd="2" destOrd="0" parTransId="{C39F1E79-B998-46C6-A205-CDB5E1849EC4}" sibTransId="{119B6DCB-02A0-4982-970F-970754AE808F}"/>
    <dgm:cxn modelId="{335C75FF-F7D7-40CA-BEA1-4BF54DA6A946}" type="presParOf" srcId="{6FC111F7-F00E-4B10-896E-DA7E06BF8EB7}" destId="{0AE7A059-505A-40D7-9331-CA37195A4326}" srcOrd="0" destOrd="0" presId="urn:microsoft.com/office/officeart/2018/2/layout/IconVerticalSolidList"/>
    <dgm:cxn modelId="{3D893D1A-6714-49DF-8482-FE36E37B67A8}" type="presParOf" srcId="{0AE7A059-505A-40D7-9331-CA37195A4326}" destId="{4544B54A-4D0D-45F9-A289-D0915BC6842E}" srcOrd="0" destOrd="0" presId="urn:microsoft.com/office/officeart/2018/2/layout/IconVerticalSolidList"/>
    <dgm:cxn modelId="{A48EA9E4-F75B-4199-BF98-5A4C616847C1}" type="presParOf" srcId="{0AE7A059-505A-40D7-9331-CA37195A4326}" destId="{D777D15C-D1D0-4A5C-A8CD-1F172320A463}" srcOrd="1" destOrd="0" presId="urn:microsoft.com/office/officeart/2018/2/layout/IconVerticalSolidList"/>
    <dgm:cxn modelId="{79002D9E-E47A-4066-8F40-FCBCF2239299}" type="presParOf" srcId="{0AE7A059-505A-40D7-9331-CA37195A4326}" destId="{3896077B-67D7-4C4E-9419-780D0AAA5001}" srcOrd="2" destOrd="0" presId="urn:microsoft.com/office/officeart/2018/2/layout/IconVerticalSolidList"/>
    <dgm:cxn modelId="{27D5673C-F4DA-4E5C-9ED0-0EF88B15FEE4}" type="presParOf" srcId="{0AE7A059-505A-40D7-9331-CA37195A4326}" destId="{9B29CB84-9A74-48E1-B0A0-89E836115980}" srcOrd="3" destOrd="0" presId="urn:microsoft.com/office/officeart/2018/2/layout/IconVerticalSolidList"/>
    <dgm:cxn modelId="{15110A90-BAEF-488C-85BD-8B59199CE4C1}" type="presParOf" srcId="{6FC111F7-F00E-4B10-896E-DA7E06BF8EB7}" destId="{0F6064D8-B132-401D-AB15-B46D33671495}" srcOrd="1" destOrd="0" presId="urn:microsoft.com/office/officeart/2018/2/layout/IconVerticalSolidList"/>
    <dgm:cxn modelId="{F7C3C304-FB39-441A-9DFE-868140A52430}" type="presParOf" srcId="{6FC111F7-F00E-4B10-896E-DA7E06BF8EB7}" destId="{95B971D0-C9A7-4D2E-B0B5-7BCEB179DAFD}" srcOrd="2" destOrd="0" presId="urn:microsoft.com/office/officeart/2018/2/layout/IconVerticalSolidList"/>
    <dgm:cxn modelId="{18B56BE0-27F3-44AF-95CE-E68D8E7C40D0}" type="presParOf" srcId="{95B971D0-C9A7-4D2E-B0B5-7BCEB179DAFD}" destId="{95EE19A1-D2C9-4DB7-8D4E-E0020092C27D}" srcOrd="0" destOrd="0" presId="urn:microsoft.com/office/officeart/2018/2/layout/IconVerticalSolidList"/>
    <dgm:cxn modelId="{92545BFF-EBBD-4509-8C8A-5B494998E003}" type="presParOf" srcId="{95B971D0-C9A7-4D2E-B0B5-7BCEB179DAFD}" destId="{40020070-40EC-4BEF-9046-A3AB924EE84F}" srcOrd="1" destOrd="0" presId="urn:microsoft.com/office/officeart/2018/2/layout/IconVerticalSolidList"/>
    <dgm:cxn modelId="{B994886C-A3C9-4848-87E5-84C45E2D7E11}" type="presParOf" srcId="{95B971D0-C9A7-4D2E-B0B5-7BCEB179DAFD}" destId="{923AFD13-EE9F-4F03-AD0A-A08F1D48D399}" srcOrd="2" destOrd="0" presId="urn:microsoft.com/office/officeart/2018/2/layout/IconVerticalSolidList"/>
    <dgm:cxn modelId="{9DB923A3-BFA3-48A6-88F6-BA3145885E18}" type="presParOf" srcId="{95B971D0-C9A7-4D2E-B0B5-7BCEB179DAFD}" destId="{E50762B9-F442-4FEF-BB36-F1EAC44F5831}" srcOrd="3" destOrd="0" presId="urn:microsoft.com/office/officeart/2018/2/layout/IconVerticalSolidList"/>
    <dgm:cxn modelId="{67FF4937-0350-44C3-A16A-D1E58F424C96}" type="presParOf" srcId="{6FC111F7-F00E-4B10-896E-DA7E06BF8EB7}" destId="{CB05F07F-4A97-41C6-B064-61762CD83A99}" srcOrd="3" destOrd="0" presId="urn:microsoft.com/office/officeart/2018/2/layout/IconVerticalSolidList"/>
    <dgm:cxn modelId="{F5FEF395-FA21-47A9-B8C8-E535EA30C661}" type="presParOf" srcId="{6FC111F7-F00E-4B10-896E-DA7E06BF8EB7}" destId="{5FA62F1A-0577-47FD-B35D-9A4BDE7BF0DA}" srcOrd="4" destOrd="0" presId="urn:microsoft.com/office/officeart/2018/2/layout/IconVerticalSolidList"/>
    <dgm:cxn modelId="{01E6CDF9-83C1-4D8C-9E4F-0EB4C7576F66}" type="presParOf" srcId="{5FA62F1A-0577-47FD-B35D-9A4BDE7BF0DA}" destId="{256CE3C5-8FC7-4D69-AB3D-95A613D6D4FC}" srcOrd="0" destOrd="0" presId="urn:microsoft.com/office/officeart/2018/2/layout/IconVerticalSolidList"/>
    <dgm:cxn modelId="{D51BBA38-E511-494E-8EBD-3C923F62417A}" type="presParOf" srcId="{5FA62F1A-0577-47FD-B35D-9A4BDE7BF0DA}" destId="{CF4D7A4D-9365-46BF-A0D7-E6FCD2B54F57}" srcOrd="1" destOrd="0" presId="urn:microsoft.com/office/officeart/2018/2/layout/IconVerticalSolidList"/>
    <dgm:cxn modelId="{0B47E289-9E90-46AA-87AD-6C93EC1277AA}" type="presParOf" srcId="{5FA62F1A-0577-47FD-B35D-9A4BDE7BF0DA}" destId="{F88CA162-0023-4752-B97A-629D54413B22}" srcOrd="2" destOrd="0" presId="urn:microsoft.com/office/officeart/2018/2/layout/IconVerticalSolidList"/>
    <dgm:cxn modelId="{C535237A-E8E9-4630-9568-9BCE97EA0F7E}" type="presParOf" srcId="{5FA62F1A-0577-47FD-B35D-9A4BDE7BF0DA}" destId="{95374593-68C9-4F9B-B99A-74C2B5A43127}" srcOrd="3" destOrd="0" presId="urn:microsoft.com/office/officeart/2018/2/layout/IconVerticalSolidList"/>
    <dgm:cxn modelId="{49BDD223-5BD2-4B85-8B44-58B9EB78E262}" type="presParOf" srcId="{6FC111F7-F00E-4B10-896E-DA7E06BF8EB7}" destId="{1D61C665-DE6E-4E1F-AACC-FE6A20D8CAE4}" srcOrd="5" destOrd="0" presId="urn:microsoft.com/office/officeart/2018/2/layout/IconVerticalSolidList"/>
    <dgm:cxn modelId="{0421975D-2DAA-4B7E-AC0B-0156C875799C}" type="presParOf" srcId="{6FC111F7-F00E-4B10-896E-DA7E06BF8EB7}" destId="{4B2F8DBF-E93E-4601-AA88-52692C0D11A7}" srcOrd="6" destOrd="0" presId="urn:microsoft.com/office/officeart/2018/2/layout/IconVerticalSolidList"/>
    <dgm:cxn modelId="{99176287-C396-4B92-BEE2-499950F9A145}" type="presParOf" srcId="{4B2F8DBF-E93E-4601-AA88-52692C0D11A7}" destId="{3D58FAFB-8114-4C0D-A8C4-FDB73D10D5F3}" srcOrd="0" destOrd="0" presId="urn:microsoft.com/office/officeart/2018/2/layout/IconVerticalSolidList"/>
    <dgm:cxn modelId="{376B12B3-BE5C-4C05-A481-858502860D51}" type="presParOf" srcId="{4B2F8DBF-E93E-4601-AA88-52692C0D11A7}" destId="{B8616D8E-42E4-4E5D-8EF8-6FFA8B2908FE}" srcOrd="1" destOrd="0" presId="urn:microsoft.com/office/officeart/2018/2/layout/IconVerticalSolidList"/>
    <dgm:cxn modelId="{82F589D9-E7C3-40A1-B1D7-9EF5ED007A8A}" type="presParOf" srcId="{4B2F8DBF-E93E-4601-AA88-52692C0D11A7}" destId="{173E92A1-F8A2-4ED7-A2E9-5F9401BDC0E4}" srcOrd="2" destOrd="0" presId="urn:microsoft.com/office/officeart/2018/2/layout/IconVerticalSolidList"/>
    <dgm:cxn modelId="{1ECF7154-CC1C-41C9-8A08-14D0C722A973}" type="presParOf" srcId="{4B2F8DBF-E93E-4601-AA88-52692C0D11A7}" destId="{4CFEFE3D-809F-454D-BBB9-A47270C536FC}" srcOrd="3" destOrd="0" presId="urn:microsoft.com/office/officeart/2018/2/layout/IconVerticalSoli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44B54A-4D0D-45F9-A289-D0915BC6842E}">
      <dsp:nvSpPr>
        <dsp:cNvPr id="0" name=""/>
        <dsp:cNvSpPr/>
      </dsp:nvSpPr>
      <dsp:spPr>
        <a:xfrm>
          <a:off x="0" y="6136"/>
          <a:ext cx="5098316" cy="1178613"/>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77D15C-D1D0-4A5C-A8CD-1F172320A463}">
      <dsp:nvSpPr>
        <dsp:cNvPr id="0" name=""/>
        <dsp:cNvSpPr/>
      </dsp:nvSpPr>
      <dsp:spPr>
        <a:xfrm>
          <a:off x="406954" y="306601"/>
          <a:ext cx="648871" cy="648237"/>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B29CB84-9A74-48E1-B0A0-89E836115980}">
      <dsp:nvSpPr>
        <dsp:cNvPr id="0" name=""/>
        <dsp:cNvSpPr/>
      </dsp:nvSpPr>
      <dsp:spPr>
        <a:xfrm>
          <a:off x="1305188" y="6136"/>
          <a:ext cx="3546287" cy="117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59" tIns="124859" rIns="124859" bIns="124859" numCol="1" spcCol="1270" anchor="ctr" anchorCtr="0">
          <a:noAutofit/>
        </a:bodyPr>
        <a:lstStyle/>
        <a:p>
          <a:pPr lvl="0" algn="l" defTabSz="622300">
            <a:lnSpc>
              <a:spcPct val="90000"/>
            </a:lnSpc>
            <a:spcBef>
              <a:spcPct val="0"/>
            </a:spcBef>
            <a:spcAft>
              <a:spcPct val="35000"/>
            </a:spcAft>
          </a:pPr>
          <a:r>
            <a:rPr lang="ru-RU" sz="1400" b="1" kern="1200" dirty="0" smtClean="0"/>
            <a:t>Коллективизм</a:t>
          </a:r>
          <a:r>
            <a:rPr lang="ru-RU" sz="1400" kern="1200" dirty="0" smtClean="0"/>
            <a:t> (</a:t>
          </a:r>
          <a:r>
            <a:rPr lang="ru-RU" sz="1400" i="1" kern="1200" dirty="0" err="1" smtClean="0"/>
            <a:t>Communism</a:t>
          </a:r>
          <a:r>
            <a:rPr lang="ru-RU" sz="1400" kern="1200" dirty="0" smtClean="0"/>
            <a:t>): результаты исследований должны быть открыты для научного сообщества. Знание —общее достояние, а не частная собственность.</a:t>
          </a:r>
          <a:endParaRPr lang="en-US" sz="1400" kern="1200" dirty="0"/>
        </a:p>
      </dsp:txBody>
      <dsp:txXfrm>
        <a:off x="1305188" y="6136"/>
        <a:ext cx="3546287" cy="1179765"/>
      </dsp:txXfrm>
    </dsp:sp>
    <dsp:sp modelId="{95EE19A1-D2C9-4DB7-8D4E-E0020092C27D}">
      <dsp:nvSpPr>
        <dsp:cNvPr id="0" name=""/>
        <dsp:cNvSpPr/>
      </dsp:nvSpPr>
      <dsp:spPr>
        <a:xfrm>
          <a:off x="0" y="1471906"/>
          <a:ext cx="5098316" cy="1178613"/>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020070-40EC-4BEF-9046-A3AB924EE84F}">
      <dsp:nvSpPr>
        <dsp:cNvPr id="0" name=""/>
        <dsp:cNvSpPr/>
      </dsp:nvSpPr>
      <dsp:spPr>
        <a:xfrm>
          <a:off x="356530" y="1737094"/>
          <a:ext cx="648871" cy="648237"/>
        </a:xfrm>
        <a:prstGeom prst="rect">
          <a:avLst/>
        </a:prstGeom>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xmlns="" r:embed=""/>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0762B9-F442-4FEF-BB36-F1EAC44F5831}">
      <dsp:nvSpPr>
        <dsp:cNvPr id="0" name=""/>
        <dsp:cNvSpPr/>
      </dsp:nvSpPr>
      <dsp:spPr>
        <a:xfrm>
          <a:off x="1361932" y="1471906"/>
          <a:ext cx="3432798" cy="117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59" tIns="124859" rIns="124859" bIns="124859" numCol="1" spcCol="1270" anchor="ctr" anchorCtr="0">
          <a:noAutofit/>
        </a:bodyPr>
        <a:lstStyle/>
        <a:p>
          <a:pPr lvl="0" algn="l" defTabSz="622300">
            <a:lnSpc>
              <a:spcPct val="90000"/>
            </a:lnSpc>
            <a:spcBef>
              <a:spcPct val="0"/>
            </a:spcBef>
            <a:spcAft>
              <a:spcPct val="35000"/>
            </a:spcAft>
          </a:pPr>
          <a:r>
            <a:rPr lang="ru-RU" sz="1400" b="1" kern="1200" dirty="0" smtClean="0"/>
            <a:t>Универсализм</a:t>
          </a:r>
          <a:r>
            <a:rPr lang="ru-RU" sz="1400" kern="1200" dirty="0" smtClean="0"/>
            <a:t> (</a:t>
          </a:r>
          <a:r>
            <a:rPr lang="ru-RU" sz="1400" i="1" kern="1200" dirty="0" err="1" smtClean="0"/>
            <a:t>Universalism</a:t>
          </a:r>
          <a:r>
            <a:rPr lang="ru-RU" sz="1400" kern="1200" dirty="0" smtClean="0"/>
            <a:t>): оценка идей зависит только от их содержания и соответствия научным стандартам, а не от статуса автора (возраста, пола, расы, звания).</a:t>
          </a:r>
          <a:endParaRPr lang="en-US" sz="1400" kern="1200" dirty="0"/>
        </a:p>
      </dsp:txBody>
      <dsp:txXfrm>
        <a:off x="1361932" y="1471906"/>
        <a:ext cx="3432798" cy="1179765"/>
      </dsp:txXfrm>
    </dsp:sp>
    <dsp:sp modelId="{256CE3C5-8FC7-4D69-AB3D-95A613D6D4FC}">
      <dsp:nvSpPr>
        <dsp:cNvPr id="0" name=""/>
        <dsp:cNvSpPr/>
      </dsp:nvSpPr>
      <dsp:spPr>
        <a:xfrm>
          <a:off x="0" y="2937675"/>
          <a:ext cx="5098316" cy="1178613"/>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F4D7A4D-9365-46BF-A0D7-E6FCD2B54F57}">
      <dsp:nvSpPr>
        <dsp:cNvPr id="0" name=""/>
        <dsp:cNvSpPr/>
      </dsp:nvSpPr>
      <dsp:spPr>
        <a:xfrm>
          <a:off x="356530" y="3202863"/>
          <a:ext cx="648871" cy="648237"/>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5374593-68C9-4F9B-B99A-74C2B5A43127}">
      <dsp:nvSpPr>
        <dsp:cNvPr id="0" name=""/>
        <dsp:cNvSpPr/>
      </dsp:nvSpPr>
      <dsp:spPr>
        <a:xfrm>
          <a:off x="1361932" y="2937675"/>
          <a:ext cx="3432798" cy="117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59" tIns="124859" rIns="124859" bIns="124859" numCol="1" spcCol="1270" anchor="ctr" anchorCtr="0">
          <a:noAutofit/>
        </a:bodyPr>
        <a:lstStyle/>
        <a:p>
          <a:pPr lvl="0" algn="l" defTabSz="622300">
            <a:lnSpc>
              <a:spcPct val="90000"/>
            </a:lnSpc>
            <a:spcBef>
              <a:spcPct val="0"/>
            </a:spcBef>
            <a:spcAft>
              <a:spcPct val="35000"/>
            </a:spcAft>
          </a:pPr>
          <a:r>
            <a:rPr lang="ru-RU" sz="1400" b="1" kern="1200" dirty="0" smtClean="0"/>
            <a:t>Бескорыстность</a:t>
          </a:r>
          <a:r>
            <a:rPr lang="ru-RU" sz="1400" kern="1200" dirty="0" smtClean="0"/>
            <a:t> (</a:t>
          </a:r>
          <a:r>
            <a:rPr lang="ru-RU" sz="1400" i="1" kern="1200" dirty="0" err="1" smtClean="0"/>
            <a:t>Disinterestedness</a:t>
          </a:r>
          <a:r>
            <a:rPr lang="ru-RU" sz="1400" kern="1200" dirty="0" smtClean="0"/>
            <a:t>): главная цель — решение научной  проблемы, а не личная выгода (слава, финансирование, карьерный рост).</a:t>
          </a:r>
          <a:endParaRPr lang="en-US" sz="1400" kern="1200" dirty="0"/>
        </a:p>
      </dsp:txBody>
      <dsp:txXfrm>
        <a:off x="1361932" y="2937675"/>
        <a:ext cx="3432798" cy="1179765"/>
      </dsp:txXfrm>
    </dsp:sp>
    <dsp:sp modelId="{3D58FAFB-8114-4C0D-A8C4-FDB73D10D5F3}">
      <dsp:nvSpPr>
        <dsp:cNvPr id="0" name=""/>
        <dsp:cNvSpPr/>
      </dsp:nvSpPr>
      <dsp:spPr>
        <a:xfrm>
          <a:off x="0" y="4403444"/>
          <a:ext cx="5098316" cy="1178613"/>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8616D8E-42E4-4E5D-8EF8-6FFA8B2908FE}">
      <dsp:nvSpPr>
        <dsp:cNvPr id="0" name=""/>
        <dsp:cNvSpPr/>
      </dsp:nvSpPr>
      <dsp:spPr>
        <a:xfrm>
          <a:off x="356530" y="4668632"/>
          <a:ext cx="648871" cy="648237"/>
        </a:xfrm>
        <a:prstGeom prst="rect">
          <a:avLst/>
        </a:prstGeom>
        <a:blipFill>
          <a:blip xmlns:r="http://schemas.openxmlformats.org/officeDocument/2006/relationships" r:embed="rId4" cstate="print">
            <a:extLst>
              <a:ext uri="{28A0092B-C50C-407E-A947-70E740481C1C}">
                <a14:useLocalDpi xmlns:a14="http://schemas.microsoft.com/office/drawing/2010/main" val="0"/>
              </a:ext>
              <a:ext uri="{96DAC541-7B7A-43D3-8B79-37D633B846F1}">
                <asvg:svgBlip xmlns:asvg="http://schemas.microsoft.com/office/drawing/2016/SVG/main" xmlns="" r:embed=""/>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CFEFE3D-809F-454D-BBB9-A47270C536FC}">
      <dsp:nvSpPr>
        <dsp:cNvPr id="0" name=""/>
        <dsp:cNvSpPr/>
      </dsp:nvSpPr>
      <dsp:spPr>
        <a:xfrm>
          <a:off x="1361932" y="4403444"/>
          <a:ext cx="3432798" cy="11797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859" tIns="124859" rIns="124859" bIns="124859" numCol="1" spcCol="1270" anchor="ctr" anchorCtr="0">
          <a:noAutofit/>
        </a:bodyPr>
        <a:lstStyle/>
        <a:p>
          <a:pPr lvl="0" algn="l" defTabSz="622300">
            <a:lnSpc>
              <a:spcPct val="90000"/>
            </a:lnSpc>
            <a:spcBef>
              <a:spcPct val="0"/>
            </a:spcBef>
            <a:spcAft>
              <a:spcPct val="35000"/>
            </a:spcAft>
          </a:pPr>
          <a:r>
            <a:rPr lang="ru-RU" sz="1400" b="1" kern="1200" dirty="0" smtClean="0"/>
            <a:t>Скептицизм</a:t>
          </a:r>
          <a:r>
            <a:rPr lang="ru-RU" sz="1400" kern="1200" dirty="0" smtClean="0"/>
            <a:t>(</a:t>
          </a:r>
          <a:r>
            <a:rPr lang="ru-RU" sz="1400" i="1" kern="1200" dirty="0" err="1" smtClean="0"/>
            <a:t>Organized</a:t>
          </a:r>
          <a:r>
            <a:rPr lang="ru-RU" sz="1400" kern="1200" dirty="0" smtClean="0"/>
            <a:t> </a:t>
          </a:r>
          <a:r>
            <a:rPr lang="ru-RU" sz="1400" i="1" kern="1200" dirty="0" err="1" smtClean="0"/>
            <a:t>skepticism</a:t>
          </a:r>
          <a:r>
            <a:rPr lang="ru-RU" sz="1400" kern="1200" dirty="0" smtClean="0"/>
            <a:t>):критическое отношение к собственным и чужим идеям, требование доказательств.</a:t>
          </a:r>
          <a:endParaRPr lang="en-US" sz="1400" kern="1200" dirty="0"/>
        </a:p>
      </dsp:txBody>
      <dsp:txXfrm>
        <a:off x="1361932" y="4403444"/>
        <a:ext cx="3432798" cy="117976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pPr/>
              <a:t>19.03.2026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251163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pPr/>
              <a:t>19.03.2026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1194638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pPr/>
              <a:t>19.03.2026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29442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1957104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8377753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461177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863260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1268785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089372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194784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26167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pPr/>
              <a:t>19.03.2026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15109260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8986606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609288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9358033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2485005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214968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010533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646723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666332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0524816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799211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8B84B59-AFDA-4E47-AD75-22C208D0F820}" type="datetimeFigureOut">
              <a:rPr lang="ru-RU" smtClean="0"/>
              <a:pPr/>
              <a:t>19.03.2026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4181545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7135148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8977410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4516953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2893511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061908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51471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9484967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0072669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5173450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5722325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8B84B59-AFDA-4E47-AD75-22C208D0F820}" type="datetimeFigureOut">
              <a:rPr lang="ru-RU" smtClean="0"/>
              <a:pPr/>
              <a:t>19.03.2026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39898188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4303479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360296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26539785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48805681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5777044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369868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5812342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6600085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2636892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393469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8B84B59-AFDA-4E47-AD75-22C208D0F820}" type="datetimeFigureOut">
              <a:rPr lang="ru-RU" smtClean="0"/>
              <a:pPr/>
              <a:t>19.03.2026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3863014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0785681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9662081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88087858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559248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81409270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7402428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2381052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1101815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8655648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025784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8B84B59-AFDA-4E47-AD75-22C208D0F820}" type="datetimeFigureOut">
              <a:rPr lang="ru-RU" smtClean="0"/>
              <a:pPr/>
              <a:t>19.03.2026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4954448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9504552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29889096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52839035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655954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83314411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6269128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99006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8B84B59-AFDA-4E47-AD75-22C208D0F820}" type="datetimeFigureOut">
              <a:rPr lang="ru-RU" smtClean="0"/>
              <a:pPr/>
              <a:t>19.03.2026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1970323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pPr/>
              <a:t>19.03.2026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9322661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8B84B59-AFDA-4E47-AD75-22C208D0F820}" type="datetimeFigureOut">
              <a:rPr lang="ru-RU" smtClean="0"/>
              <a:pPr/>
              <a:t>19.03.2026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2454918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4B59-AFDA-4E47-AD75-22C208D0F820}" type="datetimeFigureOut">
              <a:rPr lang="ru-RU" smtClean="0"/>
              <a:pPr/>
              <a:t>19.03.2026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14B5-F853-4FB8-A240-F652315E90D1}" type="slidenum">
              <a:rPr lang="ru-RU" smtClean="0"/>
              <a:pPr/>
              <a:t>‹#›</a:t>
            </a:fld>
            <a:endParaRPr lang="ru-RU"/>
          </a:p>
        </p:txBody>
      </p:sp>
    </p:spTree>
    <p:extLst>
      <p:ext uri="{BB962C8B-B14F-4D97-AF65-F5344CB8AC3E}">
        <p14:creationId xmlns:p14="http://schemas.microsoft.com/office/powerpoint/2010/main" xmlns="" val="31960046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77421212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41701984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244261927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159481738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B84B59-AFDA-4E47-AD75-22C208D0F820}" type="datetimeFigureOut">
              <a:rPr lang="ru-RU" smtClean="0">
                <a:solidFill>
                  <a:prstClr val="black">
                    <a:tint val="75000"/>
                  </a:prstClr>
                </a:solidFill>
              </a:rPr>
              <a:pPr/>
              <a:t>19.03.2026</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1014B5-F853-4FB8-A240-F652315E90D1}"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xmlns="" val="370823151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3.xml"/><Relationship Id="rId5" Type="http://schemas.openxmlformats.org/officeDocument/2006/relationships/image" Target="../media/image8.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8.jpeg"/><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32.jpeg"/></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36.jpeg"/></Relationships>
</file>

<file path=ppt/slides/_rels/slide3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8.jpeg"/><Relationship Id="rId1" Type="http://schemas.openxmlformats.org/officeDocument/2006/relationships/slideLayout" Target="../slideLayouts/slideLayout8.xml"/><Relationship Id="rId4" Type="http://schemas.openxmlformats.org/officeDocument/2006/relationships/image" Target="../media/image38.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49" name="Picture 9" descr="Picture background"/>
          <p:cNvPicPr>
            <a:picLocks noChangeAspect="1" noChangeArrowheads="1"/>
          </p:cNvPicPr>
          <p:nvPr/>
        </p:nvPicPr>
        <p:blipFill>
          <a:blip r:embed="rId2"/>
          <a:srcRect/>
          <a:stretch>
            <a:fillRect/>
          </a:stretch>
        </p:blipFill>
        <p:spPr bwMode="auto">
          <a:xfrm>
            <a:off x="214282" y="1285860"/>
            <a:ext cx="2762853" cy="4286280"/>
          </a:xfrm>
          <a:prstGeom prst="rect">
            <a:avLst/>
          </a:prstGeom>
          <a:noFill/>
        </p:spPr>
      </p:pic>
      <p:cxnSp>
        <p:nvCxnSpPr>
          <p:cNvPr id="17" name="Прямая соединительная линия 16"/>
          <p:cNvCxnSpPr/>
          <p:nvPr/>
        </p:nvCxnSpPr>
        <p:spPr>
          <a:xfrm>
            <a:off x="0" y="1142984"/>
            <a:ext cx="9144000" cy="1588"/>
          </a:xfrm>
          <a:prstGeom prst="line">
            <a:avLst/>
          </a:prstGeom>
          <a:ln w="63500" cmpd="dbl">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0" y="5857892"/>
            <a:ext cx="9144000" cy="1588"/>
          </a:xfrm>
          <a:prstGeom prst="line">
            <a:avLst/>
          </a:prstGeom>
          <a:ln w="63500" cmpd="dbl">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0" y="6643710"/>
            <a:ext cx="9144000" cy="1588"/>
          </a:xfrm>
          <a:prstGeom prst="line">
            <a:avLst/>
          </a:prstGeom>
          <a:ln w="63500" cmpd="dbl">
            <a:solidFill>
              <a:srgbClr val="00B050"/>
            </a:solidFill>
          </a:ln>
        </p:spPr>
        <p:style>
          <a:lnRef idx="1">
            <a:schemeClr val="accent1"/>
          </a:lnRef>
          <a:fillRef idx="0">
            <a:schemeClr val="accent1"/>
          </a:fillRef>
          <a:effectRef idx="0">
            <a:schemeClr val="accent1"/>
          </a:effectRef>
          <a:fontRef idx="minor">
            <a:schemeClr val="tx1"/>
          </a:fontRef>
        </p:style>
      </p:cxnSp>
      <p:sp>
        <p:nvSpPr>
          <p:cNvPr id="10" name="Прямоугольник 9"/>
          <p:cNvSpPr/>
          <p:nvPr/>
        </p:nvSpPr>
        <p:spPr>
          <a:xfrm>
            <a:off x="3143240" y="1428736"/>
            <a:ext cx="5857916" cy="4302716"/>
          </a:xfrm>
          <a:prstGeom prst="rect">
            <a:avLst/>
          </a:prstGeom>
        </p:spPr>
        <p:txBody>
          <a:bodyPr wrap="square">
            <a:spAutoFit/>
          </a:bodyPr>
          <a:lstStyle/>
          <a:p>
            <a:pPr algn="ctr">
              <a:spcBef>
                <a:spcPct val="20000"/>
              </a:spcBef>
              <a:defRPr/>
            </a:pPr>
            <a:r>
              <a:rPr lang="ru-RU" sz="2400" dirty="0" smtClean="0">
                <a:solidFill>
                  <a:schemeClr val="bg1"/>
                </a:solidFill>
                <a:cs typeface="Times New Roman" pitchFamily="18" charset="0"/>
              </a:rPr>
              <a:t>Исследовательский проект на тему: </a:t>
            </a:r>
            <a:r>
              <a:rPr lang="ru-RU" sz="2400" b="1" dirty="0" smtClean="0">
                <a:solidFill>
                  <a:schemeClr val="bg1"/>
                </a:solidFill>
                <a:cs typeface="Times New Roman" pitchFamily="18" charset="0"/>
              </a:rPr>
              <a:t>Ответственность учёного за свои научные открытия</a:t>
            </a:r>
            <a:endParaRPr lang="ru-RU" sz="2400" dirty="0" smtClean="0">
              <a:solidFill>
                <a:schemeClr val="bg1"/>
              </a:solidFill>
              <a:cs typeface="Times New Roman" pitchFamily="18" charset="0"/>
            </a:endParaRPr>
          </a:p>
          <a:p>
            <a:pPr algn="ctr">
              <a:spcBef>
                <a:spcPct val="20000"/>
              </a:spcBef>
              <a:defRPr/>
            </a:pPr>
            <a:r>
              <a:rPr lang="ru-RU" sz="2000" dirty="0" smtClean="0">
                <a:solidFill>
                  <a:schemeClr val="bg1"/>
                </a:solidFill>
                <a:cs typeface="Times New Roman" pitchFamily="18" charset="0"/>
              </a:rPr>
              <a:t> (по произведениям М.А.Булгакова</a:t>
            </a:r>
          </a:p>
          <a:p>
            <a:pPr algn="ctr">
              <a:spcBef>
                <a:spcPct val="20000"/>
              </a:spcBef>
              <a:defRPr/>
            </a:pPr>
            <a:r>
              <a:rPr lang="ru-RU" sz="2000" dirty="0" smtClean="0">
                <a:solidFill>
                  <a:schemeClr val="bg1"/>
                </a:solidFill>
                <a:cs typeface="Times New Roman" pitchFamily="18" charset="0"/>
              </a:rPr>
              <a:t> «Роковые яйца» и «Собачье сердце»).</a:t>
            </a:r>
          </a:p>
          <a:p>
            <a:pPr algn="ctr">
              <a:spcBef>
                <a:spcPct val="20000"/>
              </a:spcBef>
              <a:defRPr/>
            </a:pPr>
            <a:endParaRPr lang="ru-RU" sz="1600" dirty="0" smtClean="0">
              <a:solidFill>
                <a:schemeClr val="bg1"/>
              </a:solidFill>
              <a:cs typeface="Times New Roman" pitchFamily="18" charset="0"/>
            </a:endParaRPr>
          </a:p>
          <a:p>
            <a:pPr algn="ctr">
              <a:spcBef>
                <a:spcPct val="20000"/>
              </a:spcBef>
              <a:defRPr/>
            </a:pPr>
            <a:r>
              <a:rPr lang="ru-RU" sz="1600" dirty="0" smtClean="0">
                <a:solidFill>
                  <a:schemeClr val="bg1"/>
                </a:solidFill>
                <a:cs typeface="Times New Roman" pitchFamily="18" charset="0"/>
              </a:rPr>
              <a:t>                 </a:t>
            </a:r>
            <a:r>
              <a:rPr lang="ru-RU" sz="1600" dirty="0" smtClean="0">
                <a:solidFill>
                  <a:schemeClr val="bg1"/>
                </a:solidFill>
              </a:rPr>
              <a:t>Автор работы: </a:t>
            </a:r>
          </a:p>
          <a:p>
            <a:pPr algn="ctr">
              <a:spcBef>
                <a:spcPct val="20000"/>
              </a:spcBef>
              <a:defRPr/>
            </a:pPr>
            <a:r>
              <a:rPr lang="ru-RU" sz="1600" dirty="0" smtClean="0">
                <a:solidFill>
                  <a:schemeClr val="bg1"/>
                </a:solidFill>
              </a:rPr>
              <a:t>                         ученица 10 класса</a:t>
            </a:r>
          </a:p>
          <a:p>
            <a:pPr algn="ctr">
              <a:spcBef>
                <a:spcPct val="20000"/>
              </a:spcBef>
              <a:defRPr/>
            </a:pPr>
            <a:r>
              <a:rPr lang="ru-RU" sz="1600" dirty="0" smtClean="0">
                <a:solidFill>
                  <a:schemeClr val="bg1"/>
                </a:solidFill>
              </a:rPr>
              <a:t>                                                   Покровская Ульяна Алексеевна</a:t>
            </a:r>
          </a:p>
          <a:p>
            <a:pPr algn="ctr">
              <a:spcBef>
                <a:spcPct val="20000"/>
              </a:spcBef>
              <a:defRPr/>
            </a:pPr>
            <a:r>
              <a:rPr lang="ru-RU" sz="1600" dirty="0" smtClean="0">
                <a:solidFill>
                  <a:schemeClr val="bg1"/>
                </a:solidFill>
              </a:rPr>
              <a:t>                                  Руководитель работы:</a:t>
            </a:r>
          </a:p>
          <a:p>
            <a:pPr algn="ctr">
              <a:spcBef>
                <a:spcPct val="20000"/>
              </a:spcBef>
              <a:defRPr/>
            </a:pPr>
            <a:r>
              <a:rPr lang="ru-RU" sz="1600" dirty="0" smtClean="0">
                <a:solidFill>
                  <a:schemeClr val="bg1"/>
                </a:solidFill>
              </a:rPr>
              <a:t>                                      учитель русского языка и</a:t>
            </a:r>
          </a:p>
          <a:p>
            <a:pPr algn="ctr">
              <a:spcBef>
                <a:spcPct val="20000"/>
              </a:spcBef>
              <a:defRPr/>
            </a:pPr>
            <a:r>
              <a:rPr lang="ru-RU" sz="1600" dirty="0" smtClean="0">
                <a:solidFill>
                  <a:schemeClr val="bg1"/>
                </a:solidFill>
              </a:rPr>
              <a:t>              литературы</a:t>
            </a:r>
          </a:p>
          <a:p>
            <a:pPr algn="ctr">
              <a:spcBef>
                <a:spcPct val="20000"/>
              </a:spcBef>
              <a:defRPr/>
            </a:pPr>
            <a:r>
              <a:rPr lang="ru-RU" sz="1600" dirty="0" smtClean="0">
                <a:solidFill>
                  <a:schemeClr val="bg1"/>
                </a:solidFill>
              </a:rPr>
              <a:t>                                                  Соловьева Светлана Сергеевна</a:t>
            </a:r>
          </a:p>
        </p:txBody>
      </p:sp>
      <p:sp>
        <p:nvSpPr>
          <p:cNvPr id="11" name="Прямоугольник 10"/>
          <p:cNvSpPr/>
          <p:nvPr/>
        </p:nvSpPr>
        <p:spPr>
          <a:xfrm>
            <a:off x="2428860" y="5929330"/>
            <a:ext cx="4572000" cy="701731"/>
          </a:xfrm>
          <a:prstGeom prst="rect">
            <a:avLst/>
          </a:prstGeom>
        </p:spPr>
        <p:txBody>
          <a:bodyPr wrap="square">
            <a:spAutoFit/>
          </a:bodyPr>
          <a:lstStyle/>
          <a:p>
            <a:pPr algn="ctr">
              <a:spcBef>
                <a:spcPct val="20000"/>
              </a:spcBef>
            </a:pPr>
            <a:r>
              <a:rPr lang="ru-RU" b="1" dirty="0" smtClean="0">
                <a:solidFill>
                  <a:schemeClr val="bg1"/>
                </a:solidFill>
              </a:rPr>
              <a:t>Город Нелидово</a:t>
            </a:r>
          </a:p>
          <a:p>
            <a:pPr algn="ctr">
              <a:spcBef>
                <a:spcPct val="20000"/>
              </a:spcBef>
            </a:pPr>
            <a:r>
              <a:rPr lang="ru-RU" b="1" dirty="0" smtClean="0">
                <a:solidFill>
                  <a:schemeClr val="bg1"/>
                </a:solidFill>
              </a:rPr>
              <a:t>2026</a:t>
            </a:r>
            <a:endParaRPr lang="ru-RU" b="1" dirty="0">
              <a:solidFill>
                <a:schemeClr val="bg1"/>
              </a:solidFill>
            </a:endParaRPr>
          </a:p>
        </p:txBody>
      </p:sp>
      <p:sp>
        <p:nvSpPr>
          <p:cNvPr id="12" name="Прямоугольник 11"/>
          <p:cNvSpPr/>
          <p:nvPr/>
        </p:nvSpPr>
        <p:spPr>
          <a:xfrm>
            <a:off x="214282" y="142852"/>
            <a:ext cx="8572560" cy="769441"/>
          </a:xfrm>
          <a:prstGeom prst="rect">
            <a:avLst/>
          </a:prstGeom>
        </p:spPr>
        <p:txBody>
          <a:bodyPr wrap="square">
            <a:spAutoFit/>
          </a:bodyPr>
          <a:lstStyle/>
          <a:p>
            <a:pPr lvl="0" algn="ctr">
              <a:spcBef>
                <a:spcPct val="20000"/>
              </a:spcBef>
              <a:defRPr/>
            </a:pPr>
            <a:r>
              <a:rPr lang="ru-RU" sz="2000" b="1" dirty="0" smtClean="0">
                <a:solidFill>
                  <a:schemeClr val="bg1"/>
                </a:solidFill>
              </a:rPr>
              <a:t>Муниципальное бюджетное общеобразовательное учреждение </a:t>
            </a:r>
          </a:p>
          <a:p>
            <a:pPr lvl="0" algn="ctr">
              <a:spcBef>
                <a:spcPct val="20000"/>
              </a:spcBef>
              <a:defRPr/>
            </a:pPr>
            <a:r>
              <a:rPr lang="ru-RU" sz="2000" b="1" dirty="0" smtClean="0">
                <a:solidFill>
                  <a:schemeClr val="bg1"/>
                </a:solidFill>
              </a:rPr>
              <a:t> средняя общеобразовательная школа №4</a:t>
            </a:r>
            <a:endParaRPr lang="ru-RU" sz="2000"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6085" name="Picture 5" descr="Picture background"/>
          <p:cNvPicPr>
            <a:picLocks noChangeAspect="1" noChangeArrowheads="1"/>
          </p:cNvPicPr>
          <p:nvPr/>
        </p:nvPicPr>
        <p:blipFill>
          <a:blip r:embed="rId2" cstate="print"/>
          <a:srcRect/>
          <a:stretch>
            <a:fillRect/>
          </a:stretch>
        </p:blipFill>
        <p:spPr bwMode="auto">
          <a:xfrm>
            <a:off x="6215074" y="785794"/>
            <a:ext cx="2714612" cy="4270824"/>
          </a:xfrm>
          <a:prstGeom prst="rect">
            <a:avLst/>
          </a:prstGeom>
          <a:noFill/>
        </p:spPr>
      </p:pic>
      <p:pic>
        <p:nvPicPr>
          <p:cNvPr id="46087" name="Picture 7" descr="Дьяволиада. Роковые яйца Булгаков М. А. - купить в интернет-магазине Издательств"/>
          <p:cNvPicPr>
            <a:picLocks noChangeAspect="1" noChangeArrowheads="1"/>
          </p:cNvPicPr>
          <p:nvPr/>
        </p:nvPicPr>
        <p:blipFill>
          <a:blip r:embed="rId3"/>
          <a:srcRect/>
          <a:stretch>
            <a:fillRect/>
          </a:stretch>
        </p:blipFill>
        <p:spPr bwMode="auto">
          <a:xfrm>
            <a:off x="3214678" y="785794"/>
            <a:ext cx="2714644" cy="4258266"/>
          </a:xfrm>
          <a:prstGeom prst="rect">
            <a:avLst/>
          </a:prstGeom>
          <a:noFill/>
        </p:spPr>
      </p:pic>
      <p:cxnSp>
        <p:nvCxnSpPr>
          <p:cNvPr id="10" name="Прямая соединительная линия 9"/>
          <p:cNvCxnSpPr/>
          <p:nvPr/>
        </p:nvCxnSpPr>
        <p:spPr>
          <a:xfrm>
            <a:off x="0" y="5357826"/>
            <a:ext cx="9144000" cy="1588"/>
          </a:xfrm>
          <a:prstGeom prst="line">
            <a:avLst/>
          </a:prstGeom>
          <a:ln w="63500" cmpd="dbl">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0" y="6357958"/>
            <a:ext cx="9144000" cy="1588"/>
          </a:xfrm>
          <a:prstGeom prst="line">
            <a:avLst/>
          </a:prstGeom>
          <a:ln w="63500" cmpd="dbl">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Прямоугольник 11"/>
          <p:cNvSpPr/>
          <p:nvPr/>
        </p:nvSpPr>
        <p:spPr>
          <a:xfrm>
            <a:off x="0" y="5572140"/>
            <a:ext cx="9144000" cy="571504"/>
          </a:xfrm>
          <a:prstGeom prst="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pPr>
            <a:endParaRPr lang="ru-RU" sz="1200" b="1" dirty="0">
              <a:solidFill>
                <a:schemeClr val="tx1"/>
              </a:solidFill>
            </a:endParaRPr>
          </a:p>
        </p:txBody>
      </p:sp>
      <p:sp>
        <p:nvSpPr>
          <p:cNvPr id="13" name="Rectangle 1"/>
          <p:cNvSpPr>
            <a:spLocks noChangeArrowheads="1"/>
          </p:cNvSpPr>
          <p:nvPr/>
        </p:nvSpPr>
        <p:spPr bwMode="auto">
          <a:xfrm>
            <a:off x="0" y="5572140"/>
            <a:ext cx="880087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lvl="0" algn="just" fontAlgn="base">
              <a:spcBef>
                <a:spcPct val="0"/>
              </a:spcBef>
              <a:spcAft>
                <a:spcPct val="0"/>
              </a:spcAft>
            </a:pPr>
            <a:r>
              <a:rPr lang="ru-RU" sz="2600" dirty="0" smtClean="0">
                <a:latin typeface="Times New Roman" pitchFamily="18" charset="0"/>
                <a:ea typeface="Calibri" pitchFamily="34" charset="0"/>
                <a:cs typeface="Times New Roman" pitchFamily="18" charset="0"/>
              </a:rPr>
              <a:t>повести  М.А.Булгакова </a:t>
            </a:r>
            <a:r>
              <a:rPr kumimoji="0" lang="ru-RU" sz="2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«Роковые яйца» и «Собачье сердце».</a:t>
            </a:r>
            <a:endParaRPr kumimoji="0" lang="ru-RU" sz="2600" i="0" u="none" strike="noStrike" cap="none" normalizeH="0" baseline="0" dirty="0" smtClean="0">
              <a:ln>
                <a:noFill/>
              </a:ln>
              <a:solidFill>
                <a:schemeClr val="tx1"/>
              </a:solidFill>
              <a:effectLst/>
              <a:latin typeface="Arial" pitchFamily="34" charset="0"/>
              <a:cs typeface="Arial" pitchFamily="34" charset="0"/>
            </a:endParaRPr>
          </a:p>
        </p:txBody>
      </p:sp>
      <p:sp>
        <p:nvSpPr>
          <p:cNvPr id="18" name="Down Arrow 7">
            <a:extLst>
              <a:ext uri="{FF2B5EF4-FFF2-40B4-BE49-F238E27FC236}">
                <a16:creationId xmlns="" xmlns:a16="http://schemas.microsoft.com/office/drawing/2014/main" id="{D4771268-CB57-404A-9271-370EB28F609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a:off x="183357" y="1928732"/>
            <a:ext cx="3333749" cy="2624327"/>
          </a:xfrm>
          <a:prstGeom prst="downArrow">
            <a:avLst>
              <a:gd name="adj1" fmla="val 100000"/>
              <a:gd name="adj2" fmla="val 15788"/>
            </a:avLst>
          </a:prstGeom>
          <a:solidFill>
            <a:schemeClr val="accent2">
              <a:lumMod val="75000"/>
            </a:schemeClr>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Заголовок 1">
            <a:extLst>
              <a:ext uri="{FF2B5EF4-FFF2-40B4-BE49-F238E27FC236}">
                <a16:creationId xmlns="" xmlns:a16="http://schemas.microsoft.com/office/drawing/2014/main" id="{99517221-6A04-03BD-C464-11FF0EDAEA25}"/>
              </a:ext>
            </a:extLst>
          </p:cNvPr>
          <p:cNvSpPr txBox="1">
            <a:spLocks/>
          </p:cNvSpPr>
          <p:nvPr/>
        </p:nvSpPr>
        <p:spPr>
          <a:xfrm>
            <a:off x="714348" y="1857364"/>
            <a:ext cx="1971675" cy="2547257"/>
          </a:xfrm>
          <a:prstGeom prst="rect">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sz="3600" b="1" i="0" u="none" strike="noStrike" kern="1200" cap="none" spc="0" normalizeH="0" baseline="0" noProof="0" dirty="0" smtClean="0">
                <a:ln>
                  <a:noFill/>
                </a:ln>
                <a:solidFill>
                  <a:schemeClr val="bg1"/>
                </a:solidFill>
                <a:effectLst/>
                <a:uLnTx/>
                <a:uFillTx/>
                <a:latin typeface="+mj-lt"/>
                <a:ea typeface="+mj-ea"/>
                <a:cs typeface="+mj-cs"/>
              </a:rPr>
              <a:t>Объект исследования</a:t>
            </a:r>
            <a:r>
              <a:rPr kumimoji="0" lang="ru-RU" sz="3600" b="0" i="0" u="none" strike="noStrike" kern="1200" cap="none" spc="0" normalizeH="0" baseline="0" noProof="0" dirty="0" smtClean="0">
                <a:ln>
                  <a:noFill/>
                </a:ln>
                <a:solidFill>
                  <a:schemeClr val="bg1"/>
                </a:solidFill>
                <a:effectLst/>
                <a:uLnTx/>
                <a:uFillTx/>
                <a:latin typeface="+mj-lt"/>
                <a:ea typeface="+mj-ea"/>
                <a:cs typeface="+mj-cs"/>
              </a:rPr>
              <a:t>:</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cxnSp>
        <p:nvCxnSpPr>
          <p:cNvPr id="20" name="Прямая соединительная линия 19"/>
          <p:cNvCxnSpPr/>
          <p:nvPr/>
        </p:nvCxnSpPr>
        <p:spPr>
          <a:xfrm>
            <a:off x="0" y="357166"/>
            <a:ext cx="9144000" cy="1588"/>
          </a:xfrm>
          <a:prstGeom prst="line">
            <a:avLst/>
          </a:prstGeom>
          <a:ln w="63500" cmpd="dbl">
            <a:solidFill>
              <a:srgbClr val="00B050"/>
            </a:solidFill>
          </a:ln>
        </p:spPr>
        <p:style>
          <a:lnRef idx="1">
            <a:schemeClr val="accent1"/>
          </a:lnRef>
          <a:fillRef idx="0">
            <a:schemeClr val="accent1"/>
          </a:fillRef>
          <a:effectRef idx="0">
            <a:schemeClr val="accent1"/>
          </a:effectRef>
          <a:fontRef idx="minor">
            <a:schemeClr val="tx1"/>
          </a:fontRef>
        </p:style>
      </p:cxnSp>
      <p:pic>
        <p:nvPicPr>
          <p:cNvPr id="21" name="Picture 9" descr="Picture background"/>
          <p:cNvPicPr>
            <a:picLocks noChangeAspect="1" noChangeArrowheads="1"/>
          </p:cNvPicPr>
          <p:nvPr/>
        </p:nvPicPr>
        <p:blipFill>
          <a:blip r:embed="rId4" cstate="print"/>
          <a:srcRect/>
          <a:stretch>
            <a:fillRect/>
          </a:stretch>
        </p:blipFill>
        <p:spPr bwMode="auto">
          <a:xfrm>
            <a:off x="1" y="0"/>
            <a:ext cx="1142975" cy="1773207"/>
          </a:xfrm>
          <a:prstGeom prst="rect">
            <a:avLst/>
          </a:prstGeom>
          <a:noFill/>
        </p:spPr>
      </p:pic>
    </p:spTree>
    <p:extLst>
      <p:ext uri="{BB962C8B-B14F-4D97-AF65-F5344CB8AC3E}">
        <p14:creationId xmlns:p14="http://schemas.microsoft.com/office/powerpoint/2010/main" xmlns="" val="1240718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522B21E-B2B9-4C72-9A71-C87EFD1374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5EB7D2A2-F448-44D4-938C-DC84CBCB3B1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3"/>
            <a:ext cx="9144000" cy="441258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xmlns="" id="{871AEA07-1E14-44B4-8E55-64EF049CD66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47348" y="551962"/>
            <a:ext cx="8249304" cy="4618549"/>
          </a:xfrm>
          <a:prstGeom prst="rect">
            <a:avLst/>
          </a:prstGeom>
          <a:solidFill>
            <a:schemeClr val="bg2">
              <a:lumMod val="75000"/>
            </a:schemeClr>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DBFE90BC-53EB-34D7-A8B6-A47946A426AD}"/>
              </a:ext>
            </a:extLst>
          </p:cNvPr>
          <p:cNvSpPr>
            <a:spLocks noGrp="1"/>
          </p:cNvSpPr>
          <p:nvPr>
            <p:ph type="title"/>
          </p:nvPr>
        </p:nvSpPr>
        <p:spPr>
          <a:xfrm>
            <a:off x="1500166" y="785794"/>
            <a:ext cx="6858000" cy="4357718"/>
          </a:xfrm>
        </p:spPr>
        <p:txBody>
          <a:bodyPr vert="horz" lIns="91440" tIns="45720" rIns="91440" bIns="45720" rtlCol="0" anchor="ctr">
            <a:normAutofit fontScale="90000"/>
          </a:bodyPr>
          <a:lstStyle/>
          <a:p>
            <a:pPr>
              <a:lnSpc>
                <a:spcPts val="4000"/>
              </a:lnSpc>
            </a:pPr>
            <a:r>
              <a:rPr lang="ru-RU" sz="3600" u="sng" dirty="0" smtClean="0">
                <a:solidFill>
                  <a:srgbClr val="C00000"/>
                </a:solidFill>
              </a:rPr>
              <a:t>Значимость ПРОЕКТА:</a:t>
            </a:r>
            <a:r>
              <a:rPr lang="ru-RU" sz="3600" dirty="0" smtClean="0">
                <a:solidFill>
                  <a:srgbClr val="C00000"/>
                </a:solidFill>
              </a:rPr>
              <a:t/>
            </a:r>
            <a:br>
              <a:rPr lang="ru-RU" sz="3600" dirty="0" smtClean="0">
                <a:solidFill>
                  <a:srgbClr val="C00000"/>
                </a:solidFill>
              </a:rPr>
            </a:br>
            <a:r>
              <a:rPr lang="ru-RU" sz="2000" dirty="0" smtClean="0"/>
              <a:t>1) результаты исследования помогут понять, как важно быть ответственным человеком каждому жителю Земли, а одарённому человеку, человеку-учёному, быть ответственным необходимо вдвойне. </a:t>
            </a:r>
            <a:br>
              <a:rPr lang="ru-RU" sz="2000" dirty="0" smtClean="0"/>
            </a:br>
            <a:r>
              <a:rPr lang="ru-RU" sz="2000" dirty="0" smtClean="0"/>
              <a:t>2) При отсутствии этого качества результаты деятельности учёного могут привести как к прогрессу, так и к катастрофе. </a:t>
            </a:r>
            <a:endParaRPr lang="ru-RU" sz="2000" dirty="0"/>
          </a:p>
        </p:txBody>
      </p:sp>
      <p:cxnSp>
        <p:nvCxnSpPr>
          <p:cNvPr id="14" name="Straight Connector 13">
            <a:extLst>
              <a:ext uri="{FF2B5EF4-FFF2-40B4-BE49-F238E27FC236}">
                <a16:creationId xmlns:a16="http://schemas.microsoft.com/office/drawing/2014/main" xmlns="" id="{F7C8EA93-3210-4C62-99E9-153C275E3A8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flipH="1">
            <a:off x="447348" y="6354708"/>
            <a:ext cx="8250174" cy="0"/>
          </a:xfrm>
          <a:prstGeom prst="line">
            <a:avLst/>
          </a:prstGeom>
          <a:ln w="1016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9" descr="Picture background"/>
          <p:cNvPicPr>
            <a:picLocks noChangeAspect="1" noChangeArrowheads="1"/>
          </p:cNvPicPr>
          <p:nvPr/>
        </p:nvPicPr>
        <p:blipFill>
          <a:blip r:embed="rId2" cstate="print"/>
          <a:srcRect/>
          <a:stretch>
            <a:fillRect/>
          </a:stretch>
        </p:blipFill>
        <p:spPr bwMode="auto">
          <a:xfrm>
            <a:off x="1" y="0"/>
            <a:ext cx="1142975" cy="1773207"/>
          </a:xfrm>
          <a:prstGeom prst="rect">
            <a:avLst/>
          </a:prstGeom>
          <a:noFill/>
        </p:spPr>
      </p:pic>
    </p:spTree>
    <p:extLst>
      <p:ext uri="{BB962C8B-B14F-4D97-AF65-F5344CB8AC3E}">
        <p14:creationId xmlns:p14="http://schemas.microsoft.com/office/powerpoint/2010/main" xmlns="" val="12359647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791B7BB-9B82-8DC9-F555-E2A25E9C9ACA}"/>
              </a:ext>
            </a:extLst>
          </p:cNvPr>
          <p:cNvSpPr>
            <a:spLocks noGrp="1"/>
          </p:cNvSpPr>
          <p:nvPr>
            <p:ph type="title"/>
          </p:nvPr>
        </p:nvSpPr>
        <p:spPr>
          <a:xfrm>
            <a:off x="442170" y="214290"/>
            <a:ext cx="3701202" cy="1769958"/>
          </a:xfrm>
        </p:spPr>
        <p:txBody>
          <a:bodyPr vert="horz" lIns="91440" tIns="45720" rIns="91440" bIns="45720" rtlCol="0" anchor="ctr">
            <a:noAutofit/>
          </a:bodyPr>
          <a:lstStyle/>
          <a:p>
            <a:pPr lvl="0"/>
            <a:r>
              <a:rPr lang="ru-RU" sz="2200" dirty="0" smtClean="0">
                <a:solidFill>
                  <a:schemeClr val="bg1"/>
                </a:solidFill>
              </a:rPr>
              <a:t>М.А.Булгакова  живо интересовала проблема  ответственности  учёного за свои научные открытия.</a:t>
            </a:r>
            <a:endParaRPr lang="ru-RU" sz="2200" dirty="0">
              <a:solidFill>
                <a:schemeClr val="bg1"/>
              </a:solidFill>
            </a:endParaRPr>
          </a:p>
        </p:txBody>
      </p:sp>
      <p:grpSp>
        <p:nvGrpSpPr>
          <p:cNvPr id="3" name="Group 103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7" cy="673460"/>
            <a:chOff x="0" y="823811"/>
            <a:chExt cx="355197" cy="673460"/>
          </a:xfrm>
        </p:grpSpPr>
        <p:sp>
          <p:nvSpPr>
            <p:cNvPr id="1034" name="Rectangle 103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2" y="823811"/>
              <a:ext cx="195855" cy="6734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4"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10BDE4C5-73CF-E725-432B-6C34C85D3EE1}"/>
              </a:ext>
            </a:extLst>
          </p:cNvPr>
          <p:cNvSpPr>
            <a:spLocks noGrp="1"/>
          </p:cNvSpPr>
          <p:nvPr>
            <p:ph type="body" sz="half" idx="2"/>
          </p:nvPr>
        </p:nvSpPr>
        <p:spPr>
          <a:xfrm>
            <a:off x="443039" y="2330505"/>
            <a:ext cx="3419569" cy="3979585"/>
          </a:xfrm>
        </p:spPr>
        <p:txBody>
          <a:bodyPr vert="horz" lIns="91440" tIns="45720" rIns="91440" bIns="45720" rtlCol="0" anchor="ctr">
            <a:normAutofit fontScale="92500" lnSpcReduction="10000"/>
          </a:bodyPr>
          <a:lstStyle/>
          <a:p>
            <a:r>
              <a:rPr lang="ru-RU" sz="2000" dirty="0" smtClean="0">
                <a:solidFill>
                  <a:schemeClr val="bg1"/>
                </a:solidFill>
              </a:rPr>
              <a:t>В произведениях «Роковые яйца» и «Собачье сердце» Михаил Булгаков формулирует </a:t>
            </a:r>
            <a:r>
              <a:rPr lang="ru-RU" sz="2000" b="1" u="sng" dirty="0" smtClean="0">
                <a:solidFill>
                  <a:schemeClr val="bg1"/>
                </a:solidFill>
              </a:rPr>
              <a:t>принципы научной этики</a:t>
            </a:r>
            <a:r>
              <a:rPr lang="ru-RU" sz="2000" u="sng" dirty="0" smtClean="0">
                <a:solidFill>
                  <a:schemeClr val="bg1"/>
                </a:solidFill>
              </a:rPr>
              <a:t> </a:t>
            </a:r>
            <a:r>
              <a:rPr lang="ru-RU" sz="2000" dirty="0" smtClean="0">
                <a:solidFill>
                  <a:schemeClr val="bg1"/>
                </a:solidFill>
              </a:rPr>
              <a:t>как предостережение: если вмешательство в природу не опирается на принципы гуманизма и ответственность, то оно становится безнравственным или безрассудным. Результаты такого вмешательства могут привести  к катастрофическим последствиям. </a:t>
            </a:r>
            <a:endParaRPr lang="ru-RU" sz="2000" dirty="0">
              <a:solidFill>
                <a:schemeClr val="bg1"/>
              </a:solidFill>
            </a:endParaRPr>
          </a:p>
        </p:txBody>
      </p:sp>
      <p:sp>
        <p:nvSpPr>
          <p:cNvPr id="1039" name="Rectangle 103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4"/>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394" name="Picture 2" descr="Picture background"/>
          <p:cNvPicPr>
            <a:picLocks noGrp="1" noChangeAspect="1" noChangeArrowheads="1"/>
          </p:cNvPicPr>
          <p:nvPr>
            <p:ph idx="1"/>
          </p:nvPr>
        </p:nvPicPr>
        <p:blipFill>
          <a:blip r:embed="rId2"/>
          <a:srcRect/>
          <a:stretch>
            <a:fillRect/>
          </a:stretch>
        </p:blipFill>
        <p:spPr bwMode="auto">
          <a:xfrm>
            <a:off x="4643438" y="785794"/>
            <a:ext cx="3914775" cy="5200650"/>
          </a:xfrm>
          <a:prstGeom prst="rect">
            <a:avLst/>
          </a:prstGeom>
          <a:noFill/>
        </p:spPr>
      </p:pic>
    </p:spTree>
    <p:extLst>
      <p:ext uri="{BB962C8B-B14F-4D97-AF65-F5344CB8AC3E}">
        <p14:creationId xmlns:p14="http://schemas.microsoft.com/office/powerpoint/2010/main" xmlns="" val="1079304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791B7BB-9B82-8DC9-F555-E2A25E9C9ACA}"/>
              </a:ext>
            </a:extLst>
          </p:cNvPr>
          <p:cNvSpPr>
            <a:spLocks noGrp="1"/>
          </p:cNvSpPr>
          <p:nvPr>
            <p:ph type="title"/>
          </p:nvPr>
        </p:nvSpPr>
        <p:spPr>
          <a:xfrm>
            <a:off x="442170" y="214290"/>
            <a:ext cx="3701202" cy="1769958"/>
          </a:xfrm>
        </p:spPr>
        <p:txBody>
          <a:bodyPr vert="horz" lIns="91440" tIns="45720" rIns="91440" bIns="45720" rtlCol="0" anchor="ctr">
            <a:noAutofit/>
          </a:bodyPr>
          <a:lstStyle/>
          <a:p>
            <a:pPr lvl="0"/>
            <a:r>
              <a:rPr lang="ru-RU" sz="2200" dirty="0" smtClean="0">
                <a:solidFill>
                  <a:schemeClr val="bg1"/>
                </a:solidFill>
              </a:rPr>
              <a:t>М.А.Булгакова  живо интересовала проблема  ответственности  учёного за свои научные открытия.</a:t>
            </a:r>
            <a:endParaRPr lang="ru-RU" sz="2200" dirty="0">
              <a:solidFill>
                <a:schemeClr val="bg1"/>
              </a:solidFill>
            </a:endParaRPr>
          </a:p>
        </p:txBody>
      </p:sp>
      <p:grpSp>
        <p:nvGrpSpPr>
          <p:cNvPr id="3" name="Group 103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7" cy="673460"/>
            <a:chOff x="0" y="823811"/>
            <a:chExt cx="355197" cy="673460"/>
          </a:xfrm>
        </p:grpSpPr>
        <p:sp>
          <p:nvSpPr>
            <p:cNvPr id="1034" name="Rectangle 103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2" y="823811"/>
              <a:ext cx="195855" cy="6734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4"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10BDE4C5-73CF-E725-432B-6C34C85D3EE1}"/>
              </a:ext>
            </a:extLst>
          </p:cNvPr>
          <p:cNvSpPr>
            <a:spLocks noGrp="1"/>
          </p:cNvSpPr>
          <p:nvPr>
            <p:ph type="body" sz="half" idx="2"/>
          </p:nvPr>
        </p:nvSpPr>
        <p:spPr>
          <a:xfrm>
            <a:off x="443039" y="2330505"/>
            <a:ext cx="3419569" cy="3979585"/>
          </a:xfrm>
        </p:spPr>
        <p:txBody>
          <a:bodyPr vert="horz" lIns="91440" tIns="45720" rIns="91440" bIns="45720" rtlCol="0" anchor="ctr">
            <a:normAutofit fontScale="92500" lnSpcReduction="10000"/>
          </a:bodyPr>
          <a:lstStyle/>
          <a:p>
            <a:r>
              <a:rPr lang="ru-RU" sz="2000" dirty="0" smtClean="0">
                <a:solidFill>
                  <a:schemeClr val="bg1"/>
                </a:solidFill>
              </a:rPr>
              <a:t>Автор критикует фанатизм, игнорирование моральных границ и опасные эксперименты, ставящие под угрозу человечество. </a:t>
            </a:r>
          </a:p>
          <a:p>
            <a:r>
              <a:rPr lang="ru-RU" sz="2000" dirty="0" smtClean="0">
                <a:solidFill>
                  <a:schemeClr val="bg1"/>
                </a:solidFill>
              </a:rPr>
              <a:t>Профессор Персиков в повести «Роковые яйца» и профессор Преображенский  в повести «Собачье сердце» создают нечто, выходящее из-под контроля – луч жизни и, как следствие его  необдуманного применения гигантских гадов,  и </a:t>
            </a:r>
            <a:r>
              <a:rPr lang="ru-RU" sz="2000" dirty="0" err="1" smtClean="0">
                <a:solidFill>
                  <a:schemeClr val="bg1"/>
                </a:solidFill>
              </a:rPr>
              <a:t>Шарикова</a:t>
            </a:r>
            <a:r>
              <a:rPr lang="ru-RU" sz="2000" dirty="0" smtClean="0">
                <a:solidFill>
                  <a:schemeClr val="bg1"/>
                </a:solidFill>
              </a:rPr>
              <a:t>, соответственно. </a:t>
            </a:r>
            <a:endParaRPr lang="ru-RU" sz="2000" dirty="0">
              <a:solidFill>
                <a:schemeClr val="bg1"/>
              </a:solidFill>
            </a:endParaRPr>
          </a:p>
        </p:txBody>
      </p:sp>
      <p:sp>
        <p:nvSpPr>
          <p:cNvPr id="1039" name="Rectangle 103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4"/>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48" name="Picture 4" descr="Picture background"/>
          <p:cNvPicPr>
            <a:picLocks noChangeAspect="1" noChangeArrowheads="1"/>
          </p:cNvPicPr>
          <p:nvPr/>
        </p:nvPicPr>
        <p:blipFill>
          <a:blip r:embed="rId2"/>
          <a:srcRect/>
          <a:stretch>
            <a:fillRect/>
          </a:stretch>
        </p:blipFill>
        <p:spPr bwMode="auto">
          <a:xfrm>
            <a:off x="4500562" y="714356"/>
            <a:ext cx="4071966" cy="5429288"/>
          </a:xfrm>
          <a:prstGeom prst="rect">
            <a:avLst/>
          </a:prstGeom>
          <a:noFill/>
        </p:spPr>
      </p:pic>
    </p:spTree>
    <p:extLst>
      <p:ext uri="{BB962C8B-B14F-4D97-AF65-F5344CB8AC3E}">
        <p14:creationId xmlns:p14="http://schemas.microsoft.com/office/powerpoint/2010/main" xmlns="" val="1079304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791B7BB-9B82-8DC9-F555-E2A25E9C9ACA}"/>
              </a:ext>
            </a:extLst>
          </p:cNvPr>
          <p:cNvSpPr>
            <a:spLocks noGrp="1"/>
          </p:cNvSpPr>
          <p:nvPr>
            <p:ph type="title"/>
          </p:nvPr>
        </p:nvSpPr>
        <p:spPr>
          <a:xfrm>
            <a:off x="442170" y="214290"/>
            <a:ext cx="3701202" cy="1769958"/>
          </a:xfrm>
        </p:spPr>
        <p:txBody>
          <a:bodyPr vert="horz" lIns="91440" tIns="45720" rIns="91440" bIns="45720" rtlCol="0" anchor="ctr">
            <a:noAutofit/>
          </a:bodyPr>
          <a:lstStyle/>
          <a:p>
            <a:pPr lvl="0"/>
            <a:r>
              <a:rPr lang="ru-RU" sz="2200" dirty="0" smtClean="0">
                <a:solidFill>
                  <a:schemeClr val="bg1"/>
                </a:solidFill>
              </a:rPr>
              <a:t>М.А.Булгакова  живо интересовала проблема  ответственности  учёного за свои научные открытия.</a:t>
            </a:r>
            <a:endParaRPr lang="ru-RU" sz="2200" dirty="0">
              <a:solidFill>
                <a:schemeClr val="bg1"/>
              </a:solidFill>
            </a:endParaRPr>
          </a:p>
        </p:txBody>
      </p:sp>
      <p:grpSp>
        <p:nvGrpSpPr>
          <p:cNvPr id="3" name="Group 103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7" cy="673460"/>
            <a:chOff x="0" y="823811"/>
            <a:chExt cx="355197" cy="673460"/>
          </a:xfrm>
        </p:grpSpPr>
        <p:sp>
          <p:nvSpPr>
            <p:cNvPr id="1034" name="Rectangle 103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2" y="823811"/>
              <a:ext cx="195855" cy="6734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4"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10BDE4C5-73CF-E725-432B-6C34C85D3EE1}"/>
              </a:ext>
            </a:extLst>
          </p:cNvPr>
          <p:cNvSpPr>
            <a:spLocks noGrp="1"/>
          </p:cNvSpPr>
          <p:nvPr>
            <p:ph type="body" sz="half" idx="2"/>
          </p:nvPr>
        </p:nvSpPr>
        <p:spPr>
          <a:xfrm>
            <a:off x="443039" y="1857364"/>
            <a:ext cx="3557457" cy="4786345"/>
          </a:xfrm>
        </p:spPr>
        <p:txBody>
          <a:bodyPr vert="horz" lIns="91440" tIns="45720" rIns="91440" bIns="45720" rtlCol="0" anchor="ctr">
            <a:normAutofit fontScale="70000" lnSpcReduction="20000"/>
          </a:bodyPr>
          <a:lstStyle/>
          <a:p>
            <a:pPr>
              <a:lnSpc>
                <a:spcPct val="120000"/>
              </a:lnSpc>
            </a:pPr>
            <a:r>
              <a:rPr lang="ru-RU" sz="2300" dirty="0" smtClean="0">
                <a:solidFill>
                  <a:schemeClr val="bg1"/>
                </a:solidFill>
              </a:rPr>
              <a:t>Булгаков подчеркивает, что ученый несет прямую ответственность за результаты своей деятельности, если они угрожают обществу. </a:t>
            </a:r>
          </a:p>
          <a:p>
            <a:pPr>
              <a:lnSpc>
                <a:spcPct val="120000"/>
              </a:lnSpc>
            </a:pPr>
            <a:r>
              <a:rPr lang="ru-RU" sz="2300" dirty="0" smtClean="0">
                <a:solidFill>
                  <a:schemeClr val="bg1"/>
                </a:solidFill>
              </a:rPr>
              <a:t>По мнению писателя, наука не должна быть идеологизирована, а тем более служить разрушительным идеологиям.  Булгаков высмеивает ситуацию, когда научные открытия попадают в руки невежественных бюрократов, таких как </a:t>
            </a:r>
            <a:r>
              <a:rPr lang="ru-RU" sz="2300" dirty="0" err="1" smtClean="0">
                <a:solidFill>
                  <a:schemeClr val="bg1"/>
                </a:solidFill>
              </a:rPr>
              <a:t>Рокк</a:t>
            </a:r>
            <a:r>
              <a:rPr lang="ru-RU" sz="2300" dirty="0" smtClean="0">
                <a:solidFill>
                  <a:schemeClr val="bg1"/>
                </a:solidFill>
              </a:rPr>
              <a:t> и </a:t>
            </a:r>
            <a:r>
              <a:rPr lang="ru-RU" sz="2300" dirty="0" err="1" smtClean="0">
                <a:solidFill>
                  <a:schemeClr val="bg1"/>
                </a:solidFill>
              </a:rPr>
              <a:t>Швондер</a:t>
            </a:r>
            <a:r>
              <a:rPr lang="ru-RU" sz="2300" dirty="0" smtClean="0">
                <a:solidFill>
                  <a:schemeClr val="bg1"/>
                </a:solidFill>
              </a:rPr>
              <a:t>. Если такое происходит, то приводит к катастрофам и  требует незамедлительного внешнего вмешательства для исправления ситуации. </a:t>
            </a:r>
            <a:endParaRPr lang="ru-RU" sz="2000" dirty="0">
              <a:solidFill>
                <a:schemeClr val="bg1"/>
              </a:solidFill>
            </a:endParaRPr>
          </a:p>
        </p:txBody>
      </p:sp>
      <p:sp>
        <p:nvSpPr>
          <p:cNvPr id="1039" name="Rectangle 103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4"/>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22" name="Picture 2" descr="Picture background"/>
          <p:cNvPicPr>
            <a:picLocks noChangeAspect="1" noChangeArrowheads="1"/>
          </p:cNvPicPr>
          <p:nvPr/>
        </p:nvPicPr>
        <p:blipFill>
          <a:blip r:embed="rId2"/>
          <a:srcRect/>
          <a:stretch>
            <a:fillRect/>
          </a:stretch>
        </p:blipFill>
        <p:spPr bwMode="auto">
          <a:xfrm>
            <a:off x="4572000" y="642918"/>
            <a:ext cx="4209089" cy="5565739"/>
          </a:xfrm>
          <a:prstGeom prst="rect">
            <a:avLst/>
          </a:prstGeom>
          <a:noFill/>
        </p:spPr>
      </p:pic>
    </p:spTree>
    <p:extLst>
      <p:ext uri="{BB962C8B-B14F-4D97-AF65-F5344CB8AC3E}">
        <p14:creationId xmlns:p14="http://schemas.microsoft.com/office/powerpoint/2010/main" xmlns="" val="10793045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791B7BB-9B82-8DC9-F555-E2A25E9C9ACA}"/>
              </a:ext>
            </a:extLst>
          </p:cNvPr>
          <p:cNvSpPr>
            <a:spLocks noGrp="1"/>
          </p:cNvSpPr>
          <p:nvPr>
            <p:ph type="title"/>
          </p:nvPr>
        </p:nvSpPr>
        <p:spPr>
          <a:xfrm>
            <a:off x="442170" y="214290"/>
            <a:ext cx="3701202" cy="1769958"/>
          </a:xfrm>
        </p:spPr>
        <p:txBody>
          <a:bodyPr vert="horz" lIns="91440" tIns="45720" rIns="91440" bIns="45720" rtlCol="0" anchor="ctr">
            <a:noAutofit/>
          </a:bodyPr>
          <a:lstStyle/>
          <a:p>
            <a:pPr lvl="0"/>
            <a:r>
              <a:rPr lang="ru-RU" sz="2200" dirty="0" smtClean="0">
                <a:solidFill>
                  <a:schemeClr val="bg1"/>
                </a:solidFill>
              </a:rPr>
              <a:t>М.А.Булгакова  живо интересовала проблема  ответственности  учёного за свои научные открытия.</a:t>
            </a:r>
            <a:endParaRPr lang="ru-RU" sz="2200" dirty="0">
              <a:solidFill>
                <a:schemeClr val="bg1"/>
              </a:solidFill>
            </a:endParaRPr>
          </a:p>
        </p:txBody>
      </p:sp>
      <p:grpSp>
        <p:nvGrpSpPr>
          <p:cNvPr id="3" name="Group 103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7" cy="673460"/>
            <a:chOff x="0" y="823811"/>
            <a:chExt cx="355197" cy="673460"/>
          </a:xfrm>
        </p:grpSpPr>
        <p:sp>
          <p:nvSpPr>
            <p:cNvPr id="1034" name="Rectangle 103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2" y="823811"/>
              <a:ext cx="195855" cy="6734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4"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10BDE4C5-73CF-E725-432B-6C34C85D3EE1}"/>
              </a:ext>
            </a:extLst>
          </p:cNvPr>
          <p:cNvSpPr>
            <a:spLocks noGrp="1"/>
          </p:cNvSpPr>
          <p:nvPr>
            <p:ph type="body" sz="half" idx="2"/>
          </p:nvPr>
        </p:nvSpPr>
        <p:spPr>
          <a:xfrm>
            <a:off x="443039" y="1928802"/>
            <a:ext cx="3419569" cy="4786345"/>
          </a:xfrm>
        </p:spPr>
        <p:txBody>
          <a:bodyPr vert="horz" lIns="91440" tIns="45720" rIns="91440" bIns="45720" rtlCol="0" anchor="ctr">
            <a:normAutofit fontScale="70000" lnSpcReduction="20000"/>
          </a:bodyPr>
          <a:lstStyle/>
          <a:p>
            <a:r>
              <a:rPr lang="ru-RU" sz="2400" dirty="0" smtClean="0">
                <a:solidFill>
                  <a:schemeClr val="bg1"/>
                </a:solidFill>
              </a:rPr>
              <a:t>В «Собачьем сердце» через образ </a:t>
            </a:r>
            <a:r>
              <a:rPr lang="ru-RU" sz="2400" dirty="0" err="1" smtClean="0">
                <a:solidFill>
                  <a:schemeClr val="bg1"/>
                </a:solidFill>
              </a:rPr>
              <a:t>Шарикова</a:t>
            </a:r>
            <a:r>
              <a:rPr lang="ru-RU" sz="2400" dirty="0" smtClean="0">
                <a:solidFill>
                  <a:schemeClr val="bg1"/>
                </a:solidFill>
              </a:rPr>
              <a:t> показана опасность создания существа с человеческим обликом, но «собачьим» (животным) сердцем. В повести «Роковые яйца» М.А.Булгаков критикует бездумное преобразование общества, где странные яйца (источник зарождения жизни) выступают аллегорией  новой социалистической формации. Писатель обращает внимание на то, как технический прогресс без соблюдения морали создает угрозу уничтожения человечества. М.А.Булгаков указывает  на то, что природа не прощает насильственного вмешательства.</a:t>
            </a:r>
          </a:p>
        </p:txBody>
      </p:sp>
      <p:sp>
        <p:nvSpPr>
          <p:cNvPr id="1039" name="Rectangle 103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4"/>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698" name="Picture 2" descr="Picture background"/>
          <p:cNvPicPr>
            <a:picLocks noChangeAspect="1" noChangeArrowheads="1"/>
          </p:cNvPicPr>
          <p:nvPr/>
        </p:nvPicPr>
        <p:blipFill>
          <a:blip r:embed="rId2"/>
          <a:srcRect/>
          <a:stretch>
            <a:fillRect/>
          </a:stretch>
        </p:blipFill>
        <p:spPr bwMode="auto">
          <a:xfrm>
            <a:off x="4429124" y="714356"/>
            <a:ext cx="4143404" cy="5429288"/>
          </a:xfrm>
          <a:prstGeom prst="rect">
            <a:avLst/>
          </a:prstGeom>
          <a:noFill/>
        </p:spPr>
      </p:pic>
    </p:spTree>
    <p:extLst>
      <p:ext uri="{BB962C8B-B14F-4D97-AF65-F5344CB8AC3E}">
        <p14:creationId xmlns:p14="http://schemas.microsoft.com/office/powerpoint/2010/main" xmlns="" val="107930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791B7BB-9B82-8DC9-F555-E2A25E9C9ACA}"/>
              </a:ext>
            </a:extLst>
          </p:cNvPr>
          <p:cNvSpPr>
            <a:spLocks noGrp="1"/>
          </p:cNvSpPr>
          <p:nvPr>
            <p:ph type="title"/>
          </p:nvPr>
        </p:nvSpPr>
        <p:spPr>
          <a:xfrm>
            <a:off x="442170" y="214290"/>
            <a:ext cx="3701202" cy="1769958"/>
          </a:xfrm>
        </p:spPr>
        <p:txBody>
          <a:bodyPr vert="horz" lIns="91440" tIns="45720" rIns="91440" bIns="45720" rtlCol="0" anchor="ctr">
            <a:noAutofit/>
          </a:bodyPr>
          <a:lstStyle/>
          <a:p>
            <a:pPr lvl="0"/>
            <a:r>
              <a:rPr lang="ru-RU" sz="2200" dirty="0" smtClean="0">
                <a:solidFill>
                  <a:schemeClr val="bg1"/>
                </a:solidFill>
              </a:rPr>
              <a:t>М.А.Булгаков считал, что </a:t>
            </a:r>
            <a:r>
              <a:rPr lang="ru-RU" sz="2200" u="sng" dirty="0" smtClean="0">
                <a:solidFill>
                  <a:schemeClr val="bg1"/>
                </a:solidFill>
              </a:rPr>
              <a:t>наука служит во благо человечества </a:t>
            </a:r>
            <a:r>
              <a:rPr lang="ru-RU" sz="2200" dirty="0" smtClean="0">
                <a:solidFill>
                  <a:schemeClr val="bg1"/>
                </a:solidFill>
              </a:rPr>
              <a:t>при соблюдении условий ответственности, этичности.</a:t>
            </a:r>
            <a:endParaRPr lang="ru-RU" sz="2200" dirty="0">
              <a:solidFill>
                <a:schemeClr val="bg1"/>
              </a:solidFill>
            </a:endParaRPr>
          </a:p>
        </p:txBody>
      </p:sp>
      <p:grpSp>
        <p:nvGrpSpPr>
          <p:cNvPr id="3" name="Group 103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7" cy="673460"/>
            <a:chOff x="0" y="823811"/>
            <a:chExt cx="355197" cy="673460"/>
          </a:xfrm>
        </p:grpSpPr>
        <p:sp>
          <p:nvSpPr>
            <p:cNvPr id="1034" name="Rectangle 103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2" y="823811"/>
              <a:ext cx="195855" cy="6734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4"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10BDE4C5-73CF-E725-432B-6C34C85D3EE1}"/>
              </a:ext>
            </a:extLst>
          </p:cNvPr>
          <p:cNvSpPr>
            <a:spLocks noGrp="1"/>
          </p:cNvSpPr>
          <p:nvPr>
            <p:ph type="body" sz="half" idx="2"/>
          </p:nvPr>
        </p:nvSpPr>
        <p:spPr>
          <a:xfrm>
            <a:off x="443039" y="2143116"/>
            <a:ext cx="3419569" cy="4572031"/>
          </a:xfrm>
        </p:spPr>
        <p:txBody>
          <a:bodyPr vert="horz" lIns="91440" tIns="45720" rIns="91440" bIns="45720" rtlCol="0" anchor="ctr">
            <a:normAutofit/>
          </a:bodyPr>
          <a:lstStyle/>
          <a:p>
            <a:r>
              <a:rPr lang="ru-RU" sz="1900" dirty="0" smtClean="0">
                <a:solidFill>
                  <a:schemeClr val="bg1"/>
                </a:solidFill>
              </a:rPr>
              <a:t>Профессору </a:t>
            </a:r>
            <a:r>
              <a:rPr lang="ru-RU" sz="1900" dirty="0" err="1" smtClean="0">
                <a:solidFill>
                  <a:schemeClr val="bg1"/>
                </a:solidFill>
              </a:rPr>
              <a:t>Персикову</a:t>
            </a:r>
            <a:r>
              <a:rPr lang="ru-RU" sz="1900" dirty="0" smtClean="0">
                <a:solidFill>
                  <a:schemeClr val="bg1"/>
                </a:solidFill>
              </a:rPr>
              <a:t> в «Роковых яйцах»  свойственны высокий профессионализм и отсутствие корысти. Трагедия случается из-за использования открытия учёного некомпетентными людьми: </a:t>
            </a:r>
            <a:r>
              <a:rPr lang="ru-RU" sz="1900" dirty="0" err="1" smtClean="0">
                <a:solidFill>
                  <a:schemeClr val="bg1"/>
                </a:solidFill>
              </a:rPr>
              <a:t>Рокком</a:t>
            </a:r>
            <a:r>
              <a:rPr lang="ru-RU" sz="1900" dirty="0" smtClean="0">
                <a:solidFill>
                  <a:schemeClr val="bg1"/>
                </a:solidFill>
              </a:rPr>
              <a:t> и политическими функционерами, выдавшими ему разрешение на применение луча жизни для быстрого восполнения куриного поголовья.  </a:t>
            </a:r>
          </a:p>
        </p:txBody>
      </p:sp>
      <p:sp>
        <p:nvSpPr>
          <p:cNvPr id="1039" name="Rectangle 103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4"/>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418" name="Picture 2" descr="Picture background"/>
          <p:cNvPicPr>
            <a:picLocks noChangeAspect="1" noChangeArrowheads="1"/>
          </p:cNvPicPr>
          <p:nvPr/>
        </p:nvPicPr>
        <p:blipFill>
          <a:blip r:embed="rId2"/>
          <a:srcRect/>
          <a:stretch>
            <a:fillRect/>
          </a:stretch>
        </p:blipFill>
        <p:spPr bwMode="auto">
          <a:xfrm>
            <a:off x="4500562" y="785794"/>
            <a:ext cx="4071966" cy="5286436"/>
          </a:xfrm>
          <a:prstGeom prst="rect">
            <a:avLst/>
          </a:prstGeom>
          <a:noFill/>
        </p:spPr>
      </p:pic>
    </p:spTree>
    <p:extLst>
      <p:ext uri="{BB962C8B-B14F-4D97-AF65-F5344CB8AC3E}">
        <p14:creationId xmlns:p14="http://schemas.microsoft.com/office/powerpoint/2010/main" xmlns="" val="1079304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791B7BB-9B82-8DC9-F555-E2A25E9C9ACA}"/>
              </a:ext>
            </a:extLst>
          </p:cNvPr>
          <p:cNvSpPr>
            <a:spLocks noGrp="1"/>
          </p:cNvSpPr>
          <p:nvPr>
            <p:ph type="title"/>
          </p:nvPr>
        </p:nvSpPr>
        <p:spPr>
          <a:xfrm>
            <a:off x="442170" y="214290"/>
            <a:ext cx="3701202" cy="1769958"/>
          </a:xfrm>
        </p:spPr>
        <p:txBody>
          <a:bodyPr vert="horz" lIns="91440" tIns="45720" rIns="91440" bIns="45720" rtlCol="0" anchor="ctr">
            <a:noAutofit/>
          </a:bodyPr>
          <a:lstStyle/>
          <a:p>
            <a:pPr lvl="0"/>
            <a:r>
              <a:rPr lang="ru-RU" sz="2200" dirty="0" smtClean="0">
                <a:solidFill>
                  <a:schemeClr val="bg1"/>
                </a:solidFill>
              </a:rPr>
              <a:t>М.А.Булгаков считал, что </a:t>
            </a:r>
            <a:r>
              <a:rPr lang="ru-RU" sz="2200" u="sng" dirty="0" smtClean="0">
                <a:solidFill>
                  <a:schemeClr val="bg1"/>
                </a:solidFill>
              </a:rPr>
              <a:t>наука служит во благо человечества </a:t>
            </a:r>
            <a:r>
              <a:rPr lang="ru-RU" sz="2200" dirty="0" smtClean="0">
                <a:solidFill>
                  <a:schemeClr val="bg1"/>
                </a:solidFill>
              </a:rPr>
              <a:t>при соблюдении условий ответственности, этичности</a:t>
            </a:r>
            <a:endParaRPr lang="ru-RU" sz="2200" dirty="0">
              <a:solidFill>
                <a:schemeClr val="bg1"/>
              </a:solidFill>
            </a:endParaRPr>
          </a:p>
        </p:txBody>
      </p:sp>
      <p:grpSp>
        <p:nvGrpSpPr>
          <p:cNvPr id="3" name="Group 103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7" cy="673460"/>
            <a:chOff x="0" y="823811"/>
            <a:chExt cx="355197" cy="673460"/>
          </a:xfrm>
        </p:grpSpPr>
        <p:sp>
          <p:nvSpPr>
            <p:cNvPr id="1034" name="Rectangle 103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2" y="823811"/>
              <a:ext cx="195855" cy="67346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4"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10BDE4C5-73CF-E725-432B-6C34C85D3EE1}"/>
              </a:ext>
            </a:extLst>
          </p:cNvPr>
          <p:cNvSpPr>
            <a:spLocks noGrp="1"/>
          </p:cNvSpPr>
          <p:nvPr>
            <p:ph type="body" sz="half" idx="2"/>
          </p:nvPr>
        </p:nvSpPr>
        <p:spPr>
          <a:xfrm>
            <a:off x="428596" y="2071678"/>
            <a:ext cx="3419569" cy="4357717"/>
          </a:xfrm>
        </p:spPr>
        <p:txBody>
          <a:bodyPr vert="horz" lIns="91440" tIns="45720" rIns="91440" bIns="45720" rtlCol="0" anchor="ctr">
            <a:noAutofit/>
          </a:bodyPr>
          <a:lstStyle/>
          <a:p>
            <a:r>
              <a:rPr lang="ru-RU" sz="1900" dirty="0" smtClean="0"/>
              <a:t> </a:t>
            </a:r>
            <a:r>
              <a:rPr lang="ru-RU" sz="1900" dirty="0" smtClean="0">
                <a:solidFill>
                  <a:schemeClr val="bg1"/>
                </a:solidFill>
              </a:rPr>
              <a:t>Профессор Преображенский в «Собачьем сердце» осознает опасность своего эксперимента и, несмотря на восторженные оценки научного сообщества и обывателей, признает его за ошибку. Он возвращает  </a:t>
            </a:r>
            <a:r>
              <a:rPr lang="ru-RU" sz="1900" dirty="0" err="1" smtClean="0">
                <a:solidFill>
                  <a:schemeClr val="bg1"/>
                </a:solidFill>
              </a:rPr>
              <a:t>Шарикова</a:t>
            </a:r>
            <a:r>
              <a:rPr lang="ru-RU" sz="1900" dirty="0" smtClean="0">
                <a:solidFill>
                  <a:schemeClr val="bg1"/>
                </a:solidFill>
              </a:rPr>
              <a:t> в состояние собаки. Это урок ответственности за содеянное. </a:t>
            </a:r>
            <a:endParaRPr lang="ru-RU" sz="1900" dirty="0"/>
          </a:p>
        </p:txBody>
      </p:sp>
      <p:sp>
        <p:nvSpPr>
          <p:cNvPr id="1039" name="Rectangle 103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4"/>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8" descr="Picture background"/>
          <p:cNvPicPr>
            <a:picLocks noChangeAspect="1" noChangeArrowheads="1"/>
          </p:cNvPicPr>
          <p:nvPr/>
        </p:nvPicPr>
        <p:blipFill>
          <a:blip r:embed="rId2"/>
          <a:srcRect/>
          <a:stretch>
            <a:fillRect/>
          </a:stretch>
        </p:blipFill>
        <p:spPr bwMode="auto">
          <a:xfrm>
            <a:off x="4500562" y="714356"/>
            <a:ext cx="4071966" cy="5405422"/>
          </a:xfrm>
          <a:prstGeom prst="rect">
            <a:avLst/>
          </a:prstGeom>
          <a:noFill/>
        </p:spPr>
      </p:pic>
    </p:spTree>
    <p:extLst>
      <p:ext uri="{BB962C8B-B14F-4D97-AF65-F5344CB8AC3E}">
        <p14:creationId xmlns:p14="http://schemas.microsoft.com/office/powerpoint/2010/main" xmlns="" val="10793045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791B7BB-9B82-8DC9-F555-E2A25E9C9ACA}"/>
              </a:ext>
            </a:extLst>
          </p:cNvPr>
          <p:cNvSpPr>
            <a:spLocks noGrp="1"/>
          </p:cNvSpPr>
          <p:nvPr>
            <p:ph type="title"/>
          </p:nvPr>
        </p:nvSpPr>
        <p:spPr>
          <a:xfrm>
            <a:off x="442170" y="214290"/>
            <a:ext cx="3701202" cy="1769958"/>
          </a:xfrm>
        </p:spPr>
        <p:txBody>
          <a:bodyPr vert="horz" lIns="91440" tIns="45720" rIns="91440" bIns="45720" rtlCol="0" anchor="ctr">
            <a:noAutofit/>
          </a:bodyPr>
          <a:lstStyle/>
          <a:p>
            <a:pPr lvl="0"/>
            <a:r>
              <a:rPr lang="ru-RU" sz="2200" dirty="0" smtClean="0">
                <a:solidFill>
                  <a:schemeClr val="bg1"/>
                </a:solidFill>
              </a:rPr>
              <a:t>М. А. Булгаков в повестях  «Роковые яйца» и «Собачье сердце» формулирует жесткие </a:t>
            </a:r>
            <a:r>
              <a:rPr lang="ru-RU" sz="2200" u="sng" dirty="0" smtClean="0">
                <a:solidFill>
                  <a:schemeClr val="bg1"/>
                </a:solidFill>
              </a:rPr>
              <a:t>ограничения для научной деятельности. </a:t>
            </a:r>
            <a:endParaRPr lang="ru-RU" sz="2200" u="sng" dirty="0">
              <a:solidFill>
                <a:schemeClr val="bg1"/>
              </a:solidFill>
            </a:endParaRPr>
          </a:p>
        </p:txBody>
      </p:sp>
      <p:grpSp>
        <p:nvGrpSpPr>
          <p:cNvPr id="3" name="Group 103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7" cy="673460"/>
            <a:chOff x="0" y="823811"/>
            <a:chExt cx="355197" cy="673460"/>
          </a:xfrm>
        </p:grpSpPr>
        <p:sp>
          <p:nvSpPr>
            <p:cNvPr id="1034" name="Rectangle 103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2" y="823811"/>
              <a:ext cx="195855" cy="6734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4"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10BDE4C5-73CF-E725-432B-6C34C85D3EE1}"/>
              </a:ext>
            </a:extLst>
          </p:cNvPr>
          <p:cNvSpPr>
            <a:spLocks noGrp="1"/>
          </p:cNvSpPr>
          <p:nvPr>
            <p:ph type="body" sz="half" idx="2"/>
          </p:nvPr>
        </p:nvSpPr>
        <p:spPr>
          <a:xfrm>
            <a:off x="443039" y="1928802"/>
            <a:ext cx="3419569" cy="4786345"/>
          </a:xfrm>
        </p:spPr>
        <p:txBody>
          <a:bodyPr vert="horz" lIns="91440" tIns="45720" rIns="91440" bIns="45720" rtlCol="0" anchor="ctr">
            <a:normAutofit/>
          </a:bodyPr>
          <a:lstStyle/>
          <a:p>
            <a:r>
              <a:rPr lang="ru-RU" sz="1800" dirty="0" smtClean="0">
                <a:solidFill>
                  <a:schemeClr val="bg1"/>
                </a:solidFill>
              </a:rPr>
              <a:t>Главные запреты включают</a:t>
            </a:r>
          </a:p>
          <a:p>
            <a:pPr marL="342900" lvl="0" indent="-342900">
              <a:buFont typeface="+mj-lt"/>
              <a:buAutoNum type="arabicParenR"/>
            </a:pPr>
            <a:r>
              <a:rPr lang="ru-RU" sz="1800" dirty="0" smtClean="0">
                <a:solidFill>
                  <a:schemeClr val="bg1"/>
                </a:solidFill>
              </a:rPr>
              <a:t>недопустимость вмешательства в природу без понимания последствий,</a:t>
            </a:r>
          </a:p>
          <a:p>
            <a:pPr marL="342900" lvl="0" indent="-342900">
              <a:buFont typeface="+mj-lt"/>
              <a:buAutoNum type="arabicParenR"/>
            </a:pPr>
            <a:r>
              <a:rPr lang="ru-RU" sz="1800" dirty="0" smtClean="0">
                <a:solidFill>
                  <a:schemeClr val="bg1"/>
                </a:solidFill>
              </a:rPr>
              <a:t>проведения экспериментов ради тщеславия, </a:t>
            </a:r>
          </a:p>
          <a:p>
            <a:pPr marL="342900" lvl="0" indent="-342900">
              <a:buFont typeface="+mj-lt"/>
              <a:buAutoNum type="arabicParenR"/>
            </a:pPr>
            <a:r>
              <a:rPr lang="ru-RU" sz="1800" dirty="0" smtClean="0">
                <a:solidFill>
                  <a:schemeClr val="bg1"/>
                </a:solidFill>
              </a:rPr>
              <a:t>приоритет опасных открытий над моралью.</a:t>
            </a:r>
            <a:r>
              <a:rPr lang="ru-RU" sz="1800" dirty="0" smtClean="0"/>
              <a:t> </a:t>
            </a:r>
          </a:p>
          <a:p>
            <a:pPr lvl="0"/>
            <a:r>
              <a:rPr lang="ru-RU" sz="1800" dirty="0" smtClean="0">
                <a:solidFill>
                  <a:schemeClr val="bg1"/>
                </a:solidFill>
              </a:rPr>
              <a:t>Ключевое ограничение для научной деятельности, согласно текстам Булгакова – это </a:t>
            </a:r>
            <a:r>
              <a:rPr lang="ru-RU" sz="1800" b="1" u="sng" dirty="0" smtClean="0">
                <a:solidFill>
                  <a:schemeClr val="bg1"/>
                </a:solidFill>
              </a:rPr>
              <a:t>моральная ответственность исследователя. </a:t>
            </a:r>
            <a:r>
              <a:rPr lang="ru-RU" sz="1800" dirty="0" smtClean="0">
                <a:solidFill>
                  <a:schemeClr val="bg1"/>
                </a:solidFill>
              </a:rPr>
              <a:t>Наука не должна идти впереди морали. </a:t>
            </a:r>
            <a:endParaRPr lang="ru-RU" sz="1700" dirty="0">
              <a:solidFill>
                <a:schemeClr val="bg1"/>
              </a:solidFill>
            </a:endParaRPr>
          </a:p>
        </p:txBody>
      </p:sp>
      <p:sp>
        <p:nvSpPr>
          <p:cNvPr id="1039" name="Rectangle 103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4"/>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378" name="Picture 10" descr="Picture background"/>
          <p:cNvPicPr>
            <a:picLocks noChangeAspect="1" noChangeArrowheads="1"/>
          </p:cNvPicPr>
          <p:nvPr/>
        </p:nvPicPr>
        <p:blipFill>
          <a:blip r:embed="rId2"/>
          <a:srcRect/>
          <a:stretch>
            <a:fillRect/>
          </a:stretch>
        </p:blipFill>
        <p:spPr bwMode="auto">
          <a:xfrm>
            <a:off x="4500562" y="714356"/>
            <a:ext cx="4143404" cy="5262566"/>
          </a:xfrm>
          <a:prstGeom prst="rect">
            <a:avLst/>
          </a:prstGeom>
          <a:noFill/>
        </p:spPr>
      </p:pic>
    </p:spTree>
    <p:extLst>
      <p:ext uri="{BB962C8B-B14F-4D97-AF65-F5344CB8AC3E}">
        <p14:creationId xmlns:p14="http://schemas.microsoft.com/office/powerpoint/2010/main" xmlns="" val="10793045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791B7BB-9B82-8DC9-F555-E2A25E9C9ACA}"/>
              </a:ext>
            </a:extLst>
          </p:cNvPr>
          <p:cNvSpPr>
            <a:spLocks noGrp="1"/>
          </p:cNvSpPr>
          <p:nvPr>
            <p:ph type="title"/>
          </p:nvPr>
        </p:nvSpPr>
        <p:spPr>
          <a:xfrm>
            <a:off x="442170" y="214290"/>
            <a:ext cx="3701202" cy="1769958"/>
          </a:xfrm>
        </p:spPr>
        <p:txBody>
          <a:bodyPr vert="horz" lIns="91440" tIns="45720" rIns="91440" bIns="45720" rtlCol="0" anchor="ctr">
            <a:noAutofit/>
          </a:bodyPr>
          <a:lstStyle/>
          <a:p>
            <a:pPr lvl="0"/>
            <a:r>
              <a:rPr lang="ru-RU" sz="2200" dirty="0" smtClean="0">
                <a:solidFill>
                  <a:schemeClr val="bg1"/>
                </a:solidFill>
              </a:rPr>
              <a:t>М. А. Булгаков в повестях  «Роковые яйца» и «Собачье сердце» формулирует жесткие </a:t>
            </a:r>
            <a:r>
              <a:rPr lang="ru-RU" sz="2200" u="sng" dirty="0" smtClean="0">
                <a:solidFill>
                  <a:schemeClr val="bg1"/>
                </a:solidFill>
              </a:rPr>
              <a:t>ограничения для научной деятельности. </a:t>
            </a:r>
            <a:endParaRPr lang="ru-RU" sz="2200" u="sng" dirty="0">
              <a:solidFill>
                <a:schemeClr val="bg1"/>
              </a:solidFill>
            </a:endParaRPr>
          </a:p>
        </p:txBody>
      </p:sp>
      <p:grpSp>
        <p:nvGrpSpPr>
          <p:cNvPr id="3" name="Group 103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7" cy="673460"/>
            <a:chOff x="0" y="823811"/>
            <a:chExt cx="355197" cy="673460"/>
          </a:xfrm>
        </p:grpSpPr>
        <p:sp>
          <p:nvSpPr>
            <p:cNvPr id="1034" name="Rectangle 103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2" y="823811"/>
              <a:ext cx="195855" cy="6734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4"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10BDE4C5-73CF-E725-432B-6C34C85D3EE1}"/>
              </a:ext>
            </a:extLst>
          </p:cNvPr>
          <p:cNvSpPr>
            <a:spLocks noGrp="1"/>
          </p:cNvSpPr>
          <p:nvPr>
            <p:ph type="body" sz="half" idx="2"/>
          </p:nvPr>
        </p:nvSpPr>
        <p:spPr>
          <a:xfrm>
            <a:off x="443039" y="1928802"/>
            <a:ext cx="3419569" cy="4786345"/>
          </a:xfrm>
        </p:spPr>
        <p:txBody>
          <a:bodyPr vert="horz" lIns="91440" tIns="45720" rIns="91440" bIns="45720" rtlCol="0" anchor="ctr">
            <a:normAutofit/>
          </a:bodyPr>
          <a:lstStyle/>
          <a:p>
            <a:r>
              <a:rPr lang="ru-RU" sz="2200" dirty="0" smtClean="0">
                <a:solidFill>
                  <a:schemeClr val="bg1"/>
                </a:solidFill>
              </a:rPr>
              <a:t>Профессор Филипп Филиппович Преображенский осознает, что, создав </a:t>
            </a:r>
            <a:r>
              <a:rPr lang="ru-RU" sz="2200" dirty="0" err="1" smtClean="0">
                <a:solidFill>
                  <a:schemeClr val="bg1"/>
                </a:solidFill>
              </a:rPr>
              <a:t>Шарикова</a:t>
            </a:r>
            <a:r>
              <a:rPr lang="ru-RU" sz="2200" dirty="0" smtClean="0">
                <a:solidFill>
                  <a:schemeClr val="bg1"/>
                </a:solidFill>
              </a:rPr>
              <a:t>, он  создал  социально опасное существо. Учёный принимает решение провести операцию, возвращающую Шарикову облик собаки. </a:t>
            </a:r>
            <a:endParaRPr lang="ru-RU" sz="2200" dirty="0">
              <a:solidFill>
                <a:schemeClr val="bg1"/>
              </a:solidFill>
            </a:endParaRPr>
          </a:p>
        </p:txBody>
      </p:sp>
      <p:sp>
        <p:nvSpPr>
          <p:cNvPr id="1039" name="Rectangle 103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4"/>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42" name="Picture 2" descr="Picture background"/>
          <p:cNvPicPr>
            <a:picLocks noChangeAspect="1" noChangeArrowheads="1"/>
          </p:cNvPicPr>
          <p:nvPr/>
        </p:nvPicPr>
        <p:blipFill>
          <a:blip r:embed="rId2"/>
          <a:srcRect/>
          <a:stretch>
            <a:fillRect/>
          </a:stretch>
        </p:blipFill>
        <p:spPr bwMode="auto">
          <a:xfrm>
            <a:off x="4286248" y="857232"/>
            <a:ext cx="4429156" cy="5248701"/>
          </a:xfrm>
          <a:prstGeom prst="rect">
            <a:avLst/>
          </a:prstGeom>
          <a:noFill/>
        </p:spPr>
      </p:pic>
    </p:spTree>
    <p:extLst>
      <p:ext uri="{BB962C8B-B14F-4D97-AF65-F5344CB8AC3E}">
        <p14:creationId xmlns:p14="http://schemas.microsoft.com/office/powerpoint/2010/main" xmlns="" val="1079304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8">
            <a:extLst>
              <a:ext uri="{FF2B5EF4-FFF2-40B4-BE49-F238E27FC236}">
                <a16:creationId xmlns="" xmlns:a16="http://schemas.microsoft.com/office/drawing/2014/main" id="{3E57A3F2-3497-430E-BCD2-151E9B5748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6">
            <a:extLst>
              <a:ext uri="{FF2B5EF4-FFF2-40B4-BE49-F238E27FC236}">
                <a16:creationId xmlns="" xmlns:a16="http://schemas.microsoft.com/office/drawing/2014/main" id="{88B1F424-0E60-4F04-AFC7-00E1F21101F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390858" y="911117"/>
            <a:ext cx="515816"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 xmlns:a16="http://schemas.microsoft.com/office/drawing/2014/main" id="{6B509DD1-7F4E-4C4D-9B18-626473A5F76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00124"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 xmlns:a16="http://schemas.microsoft.com/office/drawing/2014/main" id="{BB89D3BB-9A77-48E3-8C98-9A0A1DD4F7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96647" y="644382"/>
            <a:ext cx="2892018" cy="5251646"/>
          </a:xfrm>
          <a:prstGeom prst="rect">
            <a:avLst/>
          </a:pr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a:extLst>
              <a:ext uri="{FF2B5EF4-FFF2-40B4-BE49-F238E27FC236}">
                <a16:creationId xmlns="" xmlns:a16="http://schemas.microsoft.com/office/drawing/2014/main" id="{06001E5B-5D46-3219-5ECD-71568F048714}"/>
              </a:ext>
            </a:extLst>
          </p:cNvPr>
          <p:cNvSpPr>
            <a:spLocks noGrp="1"/>
          </p:cNvSpPr>
          <p:nvPr>
            <p:ph type="title"/>
          </p:nvPr>
        </p:nvSpPr>
        <p:spPr>
          <a:xfrm>
            <a:off x="3857620" y="214290"/>
            <a:ext cx="5143536" cy="785818"/>
          </a:xfrm>
        </p:spPr>
        <p:txBody>
          <a:bodyPr anchor="ctr">
            <a:normAutofit fontScale="90000"/>
          </a:bodyPr>
          <a:lstStyle/>
          <a:p>
            <a:r>
              <a:rPr lang="ru-RU" sz="2800" b="1" dirty="0" smtClean="0">
                <a:solidFill>
                  <a:schemeClr val="bg1"/>
                </a:solidFill>
              </a:rPr>
              <a:t>Основополагающие принципы науки </a:t>
            </a:r>
            <a:endParaRPr lang="ru-RU" sz="2800" dirty="0">
              <a:solidFill>
                <a:schemeClr val="bg1"/>
              </a:solidFill>
            </a:endParaRPr>
          </a:p>
        </p:txBody>
      </p:sp>
      <p:pic>
        <p:nvPicPr>
          <p:cNvPr id="1026" name="Picture 2" descr="Picture background"/>
          <p:cNvPicPr>
            <a:picLocks noChangeAspect="1" noChangeArrowheads="1"/>
          </p:cNvPicPr>
          <p:nvPr/>
        </p:nvPicPr>
        <p:blipFill>
          <a:blip r:embed="rId2"/>
          <a:srcRect/>
          <a:stretch>
            <a:fillRect/>
          </a:stretch>
        </p:blipFill>
        <p:spPr bwMode="auto">
          <a:xfrm>
            <a:off x="714348" y="1357298"/>
            <a:ext cx="2569384" cy="3521586"/>
          </a:xfrm>
          <a:prstGeom prst="rect">
            <a:avLst/>
          </a:prstGeom>
          <a:noFill/>
        </p:spPr>
      </p:pic>
      <p:sp>
        <p:nvSpPr>
          <p:cNvPr id="1027" name="Rectangle 3"/>
          <p:cNvSpPr>
            <a:spLocks noChangeArrowheads="1"/>
          </p:cNvSpPr>
          <p:nvPr/>
        </p:nvSpPr>
        <p:spPr bwMode="auto">
          <a:xfrm>
            <a:off x="714348" y="5214950"/>
            <a:ext cx="257173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defTabSz="914400" rtl="0" eaLnBrk="1" fontAlgn="base" latinLnBrk="0" hangingPunct="1">
              <a:lnSpc>
                <a:spcPct val="100000"/>
              </a:lnSpc>
              <a:spcBef>
                <a:spcPct val="0"/>
              </a:spcBef>
              <a:spcAft>
                <a:spcPct val="0"/>
              </a:spcAft>
              <a:buClrTx/>
              <a:buSzTx/>
              <a:buFontTx/>
              <a:buNone/>
              <a:tabLst/>
            </a:pPr>
            <a:r>
              <a:rPr kumimoji="0" lang="ru-RU" sz="20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Роберт Мертон.</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graphicFrame>
        <p:nvGraphicFramePr>
          <p:cNvPr id="12" name="Объект 2">
            <a:extLst>
              <a:ext uri="{FF2B5EF4-FFF2-40B4-BE49-F238E27FC236}">
                <a16:creationId xmlns="" xmlns:a16="http://schemas.microsoft.com/office/drawing/2014/main" id="{10F55CF7-7DF2-C4C9-833F-08308AECDD22}"/>
              </a:ext>
            </a:extLst>
          </p:cNvPr>
          <p:cNvGraphicFramePr>
            <a:graphicFrameLocks noGrp="1"/>
          </p:cNvGraphicFramePr>
          <p:nvPr>
            <p:ph idx="1"/>
            <p:extLst>
              <p:ext uri="{D42A27DB-BD31-4B8C-83A1-F6EECF244321}">
                <p14:modId xmlns:p14="http://schemas.microsoft.com/office/powerpoint/2010/main" xmlns="" val="3572830101"/>
              </p:ext>
            </p:extLst>
          </p:nvPr>
        </p:nvGraphicFramePr>
        <p:xfrm>
          <a:off x="3831401" y="1070801"/>
          <a:ext cx="5098317" cy="558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5145561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xmlns="" id="{201CC55D-ED54-4C5C-95E6-10947BD1103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F791B7BB-9B82-8DC9-F555-E2A25E9C9ACA}"/>
              </a:ext>
            </a:extLst>
          </p:cNvPr>
          <p:cNvSpPr>
            <a:spLocks noGrp="1"/>
          </p:cNvSpPr>
          <p:nvPr>
            <p:ph type="title"/>
          </p:nvPr>
        </p:nvSpPr>
        <p:spPr>
          <a:xfrm>
            <a:off x="442170" y="214290"/>
            <a:ext cx="3701202" cy="1769958"/>
          </a:xfrm>
        </p:spPr>
        <p:txBody>
          <a:bodyPr vert="horz" lIns="91440" tIns="45720" rIns="91440" bIns="45720" rtlCol="0" anchor="ctr">
            <a:noAutofit/>
          </a:bodyPr>
          <a:lstStyle/>
          <a:p>
            <a:pPr lvl="0"/>
            <a:r>
              <a:rPr lang="ru-RU" sz="2200" dirty="0" smtClean="0">
                <a:solidFill>
                  <a:schemeClr val="bg1"/>
                </a:solidFill>
              </a:rPr>
              <a:t>М. А. Булгаков в повестях  «Роковые яйца» и «Собачье сердце» формулирует жесткие </a:t>
            </a:r>
            <a:r>
              <a:rPr lang="ru-RU" sz="2200" u="sng" dirty="0" smtClean="0">
                <a:solidFill>
                  <a:schemeClr val="bg1"/>
                </a:solidFill>
              </a:rPr>
              <a:t>ограничения для научной деятельности. </a:t>
            </a:r>
            <a:endParaRPr lang="ru-RU" sz="2200" u="sng" dirty="0">
              <a:solidFill>
                <a:schemeClr val="bg1"/>
              </a:solidFill>
            </a:endParaRPr>
          </a:p>
        </p:txBody>
      </p:sp>
      <p:grpSp>
        <p:nvGrpSpPr>
          <p:cNvPr id="3" name="Group 1032">
            <a:extLst>
              <a:ext uri="{FF2B5EF4-FFF2-40B4-BE49-F238E27FC236}">
                <a16:creationId xmlns:a16="http://schemas.microsoft.com/office/drawing/2014/main" xmlns="" id="{1DE889C7-FAD6-4397-98E2-05D50348445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083484"/>
            <a:ext cx="266397" cy="673460"/>
            <a:chOff x="0" y="823811"/>
            <a:chExt cx="355197" cy="673460"/>
          </a:xfrm>
        </p:grpSpPr>
        <p:sp>
          <p:nvSpPr>
            <p:cNvPr id="1034" name="Rectangle 1033">
              <a:extLst>
                <a:ext uri="{FF2B5EF4-FFF2-40B4-BE49-F238E27FC236}">
                  <a16:creationId xmlns:a16="http://schemas.microsoft.com/office/drawing/2014/main" xmlns="" id="{F399A70F-F8CD-4992-9EF5-6CF15472E73F}"/>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0" y="823811"/>
              <a:ext cx="87363" cy="6734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Rectangle 1034">
              <a:extLst>
                <a:ext uri="{FF2B5EF4-FFF2-40B4-BE49-F238E27FC236}">
                  <a16:creationId xmlns:a16="http://schemas.microsoft.com/office/drawing/2014/main" xmlns="" id="{48F4FEDC-6D80-458C-A665-075D9B9500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a:off x="159342" y="823811"/>
              <a:ext cx="195855" cy="6734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7" name="Rectangle 1036">
            <a:extLst>
              <a:ext uri="{FF2B5EF4-FFF2-40B4-BE49-F238E27FC236}">
                <a16:creationId xmlns:a16="http://schemas.microsoft.com/office/drawing/2014/main" xmlns="" id="{3873B707-463F-40B0-8227-E8CC6C67EB2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498814" y="2090569"/>
            <a:ext cx="32232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Текст 3">
            <a:extLst>
              <a:ext uri="{FF2B5EF4-FFF2-40B4-BE49-F238E27FC236}">
                <a16:creationId xmlns:a16="http://schemas.microsoft.com/office/drawing/2014/main" xmlns="" id="{10BDE4C5-73CF-E725-432B-6C34C85D3EE1}"/>
              </a:ext>
            </a:extLst>
          </p:cNvPr>
          <p:cNvSpPr>
            <a:spLocks noGrp="1"/>
          </p:cNvSpPr>
          <p:nvPr>
            <p:ph type="body" sz="half" idx="2"/>
          </p:nvPr>
        </p:nvSpPr>
        <p:spPr>
          <a:xfrm>
            <a:off x="443039" y="1928802"/>
            <a:ext cx="3419569" cy="4786345"/>
          </a:xfrm>
        </p:spPr>
        <p:txBody>
          <a:bodyPr vert="horz" lIns="91440" tIns="45720" rIns="91440" bIns="45720" rtlCol="0" anchor="ctr">
            <a:normAutofit/>
          </a:bodyPr>
          <a:lstStyle/>
          <a:p>
            <a:r>
              <a:rPr lang="ru-RU" sz="2400" dirty="0" smtClean="0">
                <a:solidFill>
                  <a:schemeClr val="bg1"/>
                </a:solidFill>
              </a:rPr>
              <a:t>У профессора зоологии </a:t>
            </a:r>
            <a:r>
              <a:rPr lang="ru-RU" sz="2400" b="1" dirty="0" smtClean="0">
                <a:solidFill>
                  <a:schemeClr val="bg1"/>
                </a:solidFill>
              </a:rPr>
              <a:t>Владимира </a:t>
            </a:r>
            <a:r>
              <a:rPr lang="ru-RU" sz="2400" b="1" dirty="0" err="1" smtClean="0">
                <a:solidFill>
                  <a:schemeClr val="bg1"/>
                </a:solidFill>
              </a:rPr>
              <a:t>Ипатьевича</a:t>
            </a:r>
            <a:r>
              <a:rPr lang="ru-RU" sz="2400" b="1" dirty="0" smtClean="0">
                <a:solidFill>
                  <a:schemeClr val="bg1"/>
                </a:solidFill>
              </a:rPr>
              <a:t> </a:t>
            </a:r>
            <a:r>
              <a:rPr lang="ru-RU" sz="2400" dirty="0" err="1" smtClean="0">
                <a:solidFill>
                  <a:schemeClr val="bg1"/>
                </a:solidFill>
              </a:rPr>
              <a:t>Персикова</a:t>
            </a:r>
            <a:r>
              <a:rPr lang="ru-RU" sz="2400" dirty="0" smtClean="0">
                <a:solidFill>
                  <a:schemeClr val="bg1"/>
                </a:solidFill>
              </a:rPr>
              <a:t> такой возможности не оказалось. Обезумевшая толпа растерзала его раньше, чем он смог что-либо предпринять.</a:t>
            </a:r>
            <a:endParaRPr lang="ru-RU" sz="2400" dirty="0">
              <a:solidFill>
                <a:schemeClr val="bg1"/>
              </a:solidFill>
            </a:endParaRPr>
          </a:p>
        </p:txBody>
      </p:sp>
      <p:sp>
        <p:nvSpPr>
          <p:cNvPr id="1039" name="Rectangle 1038">
            <a:extLst>
              <a:ext uri="{FF2B5EF4-FFF2-40B4-BE49-F238E27FC236}">
                <a16:creationId xmlns:a16="http://schemas.microsoft.com/office/drawing/2014/main" xmlns="" id="{C13237C8-E62C-4F0D-A318-BD6FB6C2D13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8023252" y="0"/>
            <a:ext cx="1120748" cy="6858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1" name="Rectangle 1040">
            <a:extLst>
              <a:ext uri="{FF2B5EF4-FFF2-40B4-BE49-F238E27FC236}">
                <a16:creationId xmlns:a16="http://schemas.microsoft.com/office/drawing/2014/main" xmlns="" id="{19C9EAEA-39D0-4B0E-A0EB-51E7B26740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264357" y="513854"/>
            <a:ext cx="4507025"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466" name="Picture 2" descr="Picture background"/>
          <p:cNvPicPr>
            <a:picLocks noChangeAspect="1" noChangeArrowheads="1"/>
          </p:cNvPicPr>
          <p:nvPr/>
        </p:nvPicPr>
        <p:blipFill>
          <a:blip r:embed="rId2"/>
          <a:srcRect/>
          <a:stretch>
            <a:fillRect/>
          </a:stretch>
        </p:blipFill>
        <p:spPr bwMode="auto">
          <a:xfrm>
            <a:off x="4572000" y="785794"/>
            <a:ext cx="3857652" cy="5286412"/>
          </a:xfrm>
          <a:prstGeom prst="rect">
            <a:avLst/>
          </a:prstGeom>
          <a:noFill/>
        </p:spPr>
      </p:pic>
    </p:spTree>
    <p:extLst>
      <p:ext uri="{BB962C8B-B14F-4D97-AF65-F5344CB8AC3E}">
        <p14:creationId xmlns:p14="http://schemas.microsoft.com/office/powerpoint/2010/main" xmlns="" val="10793045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7176">
            <a:extLst>
              <a:ext uri="{FF2B5EF4-FFF2-40B4-BE49-F238E27FC236}">
                <a16:creationId xmlns="" xmlns:a16="http://schemas.microsoft.com/office/drawing/2014/main" id="{B5FA7C47-B7C1-4D2E-AB49-ED23BA34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6">
            <a:extLst>
              <a:ext uri="{FF2B5EF4-FFF2-40B4-BE49-F238E27FC236}">
                <a16:creationId xmlns="" xmlns:a16="http://schemas.microsoft.com/office/drawing/2014/main" id="{596EE156-ABF1-4329-A6BA-03B4254E08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390858" y="911117"/>
            <a:ext cx="515816"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1" name="Rectangle 8">
            <a:extLst>
              <a:ext uri="{FF2B5EF4-FFF2-40B4-BE49-F238E27FC236}">
                <a16:creationId xmlns="" xmlns:a16="http://schemas.microsoft.com/office/drawing/2014/main" id="{19B9933F-AAB3-444A-8BB5-9CA194A8B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0" y="1370435"/>
            <a:ext cx="395420" cy="5251646"/>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3" name="Freeform 7">
            <a:extLst>
              <a:ext uri="{FF2B5EF4-FFF2-40B4-BE49-F238E27FC236}">
                <a16:creationId xmlns="" xmlns:a16="http://schemas.microsoft.com/office/drawing/2014/main" id="{7D20183A-0B1D-4A1F-89B1-ADBEDBC6E5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00124"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5" name="Rectangle 8">
            <a:extLst>
              <a:ext uri="{FF2B5EF4-FFF2-40B4-BE49-F238E27FC236}">
                <a16:creationId xmlns="" xmlns:a16="http://schemas.microsoft.com/office/drawing/2014/main" id="{131031D3-26CD-4214-A9A4-5857EFA15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96647" y="644382"/>
            <a:ext cx="2892018" cy="5251646"/>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Текст 3">
            <a:extLst>
              <a:ext uri="{FF2B5EF4-FFF2-40B4-BE49-F238E27FC236}">
                <a16:creationId xmlns="" xmlns:a16="http://schemas.microsoft.com/office/drawing/2014/main" id="{C6800897-3820-D5E7-B55B-296F06800D69}"/>
              </a:ext>
            </a:extLst>
          </p:cNvPr>
          <p:cNvSpPr>
            <a:spLocks noGrp="1"/>
          </p:cNvSpPr>
          <p:nvPr>
            <p:ph type="body" sz="half" idx="2"/>
          </p:nvPr>
        </p:nvSpPr>
        <p:spPr>
          <a:xfrm>
            <a:off x="854727" y="1785926"/>
            <a:ext cx="2400338" cy="3746165"/>
          </a:xfrm>
        </p:spPr>
        <p:txBody>
          <a:bodyPr vert="horz" lIns="91440" tIns="45720" rIns="91440" bIns="45720" rtlCol="0" anchor="t">
            <a:normAutofit fontScale="70000" lnSpcReduction="20000"/>
          </a:bodyPr>
          <a:lstStyle/>
          <a:p>
            <a:endParaRPr lang="ru-RU" sz="2400" dirty="0" smtClean="0"/>
          </a:p>
          <a:p>
            <a:r>
              <a:rPr lang="ru-RU" sz="2400" dirty="0" smtClean="0"/>
              <a:t>Проблема  </a:t>
            </a:r>
            <a:r>
              <a:rPr lang="ru-RU" sz="2400" b="1" dirty="0" smtClean="0"/>
              <a:t>ответственности учёного за свои научные открытия, </a:t>
            </a:r>
            <a:r>
              <a:rPr lang="ru-RU" sz="2400" dirty="0" smtClean="0"/>
              <a:t>поднятая М.А.Булгаковым в своих произведениях больше 100 лет назад, а также с</a:t>
            </a:r>
            <a:r>
              <a:rPr lang="ru-RU" sz="2400" b="1" dirty="0" smtClean="0"/>
              <a:t>южеты повестей «Роковые яйца» и «Собачье сердце» </a:t>
            </a:r>
            <a:r>
              <a:rPr lang="ru-RU" sz="2400" dirty="0" smtClean="0"/>
              <a:t> актуальны и очень тесно </a:t>
            </a:r>
            <a:r>
              <a:rPr lang="ru-RU" sz="2400" b="1" dirty="0" smtClean="0"/>
              <a:t>связаны с нынешней реальностью.</a:t>
            </a:r>
            <a:endParaRPr lang="ru-RU" sz="2400" dirty="0"/>
          </a:p>
        </p:txBody>
      </p:sp>
      <p:sp>
        <p:nvSpPr>
          <p:cNvPr id="10" name="Заголовок 9"/>
          <p:cNvSpPr>
            <a:spLocks noGrp="1"/>
          </p:cNvSpPr>
          <p:nvPr>
            <p:ph type="title"/>
          </p:nvPr>
        </p:nvSpPr>
        <p:spPr>
          <a:xfrm>
            <a:off x="3714744" y="3786190"/>
            <a:ext cx="5214974" cy="2857520"/>
          </a:xfrm>
          <a:solidFill>
            <a:schemeClr val="accent5">
              <a:lumMod val="75000"/>
            </a:schemeClr>
          </a:solidFill>
        </p:spPr>
        <p:txBody>
          <a:bodyPr>
            <a:normAutofit fontScale="90000"/>
          </a:bodyPr>
          <a:lstStyle/>
          <a:p>
            <a:r>
              <a:rPr lang="ru-RU" b="0" dirty="0" smtClean="0"/>
              <a:t>    В повести </a:t>
            </a:r>
            <a:r>
              <a:rPr lang="ru-RU" dirty="0" smtClean="0"/>
              <a:t>«Роковые яйца» </a:t>
            </a:r>
            <a:r>
              <a:rPr lang="ru-RU" b="0" dirty="0" smtClean="0"/>
              <a:t>М.А.Булгаков показывает, как важна </a:t>
            </a:r>
            <a:r>
              <a:rPr lang="ru-RU" dirty="0" smtClean="0"/>
              <a:t>технологическая безопасность. </a:t>
            </a:r>
            <a:r>
              <a:rPr lang="ru-RU" b="0" dirty="0" smtClean="0"/>
              <a:t> Открытие  Персиковым луча жизни  без нравственной основы и отсутствия грамотного контроля приводит к катастрофе. В современном мире это сопоставимо с опасениями по поводу искусственного интеллекта или биотехнологий. В этих сферах «роковыми яйцами» могут стать неконтролируемые алгоритмы, способные уничтожить социальную структуру. </a:t>
            </a:r>
            <a:endParaRPr lang="ru-RU" b="0" dirty="0"/>
          </a:p>
        </p:txBody>
      </p:sp>
      <p:pic>
        <p:nvPicPr>
          <p:cNvPr id="28674" name="Picture 2" descr="Picture background"/>
          <p:cNvPicPr>
            <a:picLocks noGrp="1" noChangeAspect="1" noChangeArrowheads="1"/>
          </p:cNvPicPr>
          <p:nvPr>
            <p:ph idx="1"/>
          </p:nvPr>
        </p:nvPicPr>
        <p:blipFill>
          <a:blip r:embed="rId2"/>
          <a:srcRect/>
          <a:stretch>
            <a:fillRect/>
          </a:stretch>
        </p:blipFill>
        <p:spPr bwMode="auto">
          <a:xfrm>
            <a:off x="3857620" y="642918"/>
            <a:ext cx="5000660" cy="2759273"/>
          </a:xfrm>
          <a:prstGeom prst="rect">
            <a:avLst/>
          </a:prstGeom>
          <a:noFill/>
        </p:spPr>
      </p:pic>
      <p:pic>
        <p:nvPicPr>
          <p:cNvPr id="12" name="Picture 9" descr="Picture background"/>
          <p:cNvPicPr>
            <a:picLocks noChangeAspect="1" noChangeArrowheads="1"/>
          </p:cNvPicPr>
          <p:nvPr/>
        </p:nvPicPr>
        <p:blipFill>
          <a:blip r:embed="rId3" cstate="print"/>
          <a:srcRect/>
          <a:stretch>
            <a:fillRect/>
          </a:stretch>
        </p:blipFill>
        <p:spPr bwMode="auto">
          <a:xfrm>
            <a:off x="1" y="0"/>
            <a:ext cx="1142975" cy="1773207"/>
          </a:xfrm>
          <a:prstGeom prst="rect">
            <a:avLst/>
          </a:prstGeom>
          <a:noFill/>
        </p:spPr>
      </p:pic>
    </p:spTree>
    <p:extLst>
      <p:ext uri="{BB962C8B-B14F-4D97-AF65-F5344CB8AC3E}">
        <p14:creationId xmlns:p14="http://schemas.microsoft.com/office/powerpoint/2010/main" xmlns="" val="416302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7176">
            <a:extLst>
              <a:ext uri="{FF2B5EF4-FFF2-40B4-BE49-F238E27FC236}">
                <a16:creationId xmlns="" xmlns:a16="http://schemas.microsoft.com/office/drawing/2014/main" id="{B5FA7C47-B7C1-4D2E-AB49-ED23BA34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6">
            <a:extLst>
              <a:ext uri="{FF2B5EF4-FFF2-40B4-BE49-F238E27FC236}">
                <a16:creationId xmlns="" xmlns:a16="http://schemas.microsoft.com/office/drawing/2014/main" id="{596EE156-ABF1-4329-A6BA-03B4254E08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390858" y="911117"/>
            <a:ext cx="515816"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2">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1" name="Rectangle 8">
            <a:extLst>
              <a:ext uri="{FF2B5EF4-FFF2-40B4-BE49-F238E27FC236}">
                <a16:creationId xmlns="" xmlns:a16="http://schemas.microsoft.com/office/drawing/2014/main" id="{19B9933F-AAB3-444A-8BB5-9CA194A8B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0" y="1370435"/>
            <a:ext cx="395420" cy="5251646"/>
          </a:xfrm>
          <a:prstGeom prst="rect">
            <a:avLst/>
          </a:prstGeom>
          <a:solidFill>
            <a:srgbClr val="0070C0"/>
          </a:solidFill>
          <a:ln>
            <a:noFill/>
          </a:ln>
        </p:spPr>
        <p:txBody>
          <a:bodyPr vert="horz" wrap="square" lIns="91440" tIns="45720" rIns="91440" bIns="45720" numCol="1" anchor="t" anchorCtr="0" compatLnSpc="1">
            <a:prstTxWarp prst="textNoShape">
              <a:avLst/>
            </a:prstTxWarp>
          </a:bodyPr>
          <a:lstStyle/>
          <a:p>
            <a:endParaRPr lang="en-US"/>
          </a:p>
        </p:txBody>
      </p:sp>
      <p:sp>
        <p:nvSpPr>
          <p:cNvPr id="7183" name="Freeform 7">
            <a:extLst>
              <a:ext uri="{FF2B5EF4-FFF2-40B4-BE49-F238E27FC236}">
                <a16:creationId xmlns="" xmlns:a16="http://schemas.microsoft.com/office/drawing/2014/main" id="{7D20183A-0B1D-4A1F-89B1-ADBEDBC6E5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00124"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5" name="Rectangle 8">
            <a:extLst>
              <a:ext uri="{FF2B5EF4-FFF2-40B4-BE49-F238E27FC236}">
                <a16:creationId xmlns="" xmlns:a16="http://schemas.microsoft.com/office/drawing/2014/main" id="{131031D3-26CD-4214-A9A4-5857EFA15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96647" y="644382"/>
            <a:ext cx="2892018" cy="5251646"/>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Текст 3">
            <a:extLst>
              <a:ext uri="{FF2B5EF4-FFF2-40B4-BE49-F238E27FC236}">
                <a16:creationId xmlns="" xmlns:a16="http://schemas.microsoft.com/office/drawing/2014/main" id="{C6800897-3820-D5E7-B55B-296F06800D69}"/>
              </a:ext>
            </a:extLst>
          </p:cNvPr>
          <p:cNvSpPr>
            <a:spLocks noGrp="1"/>
          </p:cNvSpPr>
          <p:nvPr>
            <p:ph type="body" sz="half" idx="2"/>
          </p:nvPr>
        </p:nvSpPr>
        <p:spPr>
          <a:xfrm>
            <a:off x="854726" y="1785926"/>
            <a:ext cx="2574265" cy="3746165"/>
          </a:xfrm>
        </p:spPr>
        <p:txBody>
          <a:bodyPr vert="horz" lIns="91440" tIns="45720" rIns="91440" bIns="45720" rtlCol="0" anchor="t">
            <a:normAutofit lnSpcReduction="10000"/>
          </a:bodyPr>
          <a:lstStyle/>
          <a:p>
            <a:r>
              <a:rPr lang="ru-RU" sz="2000" dirty="0" smtClean="0"/>
              <a:t>Эксперимент профессора Преображенского —  это аллегория попытки создать не просто человека, а «человека новой формации». Шариков — символ агрессивного невежества, которое получает власть. </a:t>
            </a:r>
            <a:endParaRPr lang="ru-RU" sz="2400" dirty="0"/>
          </a:p>
        </p:txBody>
      </p:sp>
      <p:sp>
        <p:nvSpPr>
          <p:cNvPr id="10" name="Заголовок 9"/>
          <p:cNvSpPr>
            <a:spLocks noGrp="1"/>
          </p:cNvSpPr>
          <p:nvPr>
            <p:ph type="title"/>
          </p:nvPr>
        </p:nvSpPr>
        <p:spPr>
          <a:xfrm>
            <a:off x="3714744" y="3500438"/>
            <a:ext cx="5214974" cy="3143272"/>
          </a:xfrm>
          <a:solidFill>
            <a:schemeClr val="accent6"/>
          </a:solidFill>
        </p:spPr>
        <p:txBody>
          <a:bodyPr>
            <a:noAutofit/>
          </a:bodyPr>
          <a:lstStyle/>
          <a:p>
            <a:r>
              <a:rPr lang="ru-RU" sz="1700" b="0" dirty="0" smtClean="0"/>
              <a:t> В </a:t>
            </a:r>
            <a:r>
              <a:rPr lang="ru-RU" sz="1700" dirty="0" smtClean="0"/>
              <a:t>«Собачьем сердце» </a:t>
            </a:r>
            <a:r>
              <a:rPr lang="ru-RU" sz="1700" b="0" dirty="0" smtClean="0"/>
              <a:t>в центре внимания писателя оказывается </a:t>
            </a:r>
            <a:r>
              <a:rPr lang="ru-RU" sz="1700" dirty="0" smtClean="0"/>
              <a:t>социальная инженерия. </a:t>
            </a:r>
            <a:r>
              <a:rPr lang="ru-RU" sz="1700" b="0" dirty="0" smtClean="0"/>
              <a:t>Создание в 1997 году в Шотландии овечки Долли — первого клонированного млекопитающего — вызвало вопросы нравственности. Удачно проведённый эксперимент привёл к дискуссиям об этичности клонирования и о том, должна ли наука быть использована для создания целых организмов. На сегодняшний день клонирование человека международным правом запрещено, но сфера клонирования животных  с каждым годом расширяется. </a:t>
            </a:r>
            <a:endParaRPr lang="ru-RU" sz="1700" b="0" dirty="0"/>
          </a:p>
        </p:txBody>
      </p:sp>
      <p:pic>
        <p:nvPicPr>
          <p:cNvPr id="63490" name="Picture 2" descr="Picture background"/>
          <p:cNvPicPr>
            <a:picLocks noGrp="1" noChangeAspect="1" noChangeArrowheads="1"/>
          </p:cNvPicPr>
          <p:nvPr>
            <p:ph idx="1"/>
          </p:nvPr>
        </p:nvPicPr>
        <p:blipFill>
          <a:blip r:embed="rId2" cstate="print"/>
          <a:srcRect/>
          <a:stretch>
            <a:fillRect/>
          </a:stretch>
        </p:blipFill>
        <p:spPr bwMode="auto">
          <a:xfrm>
            <a:off x="3714745" y="500063"/>
            <a:ext cx="5103724" cy="2759075"/>
          </a:xfrm>
          <a:prstGeom prst="rect">
            <a:avLst/>
          </a:prstGeom>
          <a:noFill/>
        </p:spPr>
      </p:pic>
      <p:pic>
        <p:nvPicPr>
          <p:cNvPr id="11" name="Picture 9" descr="Picture background"/>
          <p:cNvPicPr>
            <a:picLocks noChangeAspect="1" noChangeArrowheads="1"/>
          </p:cNvPicPr>
          <p:nvPr/>
        </p:nvPicPr>
        <p:blipFill>
          <a:blip r:embed="rId3" cstate="print"/>
          <a:srcRect/>
          <a:stretch>
            <a:fillRect/>
          </a:stretch>
        </p:blipFill>
        <p:spPr bwMode="auto">
          <a:xfrm>
            <a:off x="1" y="0"/>
            <a:ext cx="1142975" cy="1773207"/>
          </a:xfrm>
          <a:prstGeom prst="rect">
            <a:avLst/>
          </a:prstGeom>
          <a:noFill/>
        </p:spPr>
      </p:pic>
    </p:spTree>
    <p:extLst>
      <p:ext uri="{BB962C8B-B14F-4D97-AF65-F5344CB8AC3E}">
        <p14:creationId xmlns:p14="http://schemas.microsoft.com/office/powerpoint/2010/main" xmlns="" val="4163024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26EE4FD-480F-42A5-9FEB-DA630457CF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 xmlns:a16="http://schemas.microsoft.com/office/drawing/2014/main" id="{A187062F-BE14-42FC-B06A-607DB23849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32016" y="1766812"/>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 xmlns:a16="http://schemas.microsoft.com/office/drawing/2014/main" id="{731FE21B-2A45-4BF5-8B03-E12341988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32017" y="1423780"/>
            <a:ext cx="515816"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 xmlns:a16="http://schemas.microsoft.com/office/drawing/2014/main" id="{2DC5A94D-79ED-48F5-9DC5-96CBB507CE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887432" y="1239382"/>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 xmlns:a16="http://schemas.microsoft.com/office/drawing/2014/main" id="{93A3D4BE-AF25-4F9A-9C29-1145CCE24A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887431" y="1230652"/>
            <a:ext cx="7656494" cy="3531073"/>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pic>
        <p:nvPicPr>
          <p:cNvPr id="28" name="Picture 2" descr="Picture background"/>
          <p:cNvPicPr>
            <a:picLocks noChangeAspect="1" noChangeArrowheads="1"/>
          </p:cNvPicPr>
          <p:nvPr/>
        </p:nvPicPr>
        <p:blipFill>
          <a:blip r:embed="rId2" cstate="print"/>
          <a:srcRect/>
          <a:stretch>
            <a:fillRect/>
          </a:stretch>
        </p:blipFill>
        <p:spPr bwMode="auto">
          <a:xfrm>
            <a:off x="1285851" y="4857760"/>
            <a:ext cx="2754805" cy="1785950"/>
          </a:xfrm>
          <a:prstGeom prst="rect">
            <a:avLst/>
          </a:prstGeom>
          <a:noFill/>
        </p:spPr>
      </p:pic>
      <p:pic>
        <p:nvPicPr>
          <p:cNvPr id="29" name="Picture 4" descr="Picture background"/>
          <p:cNvPicPr>
            <a:picLocks noChangeAspect="1" noChangeArrowheads="1"/>
          </p:cNvPicPr>
          <p:nvPr/>
        </p:nvPicPr>
        <p:blipFill>
          <a:blip r:embed="rId3" cstate="print"/>
          <a:srcRect/>
          <a:stretch>
            <a:fillRect/>
          </a:stretch>
        </p:blipFill>
        <p:spPr bwMode="auto">
          <a:xfrm>
            <a:off x="6000760" y="4857760"/>
            <a:ext cx="2571768" cy="1800000"/>
          </a:xfrm>
          <a:prstGeom prst="rect">
            <a:avLst/>
          </a:prstGeom>
          <a:noFill/>
        </p:spPr>
      </p:pic>
      <p:sp>
        <p:nvSpPr>
          <p:cNvPr id="32" name="Заголовок 8"/>
          <p:cNvSpPr txBox="1">
            <a:spLocks/>
          </p:cNvSpPr>
          <p:nvPr/>
        </p:nvSpPr>
        <p:spPr>
          <a:xfrm>
            <a:off x="2714612" y="142852"/>
            <a:ext cx="6215106" cy="92867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1" i="0" u="sng" strike="noStrike" kern="1200" cap="all" spc="0" normalizeH="0" baseline="0" noProof="0" dirty="0" smtClean="0">
                <a:ln>
                  <a:noFill/>
                </a:ln>
                <a:solidFill>
                  <a:schemeClr val="bg1"/>
                </a:solidFill>
                <a:effectLst/>
                <a:uLnTx/>
                <a:uFillTx/>
                <a:latin typeface="+mj-lt"/>
                <a:ea typeface="+mj-ea"/>
                <a:cs typeface="+mj-cs"/>
              </a:rPr>
              <a:t>Нравственная ответственность учёного</a:t>
            </a:r>
            <a:r>
              <a:rPr kumimoji="0" lang="ru-RU" sz="1600" b="1" i="0" u="none" strike="noStrike" kern="1200" cap="all" spc="0" normalizeH="0" baseline="0" noProof="0" dirty="0" smtClean="0">
                <a:ln>
                  <a:noFill/>
                </a:ln>
                <a:solidFill>
                  <a:schemeClr val="bg1"/>
                </a:solidFill>
                <a:effectLst/>
                <a:uLnTx/>
                <a:uFillTx/>
                <a:latin typeface="+mj-lt"/>
                <a:ea typeface="+mj-ea"/>
                <a:cs typeface="+mj-cs"/>
              </a:rPr>
              <a:t> заключается в </a:t>
            </a:r>
            <a:r>
              <a:rPr kumimoji="0" lang="ru-RU" sz="1600" b="1" i="0" u="none" strike="noStrike" kern="1200" cap="all" spc="0" normalizeH="0" baseline="0" noProof="0" dirty="0" smtClean="0">
                <a:ln>
                  <a:noFill/>
                </a:ln>
                <a:solidFill>
                  <a:schemeClr val="bg1"/>
                </a:solidFill>
                <a:effectLst/>
                <a:uLnTx/>
                <a:uFillTx/>
                <a:latin typeface="+mn-lt"/>
                <a:ea typeface="+mj-ea"/>
                <a:cs typeface="+mj-cs"/>
              </a:rPr>
              <a:t>осознании</a:t>
            </a:r>
            <a:r>
              <a:rPr kumimoji="0" lang="ru-RU" sz="1600" b="1" i="0" u="none" strike="noStrike" kern="1200" cap="all" spc="0" normalizeH="0" baseline="0" noProof="0" dirty="0" smtClean="0">
                <a:ln>
                  <a:noFill/>
                </a:ln>
                <a:solidFill>
                  <a:schemeClr val="bg1"/>
                </a:solidFill>
                <a:effectLst/>
                <a:uLnTx/>
                <a:uFillTx/>
                <a:latin typeface="+mj-lt"/>
                <a:ea typeface="+mj-ea"/>
                <a:cs typeface="+mj-cs"/>
              </a:rPr>
              <a:t> последствий своих открытий и в стремлении использовать науку на благо общества, а не во вред ему.</a:t>
            </a:r>
            <a:endParaRPr kumimoji="0" lang="ru-RU" sz="1600" b="1" i="0" u="none" strike="noStrike" kern="1200" cap="all" spc="0" normalizeH="0" baseline="0" noProof="0" dirty="0">
              <a:ln>
                <a:noFill/>
              </a:ln>
              <a:solidFill>
                <a:schemeClr val="bg1"/>
              </a:solidFill>
              <a:effectLst/>
              <a:uLnTx/>
              <a:uFillTx/>
              <a:latin typeface="+mj-lt"/>
              <a:ea typeface="+mj-ea"/>
              <a:cs typeface="+mj-cs"/>
            </a:endParaRPr>
          </a:p>
        </p:txBody>
      </p:sp>
      <p:sp>
        <p:nvSpPr>
          <p:cNvPr id="34" name="Текст 2">
            <a:extLst>
              <a:ext uri="{FF2B5EF4-FFF2-40B4-BE49-F238E27FC236}">
                <a16:creationId xmlns="" xmlns:a16="http://schemas.microsoft.com/office/drawing/2014/main" id="{4118BC6E-441F-500C-BC4B-45EEDDABA9C5}"/>
              </a:ext>
            </a:extLst>
          </p:cNvPr>
          <p:cNvSpPr txBox="1">
            <a:spLocks/>
          </p:cNvSpPr>
          <p:nvPr/>
        </p:nvSpPr>
        <p:spPr>
          <a:xfrm>
            <a:off x="1000100" y="1428736"/>
            <a:ext cx="7572428" cy="3219691"/>
          </a:xfrm>
          <a:prstGeom prst="rect">
            <a:avLst/>
          </a:prstGeom>
        </p:spPr>
        <p:txBody>
          <a:bodyPr vert="horz" lIns="91440" tIns="45720" rIns="91440" bIns="45720" rtlCol="0" anchor="b">
            <a:noAutofit/>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200" b="0"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0" i="0" u="none" strike="noStrike" kern="1200" cap="none" spc="0" normalizeH="0" baseline="0" noProof="0" dirty="0" smtClean="0">
                <a:ln>
                  <a:noFill/>
                </a:ln>
                <a:solidFill>
                  <a:schemeClr val="bg1"/>
                </a:solidFill>
                <a:effectLst/>
                <a:uLnTx/>
                <a:uFillTx/>
                <a:latin typeface="+mn-lt"/>
                <a:ea typeface="+mn-ea"/>
                <a:cs typeface="+mn-cs"/>
              </a:rPr>
              <a:t>В обоих произведениях проблема </a:t>
            </a:r>
            <a:r>
              <a:rPr kumimoji="0" lang="ru-RU" sz="2000" b="1" i="0" u="sng" strike="noStrike" kern="1200" cap="none" spc="0" normalizeH="0" baseline="0" noProof="0" dirty="0" smtClean="0">
                <a:ln>
                  <a:noFill/>
                </a:ln>
                <a:solidFill>
                  <a:schemeClr val="bg1"/>
                </a:solidFill>
                <a:effectLst/>
                <a:uLnTx/>
                <a:uFillTx/>
                <a:latin typeface="+mn-lt"/>
                <a:ea typeface="+mn-ea"/>
                <a:cs typeface="+mn-cs"/>
              </a:rPr>
              <a:t>ответственности учёного за свои научные открытия</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0" i="0" u="none" strike="noStrike" kern="1200" cap="none" spc="0" normalizeH="0" baseline="0" noProof="0" dirty="0" smtClean="0">
                <a:ln>
                  <a:noFill/>
                </a:ln>
                <a:solidFill>
                  <a:schemeClr val="bg1"/>
                </a:solidFill>
                <a:effectLst/>
                <a:uLnTx/>
                <a:uFillTx/>
                <a:latin typeface="+mn-lt"/>
                <a:ea typeface="+mn-ea"/>
                <a:cs typeface="+mn-cs"/>
              </a:rPr>
              <a:t>решается писателем однозначно.</a:t>
            </a:r>
            <a:r>
              <a:rPr kumimoji="0" lang="ru-RU" sz="2000" b="1" i="0" u="none" strike="noStrike" kern="1200" cap="none" spc="0" normalizeH="0" baseline="0" noProof="0" dirty="0" smtClean="0">
                <a:ln>
                  <a:noFill/>
                </a:ln>
                <a:solidFill>
                  <a:schemeClr val="bg1"/>
                </a:solidFill>
                <a:effectLst/>
                <a:uLnTx/>
                <a:uFillTx/>
                <a:latin typeface="+mn-lt"/>
                <a:ea typeface="+mn-ea"/>
                <a:cs typeface="+mn-cs"/>
              </a:rPr>
              <a:t>  </a:t>
            </a:r>
            <a:r>
              <a:rPr kumimoji="0" lang="ru-RU" sz="2000" b="0" i="0" u="none" strike="noStrike" kern="1200" cap="none" spc="0" normalizeH="0" baseline="0" noProof="0" dirty="0" smtClean="0">
                <a:ln>
                  <a:noFill/>
                </a:ln>
                <a:solidFill>
                  <a:schemeClr val="bg1"/>
                </a:solidFill>
                <a:effectLst/>
                <a:uLnTx/>
                <a:uFillTx/>
                <a:latin typeface="+mn-lt"/>
                <a:ea typeface="+mn-ea"/>
                <a:cs typeface="+mn-cs"/>
              </a:rPr>
              <a:t>Учёные должны осознавать, что их открытия могут иметь как положительные, так и отрицательные последствия для общества. Важно, чтобы деятели науки подходили к своим исследованиям с должной осторожностью и этическим осмыслением. Исследователь несёт ответственность не только за сам процесс открытия, но и за возможные последствия его применения.</a:t>
            </a:r>
            <a:endParaRPr kumimoji="0" lang="en-US" sz="2000" b="0" i="0" u="none" strike="noStrike" kern="1200" cap="none" spc="0" normalizeH="0" baseline="0" noProof="0" dirty="0">
              <a:ln>
                <a:noFill/>
              </a:ln>
              <a:solidFill>
                <a:schemeClr val="bg1"/>
              </a:solidFill>
              <a:effectLst/>
              <a:uLnTx/>
              <a:uFillTx/>
              <a:latin typeface="+mn-lt"/>
              <a:ea typeface="+mn-ea"/>
              <a:cs typeface="+mn-cs"/>
            </a:endParaRPr>
          </a:p>
        </p:txBody>
      </p:sp>
      <p:pic>
        <p:nvPicPr>
          <p:cNvPr id="64523" name="Picture 11" descr="C:\Users\Святослав\Pictures\Роковые_яйца_(Михаил_Булгаков).jpeg"/>
          <p:cNvPicPr>
            <a:picLocks noChangeAspect="1" noChangeArrowheads="1"/>
          </p:cNvPicPr>
          <p:nvPr/>
        </p:nvPicPr>
        <p:blipFill>
          <a:blip r:embed="rId4"/>
          <a:srcRect/>
          <a:stretch>
            <a:fillRect/>
          </a:stretch>
        </p:blipFill>
        <p:spPr bwMode="auto">
          <a:xfrm>
            <a:off x="4214810" y="4857760"/>
            <a:ext cx="1524000" cy="1849437"/>
          </a:xfrm>
          <a:prstGeom prst="rect">
            <a:avLst/>
          </a:prstGeom>
          <a:noFill/>
        </p:spPr>
      </p:pic>
      <p:pic>
        <p:nvPicPr>
          <p:cNvPr id="36" name="Picture 9" descr="Picture background"/>
          <p:cNvPicPr>
            <a:picLocks noChangeAspect="1" noChangeArrowheads="1"/>
          </p:cNvPicPr>
          <p:nvPr/>
        </p:nvPicPr>
        <p:blipFill>
          <a:blip r:embed="rId5" cstate="print"/>
          <a:srcRect/>
          <a:stretch>
            <a:fillRect/>
          </a:stretch>
        </p:blipFill>
        <p:spPr bwMode="auto">
          <a:xfrm>
            <a:off x="1" y="0"/>
            <a:ext cx="1142975" cy="1773207"/>
          </a:xfrm>
          <a:prstGeom prst="rect">
            <a:avLst/>
          </a:prstGeom>
          <a:noFill/>
        </p:spPr>
      </p:pic>
    </p:spTree>
    <p:extLst>
      <p:ext uri="{BB962C8B-B14F-4D97-AF65-F5344CB8AC3E}">
        <p14:creationId xmlns:p14="http://schemas.microsoft.com/office/powerpoint/2010/main" xmlns="" val="33341541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B26EE4FD-480F-42A5-9FEB-DA630457CFB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a:extLst>
              <a:ext uri="{FF2B5EF4-FFF2-40B4-BE49-F238E27FC236}">
                <a16:creationId xmlns="" xmlns:a16="http://schemas.microsoft.com/office/drawing/2014/main" id="{A187062F-BE14-42FC-B06A-607DB23849C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32016" y="1766812"/>
            <a:ext cx="616870"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 xmlns:a16="http://schemas.microsoft.com/office/drawing/2014/main" id="{731FE21B-2A45-4BF5-8B03-E123419887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32017" y="1423780"/>
            <a:ext cx="515816" cy="3820236"/>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rgbClr val="FFFF00"/>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7">
            <a:extLst>
              <a:ext uri="{FF2B5EF4-FFF2-40B4-BE49-F238E27FC236}">
                <a16:creationId xmlns="" xmlns:a16="http://schemas.microsoft.com/office/drawing/2014/main" id="{2DC5A94D-79ED-48F5-9DC5-96CBB507CE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887432" y="1239382"/>
            <a:ext cx="260400" cy="3699705"/>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Rectangle 8">
            <a:extLst>
              <a:ext uri="{FF2B5EF4-FFF2-40B4-BE49-F238E27FC236}">
                <a16:creationId xmlns="" xmlns:a16="http://schemas.microsoft.com/office/drawing/2014/main" id="{93A3D4BE-AF25-4F9A-9C29-1145CCE24A2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887431" y="1230652"/>
            <a:ext cx="7656494" cy="3531073"/>
          </a:xfrm>
          <a:prstGeom prst="rect">
            <a:avLst/>
          </a:pr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Заголовок 8"/>
          <p:cNvSpPr txBox="1">
            <a:spLocks/>
          </p:cNvSpPr>
          <p:nvPr/>
        </p:nvSpPr>
        <p:spPr>
          <a:xfrm>
            <a:off x="1500166" y="214290"/>
            <a:ext cx="6215106" cy="928670"/>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1600" b="1" i="0" u="sng" strike="noStrike" kern="1200" cap="all" spc="0" normalizeH="0" baseline="0" noProof="0" dirty="0" smtClean="0">
                <a:ln>
                  <a:noFill/>
                </a:ln>
                <a:solidFill>
                  <a:schemeClr val="bg1"/>
                </a:solidFill>
                <a:effectLst/>
                <a:uLnTx/>
                <a:uFillTx/>
                <a:latin typeface="+mj-lt"/>
                <a:ea typeface="+mj-ea"/>
                <a:cs typeface="+mj-cs"/>
              </a:rPr>
              <a:t>Нравственная ответственность учёного</a:t>
            </a:r>
            <a:r>
              <a:rPr kumimoji="0" lang="ru-RU" sz="1600" b="1" i="0" u="none" strike="noStrike" kern="1200" cap="all" spc="0" normalizeH="0" baseline="0" noProof="0" dirty="0" smtClean="0">
                <a:ln>
                  <a:noFill/>
                </a:ln>
                <a:solidFill>
                  <a:schemeClr val="bg1"/>
                </a:solidFill>
                <a:effectLst/>
                <a:uLnTx/>
                <a:uFillTx/>
                <a:latin typeface="+mj-lt"/>
                <a:ea typeface="+mj-ea"/>
                <a:cs typeface="+mj-cs"/>
              </a:rPr>
              <a:t> заключается в </a:t>
            </a:r>
            <a:r>
              <a:rPr kumimoji="0" lang="ru-RU" sz="1600" b="1" i="0" u="none" strike="noStrike" kern="1200" cap="all" spc="0" normalizeH="0" baseline="0" noProof="0" dirty="0" smtClean="0">
                <a:ln>
                  <a:noFill/>
                </a:ln>
                <a:solidFill>
                  <a:schemeClr val="bg1"/>
                </a:solidFill>
                <a:effectLst/>
                <a:uLnTx/>
                <a:uFillTx/>
                <a:latin typeface="+mn-lt"/>
                <a:ea typeface="+mj-ea"/>
                <a:cs typeface="+mj-cs"/>
              </a:rPr>
              <a:t>осознании</a:t>
            </a:r>
            <a:r>
              <a:rPr kumimoji="0" lang="ru-RU" sz="1600" b="1" i="0" u="none" strike="noStrike" kern="1200" cap="all" spc="0" normalizeH="0" baseline="0" noProof="0" dirty="0" smtClean="0">
                <a:ln>
                  <a:noFill/>
                </a:ln>
                <a:solidFill>
                  <a:schemeClr val="bg1"/>
                </a:solidFill>
                <a:effectLst/>
                <a:uLnTx/>
                <a:uFillTx/>
                <a:latin typeface="+mj-lt"/>
                <a:ea typeface="+mj-ea"/>
                <a:cs typeface="+mj-cs"/>
              </a:rPr>
              <a:t> последствий своих открытий и в стремлении использовать науку на благо общества, а не во вред ему.</a:t>
            </a:r>
            <a:endParaRPr kumimoji="0" lang="ru-RU" sz="1600" b="1" i="0" u="none" strike="noStrike" kern="1200" cap="all" spc="0" normalizeH="0" baseline="0" noProof="0" dirty="0">
              <a:ln>
                <a:noFill/>
              </a:ln>
              <a:solidFill>
                <a:schemeClr val="bg1"/>
              </a:solidFill>
              <a:effectLst/>
              <a:uLnTx/>
              <a:uFillTx/>
              <a:latin typeface="+mj-lt"/>
              <a:ea typeface="+mj-ea"/>
              <a:cs typeface="+mj-cs"/>
            </a:endParaRPr>
          </a:p>
        </p:txBody>
      </p:sp>
      <p:sp>
        <p:nvSpPr>
          <p:cNvPr id="34" name="Текст 2">
            <a:extLst>
              <a:ext uri="{FF2B5EF4-FFF2-40B4-BE49-F238E27FC236}">
                <a16:creationId xmlns="" xmlns:a16="http://schemas.microsoft.com/office/drawing/2014/main" id="{4118BC6E-441F-500C-BC4B-45EEDDABA9C5}"/>
              </a:ext>
            </a:extLst>
          </p:cNvPr>
          <p:cNvSpPr txBox="1">
            <a:spLocks/>
          </p:cNvSpPr>
          <p:nvPr/>
        </p:nvSpPr>
        <p:spPr>
          <a:xfrm>
            <a:off x="1071538" y="1428736"/>
            <a:ext cx="7572428" cy="2076683"/>
          </a:xfrm>
          <a:prstGeom prst="rect">
            <a:avLst/>
          </a:prstGeom>
        </p:spPr>
        <p:txBody>
          <a:bodyPr vert="horz" lIns="91440" tIns="45720" rIns="91440" bIns="45720" rtlCol="0" anchor="b">
            <a:noAutofit/>
          </a:bodyPr>
          <a:lstStyle/>
          <a:p>
            <a:r>
              <a:rPr lang="ru-RU" sz="2800" dirty="0" smtClean="0"/>
              <a:t>М.А.Булгаков предупреждает: ученый должен предвидеть, как его изобретение будет использовано государством или обществом, часто не готовым к таким переменам.</a:t>
            </a:r>
            <a:endParaRPr lang="ru-RU" sz="2800" dirty="0"/>
          </a:p>
        </p:txBody>
      </p:sp>
      <p:pic>
        <p:nvPicPr>
          <p:cNvPr id="15" name="Picture 9" descr="Picture background"/>
          <p:cNvPicPr>
            <a:picLocks noChangeAspect="1" noChangeArrowheads="1"/>
          </p:cNvPicPr>
          <p:nvPr/>
        </p:nvPicPr>
        <p:blipFill>
          <a:blip r:embed="rId2" cstate="print"/>
          <a:srcRect/>
          <a:stretch>
            <a:fillRect/>
          </a:stretch>
        </p:blipFill>
        <p:spPr bwMode="auto">
          <a:xfrm>
            <a:off x="1" y="0"/>
            <a:ext cx="1142975" cy="1773207"/>
          </a:xfrm>
          <a:prstGeom prst="rect">
            <a:avLst/>
          </a:prstGeom>
          <a:noFill/>
        </p:spPr>
      </p:pic>
      <p:pic>
        <p:nvPicPr>
          <p:cNvPr id="65540" name="Picture 4" descr="Picture background"/>
          <p:cNvPicPr>
            <a:picLocks noChangeAspect="1" noChangeArrowheads="1"/>
          </p:cNvPicPr>
          <p:nvPr/>
        </p:nvPicPr>
        <p:blipFill>
          <a:blip r:embed="rId3"/>
          <a:srcRect/>
          <a:stretch>
            <a:fillRect/>
          </a:stretch>
        </p:blipFill>
        <p:spPr bwMode="auto">
          <a:xfrm>
            <a:off x="6643702" y="3809999"/>
            <a:ext cx="2286000" cy="3048001"/>
          </a:xfrm>
          <a:prstGeom prst="rect">
            <a:avLst/>
          </a:prstGeom>
          <a:noFill/>
        </p:spPr>
      </p:pic>
      <p:pic>
        <p:nvPicPr>
          <p:cNvPr id="65544" name="Picture 8" descr="Picture background"/>
          <p:cNvPicPr>
            <a:picLocks noChangeAspect="1" noChangeArrowheads="1"/>
          </p:cNvPicPr>
          <p:nvPr/>
        </p:nvPicPr>
        <p:blipFill>
          <a:blip r:embed="rId4" cstate="print"/>
          <a:srcRect/>
          <a:stretch>
            <a:fillRect/>
          </a:stretch>
        </p:blipFill>
        <p:spPr bwMode="auto">
          <a:xfrm>
            <a:off x="4572000" y="3755332"/>
            <a:ext cx="2071702" cy="3102668"/>
          </a:xfrm>
          <a:prstGeom prst="rect">
            <a:avLst/>
          </a:prstGeom>
          <a:noFill/>
        </p:spPr>
      </p:pic>
    </p:spTree>
    <p:extLst>
      <p:ext uri="{BB962C8B-B14F-4D97-AF65-F5344CB8AC3E}">
        <p14:creationId xmlns:p14="http://schemas.microsoft.com/office/powerpoint/2010/main" xmlns="" val="33341541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bg1"/>
                </a:solidFill>
                <a:latin typeface="Times New Roman" pitchFamily="18" charset="0"/>
                <a:cs typeface="Times New Roman" pitchFamily="18" charset="0"/>
              </a:rPr>
              <a:t>Анкетирование</a:t>
            </a:r>
            <a:r>
              <a:rPr lang="ru-RU" b="1" dirty="0" smtClean="0">
                <a:solidFill>
                  <a:srgbClr val="550D69"/>
                </a:solidFill>
                <a:latin typeface="Times New Roman" pitchFamily="18" charset="0"/>
                <a:cs typeface="Times New Roman" pitchFamily="18" charset="0"/>
              </a:rPr>
              <a:t> </a:t>
            </a:r>
            <a:endParaRPr lang="ru-RU" b="1" dirty="0">
              <a:solidFill>
                <a:srgbClr val="550D69"/>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872494897"/>
              </p:ext>
            </p:extLst>
          </p:nvPr>
        </p:nvGraphicFramePr>
        <p:xfrm>
          <a:off x="457200" y="1556792"/>
          <a:ext cx="7931224" cy="4569371"/>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2285984" y="3500438"/>
            <a:ext cx="785818" cy="461665"/>
          </a:xfrm>
          <a:prstGeom prst="rect">
            <a:avLst/>
          </a:prstGeom>
        </p:spPr>
        <p:txBody>
          <a:bodyPr wrap="square">
            <a:spAutoFit/>
          </a:bodyPr>
          <a:lstStyle/>
          <a:p>
            <a:r>
              <a:rPr lang="ru-RU" sz="2400" b="1" dirty="0" smtClean="0">
                <a:solidFill>
                  <a:prstClr val="black"/>
                </a:solidFill>
              </a:rPr>
              <a:t>62%</a:t>
            </a:r>
            <a:endParaRPr lang="ru-RU" sz="2400" b="1" dirty="0">
              <a:solidFill>
                <a:prstClr val="black"/>
              </a:solidFill>
            </a:endParaRPr>
          </a:p>
        </p:txBody>
      </p:sp>
      <p:sp>
        <p:nvSpPr>
          <p:cNvPr id="6" name="Прямоугольник 5"/>
          <p:cNvSpPr/>
          <p:nvPr/>
        </p:nvSpPr>
        <p:spPr>
          <a:xfrm>
            <a:off x="4214810" y="2857496"/>
            <a:ext cx="785818" cy="461665"/>
          </a:xfrm>
          <a:prstGeom prst="rect">
            <a:avLst/>
          </a:prstGeom>
        </p:spPr>
        <p:txBody>
          <a:bodyPr wrap="square">
            <a:spAutoFit/>
          </a:bodyPr>
          <a:lstStyle/>
          <a:p>
            <a:r>
              <a:rPr lang="ru-RU" sz="2400" b="1" dirty="0" smtClean="0">
                <a:solidFill>
                  <a:prstClr val="black"/>
                </a:solidFill>
              </a:rPr>
              <a:t>33%</a:t>
            </a:r>
            <a:endParaRPr lang="ru-RU" sz="2400" b="1" dirty="0">
              <a:solidFill>
                <a:prstClr val="black"/>
              </a:solidFill>
            </a:endParaRPr>
          </a:p>
        </p:txBody>
      </p:sp>
      <p:sp>
        <p:nvSpPr>
          <p:cNvPr id="7" name="Прямоугольник 6"/>
          <p:cNvSpPr/>
          <p:nvPr/>
        </p:nvSpPr>
        <p:spPr>
          <a:xfrm>
            <a:off x="5643570" y="4000504"/>
            <a:ext cx="785818" cy="461665"/>
          </a:xfrm>
          <a:prstGeom prst="rect">
            <a:avLst/>
          </a:prstGeom>
        </p:spPr>
        <p:txBody>
          <a:bodyPr wrap="square">
            <a:spAutoFit/>
          </a:bodyPr>
          <a:lstStyle/>
          <a:p>
            <a:r>
              <a:rPr lang="ru-RU" sz="2400" b="1" dirty="0" smtClean="0">
                <a:solidFill>
                  <a:prstClr val="black"/>
                </a:solidFill>
              </a:rPr>
              <a:t>5%</a:t>
            </a:r>
            <a:endParaRPr lang="ru-RU" sz="2400" b="1" dirty="0">
              <a:solidFill>
                <a:prstClr val="black"/>
              </a:solidFill>
            </a:endParaRPr>
          </a:p>
        </p:txBody>
      </p:sp>
    </p:spTree>
    <p:extLst>
      <p:ext uri="{BB962C8B-B14F-4D97-AF65-F5344CB8AC3E}">
        <p14:creationId xmlns:p14="http://schemas.microsoft.com/office/powerpoint/2010/main" xmlns="" val="2669824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bg1"/>
                </a:solidFill>
                <a:latin typeface="Times New Roman" pitchFamily="18" charset="0"/>
                <a:cs typeface="Times New Roman" pitchFamily="18" charset="0"/>
              </a:rPr>
              <a:t>Анкетирование </a:t>
            </a:r>
            <a:endParaRPr lang="ru-RU" dirty="0">
              <a:solidFill>
                <a:schemeClr val="bg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1883092955"/>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1714480" y="3714752"/>
            <a:ext cx="785818" cy="461665"/>
          </a:xfrm>
          <a:prstGeom prst="rect">
            <a:avLst/>
          </a:prstGeom>
        </p:spPr>
        <p:txBody>
          <a:bodyPr wrap="square">
            <a:spAutoFit/>
          </a:bodyPr>
          <a:lstStyle/>
          <a:p>
            <a:r>
              <a:rPr lang="ru-RU" sz="2400" b="1" dirty="0" smtClean="0">
                <a:solidFill>
                  <a:prstClr val="black"/>
                </a:solidFill>
              </a:rPr>
              <a:t>24%</a:t>
            </a:r>
            <a:endParaRPr lang="ru-RU" sz="2400" b="1" dirty="0">
              <a:solidFill>
                <a:prstClr val="black"/>
              </a:solidFill>
            </a:endParaRPr>
          </a:p>
        </p:txBody>
      </p:sp>
      <p:sp>
        <p:nvSpPr>
          <p:cNvPr id="6" name="Прямоугольник 5"/>
          <p:cNvSpPr/>
          <p:nvPr/>
        </p:nvSpPr>
        <p:spPr>
          <a:xfrm>
            <a:off x="2786050" y="2500306"/>
            <a:ext cx="785818" cy="461665"/>
          </a:xfrm>
          <a:prstGeom prst="rect">
            <a:avLst/>
          </a:prstGeom>
        </p:spPr>
        <p:txBody>
          <a:bodyPr wrap="square">
            <a:spAutoFit/>
          </a:bodyPr>
          <a:lstStyle/>
          <a:p>
            <a:r>
              <a:rPr lang="ru-RU" sz="2400" b="1" dirty="0" smtClean="0">
                <a:solidFill>
                  <a:prstClr val="black"/>
                </a:solidFill>
              </a:rPr>
              <a:t>19%</a:t>
            </a:r>
            <a:endParaRPr lang="ru-RU" sz="2400" b="1" dirty="0">
              <a:solidFill>
                <a:prstClr val="black"/>
              </a:solidFill>
            </a:endParaRPr>
          </a:p>
        </p:txBody>
      </p:sp>
      <p:sp>
        <p:nvSpPr>
          <p:cNvPr id="7" name="Прямоугольник 6"/>
          <p:cNvSpPr/>
          <p:nvPr/>
        </p:nvSpPr>
        <p:spPr>
          <a:xfrm>
            <a:off x="4429124" y="4143380"/>
            <a:ext cx="785818" cy="461665"/>
          </a:xfrm>
          <a:prstGeom prst="rect">
            <a:avLst/>
          </a:prstGeom>
        </p:spPr>
        <p:txBody>
          <a:bodyPr wrap="square">
            <a:spAutoFit/>
          </a:bodyPr>
          <a:lstStyle/>
          <a:p>
            <a:r>
              <a:rPr lang="ru-RU" sz="2400" b="1" dirty="0" smtClean="0">
                <a:solidFill>
                  <a:prstClr val="black"/>
                </a:solidFill>
              </a:rPr>
              <a:t>57%</a:t>
            </a:r>
            <a:endParaRPr lang="ru-RU" sz="2400" b="1" dirty="0">
              <a:solidFill>
                <a:prstClr val="black"/>
              </a:solidFill>
            </a:endParaRPr>
          </a:p>
        </p:txBody>
      </p:sp>
    </p:spTree>
    <p:extLst>
      <p:ext uri="{BB962C8B-B14F-4D97-AF65-F5344CB8AC3E}">
        <p14:creationId xmlns:p14="http://schemas.microsoft.com/office/powerpoint/2010/main" xmlns="" val="2026666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bg1"/>
                </a:solidFill>
                <a:latin typeface="Times New Roman" pitchFamily="18" charset="0"/>
                <a:cs typeface="Times New Roman" pitchFamily="18" charset="0"/>
              </a:rPr>
              <a:t>Анкетирование </a:t>
            </a:r>
            <a:endParaRPr lang="ru-RU" dirty="0">
              <a:solidFill>
                <a:schemeClr val="bg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307910187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2786050" y="2500306"/>
            <a:ext cx="785818" cy="461665"/>
          </a:xfrm>
          <a:prstGeom prst="rect">
            <a:avLst/>
          </a:prstGeom>
        </p:spPr>
        <p:txBody>
          <a:bodyPr wrap="square">
            <a:spAutoFit/>
          </a:bodyPr>
          <a:lstStyle/>
          <a:p>
            <a:r>
              <a:rPr lang="ru-RU" sz="2400" b="1" dirty="0" smtClean="0">
                <a:solidFill>
                  <a:prstClr val="black"/>
                </a:solidFill>
              </a:rPr>
              <a:t>19%</a:t>
            </a:r>
            <a:endParaRPr lang="ru-RU" sz="2400" b="1" dirty="0">
              <a:solidFill>
                <a:prstClr val="black"/>
              </a:solidFill>
            </a:endParaRPr>
          </a:p>
        </p:txBody>
      </p:sp>
      <p:sp>
        <p:nvSpPr>
          <p:cNvPr id="6" name="Прямоугольник 5"/>
          <p:cNvSpPr/>
          <p:nvPr/>
        </p:nvSpPr>
        <p:spPr>
          <a:xfrm>
            <a:off x="4929190" y="3571876"/>
            <a:ext cx="785818" cy="461665"/>
          </a:xfrm>
          <a:prstGeom prst="rect">
            <a:avLst/>
          </a:prstGeom>
        </p:spPr>
        <p:txBody>
          <a:bodyPr wrap="square">
            <a:spAutoFit/>
          </a:bodyPr>
          <a:lstStyle/>
          <a:p>
            <a:r>
              <a:rPr lang="ru-RU" sz="2400" b="1" dirty="0" smtClean="0">
                <a:solidFill>
                  <a:prstClr val="black"/>
                </a:solidFill>
              </a:rPr>
              <a:t>81%</a:t>
            </a:r>
            <a:endParaRPr lang="ru-RU" sz="2400" b="1" dirty="0">
              <a:solidFill>
                <a:prstClr val="black"/>
              </a:solidFill>
            </a:endParaRPr>
          </a:p>
        </p:txBody>
      </p:sp>
    </p:spTree>
    <p:extLst>
      <p:ext uri="{BB962C8B-B14F-4D97-AF65-F5344CB8AC3E}">
        <p14:creationId xmlns:p14="http://schemas.microsoft.com/office/powerpoint/2010/main" xmlns="" val="24294920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bg1"/>
                </a:solidFill>
                <a:latin typeface="Times New Roman" pitchFamily="18" charset="0"/>
                <a:cs typeface="Times New Roman" pitchFamily="18" charset="0"/>
              </a:rPr>
              <a:t>Анкетирование </a:t>
            </a:r>
            <a:endParaRPr lang="ru-RU" dirty="0">
              <a:solidFill>
                <a:schemeClr val="bg1"/>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2526655713"/>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7" name="Прямоугольник 6"/>
          <p:cNvSpPr/>
          <p:nvPr/>
        </p:nvSpPr>
        <p:spPr>
          <a:xfrm>
            <a:off x="2786050" y="2643182"/>
            <a:ext cx="785818" cy="461665"/>
          </a:xfrm>
          <a:prstGeom prst="rect">
            <a:avLst/>
          </a:prstGeom>
        </p:spPr>
        <p:txBody>
          <a:bodyPr wrap="square">
            <a:spAutoFit/>
          </a:bodyPr>
          <a:lstStyle/>
          <a:p>
            <a:r>
              <a:rPr lang="ru-RU" sz="2400" b="1" dirty="0" smtClean="0">
                <a:solidFill>
                  <a:prstClr val="black"/>
                </a:solidFill>
              </a:rPr>
              <a:t>19%</a:t>
            </a:r>
            <a:endParaRPr lang="ru-RU" sz="2400" b="1" dirty="0">
              <a:solidFill>
                <a:prstClr val="black"/>
              </a:solidFill>
            </a:endParaRPr>
          </a:p>
        </p:txBody>
      </p:sp>
      <p:sp>
        <p:nvSpPr>
          <p:cNvPr id="8" name="Прямоугольник 7"/>
          <p:cNvSpPr/>
          <p:nvPr/>
        </p:nvSpPr>
        <p:spPr>
          <a:xfrm>
            <a:off x="4572000" y="2643182"/>
            <a:ext cx="785818" cy="461665"/>
          </a:xfrm>
          <a:prstGeom prst="rect">
            <a:avLst/>
          </a:prstGeom>
        </p:spPr>
        <p:txBody>
          <a:bodyPr wrap="square">
            <a:spAutoFit/>
          </a:bodyPr>
          <a:lstStyle/>
          <a:p>
            <a:r>
              <a:rPr lang="ru-RU" sz="2400" b="1" dirty="0" smtClean="0">
                <a:solidFill>
                  <a:prstClr val="black"/>
                </a:solidFill>
              </a:rPr>
              <a:t>24%</a:t>
            </a:r>
            <a:endParaRPr lang="ru-RU" sz="2400" b="1" dirty="0">
              <a:solidFill>
                <a:prstClr val="black"/>
              </a:solidFill>
            </a:endParaRPr>
          </a:p>
        </p:txBody>
      </p:sp>
      <p:sp>
        <p:nvSpPr>
          <p:cNvPr id="9" name="Прямоугольник 8"/>
          <p:cNvSpPr/>
          <p:nvPr/>
        </p:nvSpPr>
        <p:spPr>
          <a:xfrm>
            <a:off x="3428992" y="4214818"/>
            <a:ext cx="785818" cy="461665"/>
          </a:xfrm>
          <a:prstGeom prst="rect">
            <a:avLst/>
          </a:prstGeom>
        </p:spPr>
        <p:txBody>
          <a:bodyPr wrap="square">
            <a:spAutoFit/>
          </a:bodyPr>
          <a:lstStyle/>
          <a:p>
            <a:r>
              <a:rPr lang="ru-RU" sz="2400" b="1" dirty="0" smtClean="0">
                <a:solidFill>
                  <a:prstClr val="black"/>
                </a:solidFill>
              </a:rPr>
              <a:t>57%</a:t>
            </a:r>
            <a:endParaRPr lang="ru-RU" sz="2400" b="1" dirty="0">
              <a:solidFill>
                <a:prstClr val="black"/>
              </a:solidFill>
            </a:endParaRPr>
          </a:p>
        </p:txBody>
      </p:sp>
    </p:spTree>
    <p:extLst>
      <p:ext uri="{BB962C8B-B14F-4D97-AF65-F5344CB8AC3E}">
        <p14:creationId xmlns:p14="http://schemas.microsoft.com/office/powerpoint/2010/main" xmlns="" val="11500432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solidFill>
                  <a:schemeClr val="bg1"/>
                </a:solidFill>
                <a:latin typeface="Times New Roman" pitchFamily="18" charset="0"/>
                <a:cs typeface="Times New Roman" pitchFamily="18" charset="0"/>
              </a:rPr>
              <a:t>Анкетирование </a:t>
            </a:r>
            <a:endParaRPr lang="ru-RU" dirty="0"/>
          </a:p>
        </p:txBody>
      </p:sp>
      <p:graphicFrame>
        <p:nvGraphicFramePr>
          <p:cNvPr id="4" name="Содержимое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Прямоугольник 4"/>
          <p:cNvSpPr/>
          <p:nvPr/>
        </p:nvSpPr>
        <p:spPr>
          <a:xfrm>
            <a:off x="3428992" y="4214818"/>
            <a:ext cx="785818" cy="461665"/>
          </a:xfrm>
          <a:prstGeom prst="rect">
            <a:avLst/>
          </a:prstGeom>
        </p:spPr>
        <p:txBody>
          <a:bodyPr wrap="square">
            <a:spAutoFit/>
          </a:bodyPr>
          <a:lstStyle/>
          <a:p>
            <a:r>
              <a:rPr lang="ru-RU" sz="2400" b="1" dirty="0" smtClean="0">
                <a:solidFill>
                  <a:prstClr val="black"/>
                </a:solidFill>
              </a:rPr>
              <a:t>71%</a:t>
            </a:r>
            <a:endParaRPr lang="ru-RU" sz="2400" b="1" dirty="0">
              <a:solidFill>
                <a:prstClr val="black"/>
              </a:solidFill>
            </a:endParaRPr>
          </a:p>
        </p:txBody>
      </p:sp>
      <p:sp>
        <p:nvSpPr>
          <p:cNvPr id="6" name="Прямоугольник 5"/>
          <p:cNvSpPr/>
          <p:nvPr/>
        </p:nvSpPr>
        <p:spPr>
          <a:xfrm>
            <a:off x="1928794" y="3071810"/>
            <a:ext cx="785818" cy="461665"/>
          </a:xfrm>
          <a:prstGeom prst="rect">
            <a:avLst/>
          </a:prstGeom>
        </p:spPr>
        <p:txBody>
          <a:bodyPr wrap="square">
            <a:spAutoFit/>
          </a:bodyPr>
          <a:lstStyle/>
          <a:p>
            <a:r>
              <a:rPr lang="ru-RU" sz="2400" b="1" dirty="0" smtClean="0">
                <a:solidFill>
                  <a:prstClr val="black"/>
                </a:solidFill>
              </a:rPr>
              <a:t>29%</a:t>
            </a:r>
            <a:endParaRPr lang="ru-RU" sz="2400" b="1" dirty="0">
              <a:solidFill>
                <a:prstClr val="black"/>
              </a:solidFill>
            </a:endParaRPr>
          </a:p>
        </p:txBody>
      </p:sp>
    </p:spTree>
    <p:extLst>
      <p:ext uri="{BB962C8B-B14F-4D97-AF65-F5344CB8AC3E}">
        <p14:creationId xmlns:p14="http://schemas.microsoft.com/office/powerpoint/2010/main" xmlns="" val="2795324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8">
            <a:extLst>
              <a:ext uri="{FF2B5EF4-FFF2-40B4-BE49-F238E27FC236}">
                <a16:creationId xmlns="" xmlns:a16="http://schemas.microsoft.com/office/drawing/2014/main" id="{6C4028FD-8BAA-4A19-BFDE-594D991B75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 xmlns:a16="http://schemas.microsoft.com/office/drawing/2014/main" id="{3D0152DA-5017-9400-98E4-E84B5A3EB277}"/>
              </a:ext>
            </a:extLst>
          </p:cNvPr>
          <p:cNvSpPr>
            <a:spLocks noGrp="1"/>
          </p:cNvSpPr>
          <p:nvPr>
            <p:ph type="title"/>
          </p:nvPr>
        </p:nvSpPr>
        <p:spPr>
          <a:xfrm>
            <a:off x="642910" y="0"/>
            <a:ext cx="7886700" cy="714380"/>
          </a:xfrm>
        </p:spPr>
        <p:txBody>
          <a:bodyPr>
            <a:normAutofit fontScale="90000"/>
          </a:bodyPr>
          <a:lstStyle/>
          <a:p>
            <a:r>
              <a:rPr lang="ru-RU" b="1" dirty="0" smtClean="0">
                <a:solidFill>
                  <a:schemeClr val="bg1"/>
                </a:solidFill>
              </a:rPr>
              <a:t>Ключевые нормы и правила:</a:t>
            </a:r>
            <a:endParaRPr lang="ru-RU" dirty="0">
              <a:solidFill>
                <a:schemeClr val="bg1"/>
              </a:solidFill>
            </a:endParaRPr>
          </a:p>
        </p:txBody>
      </p:sp>
      <p:grpSp>
        <p:nvGrpSpPr>
          <p:cNvPr id="5" name="Группа 4"/>
          <p:cNvGrpSpPr/>
          <p:nvPr/>
        </p:nvGrpSpPr>
        <p:grpSpPr>
          <a:xfrm>
            <a:off x="285720" y="1928802"/>
            <a:ext cx="8532000" cy="1004400"/>
            <a:chOff x="-1" y="1466131"/>
            <a:chExt cx="8280000" cy="1080000"/>
          </a:xfrm>
        </p:grpSpPr>
        <p:sp>
          <p:nvSpPr>
            <p:cNvPr id="6" name="Скругленный прямоугольник 5"/>
            <p:cNvSpPr/>
            <p:nvPr/>
          </p:nvSpPr>
          <p:spPr>
            <a:xfrm>
              <a:off x="-1" y="1466131"/>
              <a:ext cx="8280000" cy="1080000"/>
            </a:xfrm>
            <a:prstGeom prst="roundRect">
              <a:avLst/>
            </a:prstGeom>
            <a:ln>
              <a:solidFill>
                <a:srgbClr val="00B050"/>
              </a:solidFill>
            </a:ln>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7" name="Скругленный прямоугольник 4"/>
            <p:cNvSpPr/>
            <p:nvPr/>
          </p:nvSpPr>
          <p:spPr>
            <a:xfrm>
              <a:off x="138655" y="1619761"/>
              <a:ext cx="7804739" cy="757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r>
                <a:rPr lang="ru-RU" sz="2200" b="1" dirty="0" smtClean="0"/>
                <a:t>Объективность</a:t>
              </a:r>
              <a:r>
                <a:rPr lang="ru-RU" sz="2200" dirty="0" smtClean="0"/>
                <a:t>: исключение субъективизма, предвзятости, подгонки результатов под гипотезу.</a:t>
              </a:r>
              <a:endParaRPr lang="ru-RU" sz="2200" dirty="0"/>
            </a:p>
          </p:txBody>
        </p:sp>
      </p:grpSp>
      <p:grpSp>
        <p:nvGrpSpPr>
          <p:cNvPr id="8" name="Группа 7"/>
          <p:cNvGrpSpPr/>
          <p:nvPr/>
        </p:nvGrpSpPr>
        <p:grpSpPr>
          <a:xfrm>
            <a:off x="285720" y="714356"/>
            <a:ext cx="8532000" cy="1071570"/>
            <a:chOff x="-102911" y="714382"/>
            <a:chExt cx="8277788" cy="1071570"/>
          </a:xfrm>
        </p:grpSpPr>
        <p:sp>
          <p:nvSpPr>
            <p:cNvPr id="9" name="Скругленный прямоугольник 8"/>
            <p:cNvSpPr/>
            <p:nvPr/>
          </p:nvSpPr>
          <p:spPr>
            <a:xfrm>
              <a:off x="-102911" y="720026"/>
              <a:ext cx="8277788" cy="1008000"/>
            </a:xfrm>
            <a:prstGeom prst="roundRect">
              <a:avLst/>
            </a:prstGeom>
            <a:ln>
              <a:solidFill>
                <a:srgbClr val="00B0F0"/>
              </a:solidFill>
            </a:ln>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10" name="Скругленный прямоугольник 4"/>
            <p:cNvSpPr/>
            <p:nvPr/>
          </p:nvSpPr>
          <p:spPr>
            <a:xfrm>
              <a:off x="35709" y="714382"/>
              <a:ext cx="8108223" cy="1071570"/>
            </a:xfrm>
            <a:prstGeom prst="rect">
              <a:avLst/>
            </a:prstGeom>
            <a:ln>
              <a:solidFill>
                <a:srgbClr val="00B0F0"/>
              </a:solidFill>
            </a:ln>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r>
                <a:rPr lang="ru-RU" sz="2200" b="1" dirty="0" smtClean="0"/>
                <a:t>Научная честность</a:t>
              </a:r>
              <a:r>
                <a:rPr lang="ru-RU" sz="2200" dirty="0" smtClean="0"/>
                <a:t>: запрет на подтасовку данных, фальсификацию результатов, плагиат. Учёный может ошибиться, но не имеет права сознательно искажать факты.</a:t>
              </a:r>
              <a:endParaRPr lang="ru-RU" sz="2200" dirty="0"/>
            </a:p>
          </p:txBody>
        </p:sp>
      </p:grpSp>
      <p:grpSp>
        <p:nvGrpSpPr>
          <p:cNvPr id="11" name="Группа 10"/>
          <p:cNvGrpSpPr/>
          <p:nvPr/>
        </p:nvGrpSpPr>
        <p:grpSpPr>
          <a:xfrm>
            <a:off x="285720" y="3143248"/>
            <a:ext cx="8554168" cy="1004402"/>
            <a:chOff x="-204133" y="2552036"/>
            <a:chExt cx="7804739" cy="780712"/>
          </a:xfrm>
        </p:grpSpPr>
        <p:sp>
          <p:nvSpPr>
            <p:cNvPr id="12" name="Скругленный прямоугольник 11"/>
            <p:cNvSpPr/>
            <p:nvPr/>
          </p:nvSpPr>
          <p:spPr>
            <a:xfrm>
              <a:off x="-204133" y="2552037"/>
              <a:ext cx="7784513" cy="780711"/>
            </a:xfrm>
            <a:prstGeom prst="roundRect">
              <a:avLst/>
            </a:prstGeom>
            <a:ln>
              <a:solidFill>
                <a:schemeClr val="accent6">
                  <a:lumMod val="75000"/>
                </a:schemeClr>
              </a:solidFill>
            </a:ln>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3" name="Скругленный прямоугольник 4"/>
            <p:cNvSpPr/>
            <p:nvPr/>
          </p:nvSpPr>
          <p:spPr>
            <a:xfrm>
              <a:off x="-204133" y="2552036"/>
              <a:ext cx="7804739" cy="7575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r>
                <a:rPr lang="ru-RU" sz="2200" b="1" dirty="0" smtClean="0"/>
                <a:t>Достоверность</a:t>
              </a:r>
              <a:r>
                <a:rPr lang="ru-RU" sz="2200" dirty="0" smtClean="0"/>
                <a:t>: надёжность методов, воспроизводимость   результатов, обоснованность выводов.</a:t>
              </a:r>
              <a:endParaRPr lang="ru-RU" sz="2200" dirty="0"/>
            </a:p>
          </p:txBody>
        </p:sp>
      </p:grpSp>
      <p:grpSp>
        <p:nvGrpSpPr>
          <p:cNvPr id="15" name="Группа 14"/>
          <p:cNvGrpSpPr/>
          <p:nvPr/>
        </p:nvGrpSpPr>
        <p:grpSpPr>
          <a:xfrm>
            <a:off x="285720" y="4357693"/>
            <a:ext cx="8568001" cy="972781"/>
            <a:chOff x="-272178" y="2496505"/>
            <a:chExt cx="7940829" cy="813046"/>
          </a:xfrm>
        </p:grpSpPr>
        <p:sp>
          <p:nvSpPr>
            <p:cNvPr id="16" name="Скругленный прямоугольник 15"/>
            <p:cNvSpPr/>
            <p:nvPr/>
          </p:nvSpPr>
          <p:spPr>
            <a:xfrm>
              <a:off x="-272178" y="2496505"/>
              <a:ext cx="7886699" cy="780710"/>
            </a:xfrm>
            <a:prstGeom prst="roundRect">
              <a:avLst/>
            </a:prstGeom>
            <a:solidFill>
              <a:schemeClr val="accent4">
                <a:lumMod val="75000"/>
              </a:schemeClr>
            </a:solidFill>
            <a:ln>
              <a:solidFill>
                <a:srgbClr val="7030A0"/>
              </a:solidFill>
            </a:ln>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18" name="Скругленный прямоугольник 4"/>
            <p:cNvSpPr/>
            <p:nvPr/>
          </p:nvSpPr>
          <p:spPr>
            <a:xfrm>
              <a:off x="-205968" y="2552037"/>
              <a:ext cx="7874619" cy="757514"/>
            </a:xfrm>
            <a:prstGeom prst="rect">
              <a:avLst/>
            </a:prstGeom>
            <a:ln>
              <a:solidFill>
                <a:srgbClr val="7030A0"/>
              </a:solidFill>
            </a:ln>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r>
                <a:rPr lang="ru-RU" sz="2100" b="1" dirty="0" smtClean="0"/>
                <a:t>Авторство и соавторство</a:t>
              </a:r>
              <a:r>
                <a:rPr lang="ru-RU" sz="2100" dirty="0" smtClean="0"/>
                <a:t>:</a:t>
              </a:r>
              <a:r>
                <a:rPr lang="ru-RU" sz="2000" dirty="0" smtClean="0"/>
                <a:t> каждый соавтор должен внести существенный интеллектуальный вклад (концепция, дизайн, интерпретация). «Почётное» соавторство запрещено.</a:t>
              </a:r>
              <a:endParaRPr lang="ru-RU" sz="2000" dirty="0"/>
            </a:p>
          </p:txBody>
        </p:sp>
      </p:grpSp>
      <p:sp>
        <p:nvSpPr>
          <p:cNvPr id="19" name="Скругленный прямоугольник 18"/>
          <p:cNvSpPr/>
          <p:nvPr/>
        </p:nvSpPr>
        <p:spPr>
          <a:xfrm>
            <a:off x="285720" y="5572140"/>
            <a:ext cx="8532000" cy="972000"/>
          </a:xfrm>
          <a:prstGeom prst="roundRect">
            <a:avLst/>
          </a:prstGeom>
          <a:solidFill>
            <a:schemeClr val="accent2">
              <a:lumMod val="75000"/>
            </a:schemeClr>
          </a:solidFill>
          <a:ln>
            <a:solidFill>
              <a:schemeClr val="accent2">
                <a:lumMod val="75000"/>
              </a:schemeClr>
            </a:solidFill>
          </a:ln>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20" name="Скругленный прямоугольник 4"/>
          <p:cNvSpPr/>
          <p:nvPr/>
        </p:nvSpPr>
        <p:spPr>
          <a:xfrm>
            <a:off x="285720" y="5643578"/>
            <a:ext cx="8532000" cy="90633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133350" rIns="133350" bIns="133350" numCol="1" spcCol="1270" anchor="ctr" anchorCtr="0">
            <a:noAutofit/>
          </a:bodyPr>
          <a:lstStyle/>
          <a:p>
            <a:pPr lvl="0"/>
            <a:r>
              <a:rPr lang="ru-RU" sz="2200" b="1" dirty="0" smtClean="0"/>
              <a:t>Ссылки и цитирование</a:t>
            </a:r>
            <a:r>
              <a:rPr lang="ru-RU" sz="2200" dirty="0" smtClean="0"/>
              <a:t>: обязательное указание источников для фиксации авторства и разграничения известного и нового.</a:t>
            </a:r>
            <a:endParaRPr lang="ru-RU" sz="2200" dirty="0"/>
          </a:p>
        </p:txBody>
      </p:sp>
    </p:spTree>
    <p:extLst>
      <p:ext uri="{BB962C8B-B14F-4D97-AF65-F5344CB8AC3E}">
        <p14:creationId xmlns:p14="http://schemas.microsoft.com/office/powerpoint/2010/main" xmlns="" val="11189910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chemeClr val="bg1"/>
                </a:solidFill>
                <a:latin typeface="Times New Roman" pitchFamily="18" charset="0"/>
                <a:cs typeface="Times New Roman" pitchFamily="18" charset="0"/>
              </a:rPr>
              <a:t>Анкетирование</a:t>
            </a:r>
            <a:endParaRPr lang="ru-RU" dirty="0">
              <a:solidFill>
                <a:schemeClr val="bg1"/>
              </a:solidFill>
              <a:latin typeface="Times New Roman" pitchFamily="18" charset="0"/>
              <a:cs typeface="Times New Roman" pitchFamily="18" charset="0"/>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xmlns="" val="884927469"/>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3699678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cxnSp>
        <p:nvCxnSpPr>
          <p:cNvPr id="17" name="Прямая соединительная линия 16"/>
          <p:cNvCxnSpPr/>
          <p:nvPr/>
        </p:nvCxnSpPr>
        <p:spPr>
          <a:xfrm>
            <a:off x="0" y="1142984"/>
            <a:ext cx="9144000" cy="1588"/>
          </a:xfrm>
          <a:prstGeom prst="line">
            <a:avLst/>
          </a:prstGeom>
          <a:ln w="63500" cmpd="dbl">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a:off x="0" y="214290"/>
            <a:ext cx="9144000" cy="1588"/>
          </a:xfrm>
          <a:prstGeom prst="line">
            <a:avLst/>
          </a:prstGeom>
          <a:ln w="63500" cmpd="dbl">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0" y="5857892"/>
            <a:ext cx="9144000" cy="1588"/>
          </a:xfrm>
          <a:prstGeom prst="line">
            <a:avLst/>
          </a:prstGeom>
          <a:ln w="63500" cmpd="dbl">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a:off x="0" y="6643710"/>
            <a:ext cx="9144000" cy="1588"/>
          </a:xfrm>
          <a:prstGeom prst="line">
            <a:avLst/>
          </a:prstGeom>
          <a:ln w="63500" cmpd="dbl">
            <a:solidFill>
              <a:srgbClr val="C00000"/>
            </a:solidFill>
          </a:ln>
        </p:spPr>
        <p:style>
          <a:lnRef idx="1">
            <a:schemeClr val="accent1"/>
          </a:lnRef>
          <a:fillRef idx="0">
            <a:schemeClr val="accent1"/>
          </a:fillRef>
          <a:effectRef idx="0">
            <a:schemeClr val="accent1"/>
          </a:effectRef>
          <a:fontRef idx="minor">
            <a:schemeClr val="tx1"/>
          </a:fontRef>
        </p:style>
      </p:cxnSp>
      <p:pic>
        <p:nvPicPr>
          <p:cNvPr id="1027" name="Picture 3" descr="C:\Users\Святослав\Pictures\2.jpg"/>
          <p:cNvPicPr>
            <a:picLocks noChangeAspect="1" noChangeArrowheads="1"/>
          </p:cNvPicPr>
          <p:nvPr/>
        </p:nvPicPr>
        <p:blipFill>
          <a:blip r:embed="rId2"/>
          <a:srcRect/>
          <a:stretch>
            <a:fillRect/>
          </a:stretch>
        </p:blipFill>
        <p:spPr bwMode="auto">
          <a:xfrm>
            <a:off x="214282" y="1357298"/>
            <a:ext cx="3119592" cy="4256943"/>
          </a:xfrm>
          <a:prstGeom prst="rect">
            <a:avLst/>
          </a:prstGeom>
          <a:noFill/>
        </p:spPr>
      </p:pic>
      <p:sp>
        <p:nvSpPr>
          <p:cNvPr id="10" name="Прямоугольник 9"/>
          <p:cNvSpPr/>
          <p:nvPr/>
        </p:nvSpPr>
        <p:spPr>
          <a:xfrm>
            <a:off x="3857620" y="2500306"/>
            <a:ext cx="4572000" cy="3108543"/>
          </a:xfrm>
          <a:prstGeom prst="rect">
            <a:avLst/>
          </a:prstGeom>
        </p:spPr>
        <p:txBody>
          <a:bodyPr>
            <a:spAutoFit/>
          </a:bodyPr>
          <a:lstStyle/>
          <a:p>
            <a:r>
              <a:rPr lang="ru-RU" sz="2800" b="1" dirty="0" smtClean="0">
                <a:solidFill>
                  <a:prstClr val="white"/>
                </a:solidFill>
                <a:latin typeface="Times New Roman" pitchFamily="18" charset="0"/>
                <a:cs typeface="Times New Roman" pitchFamily="18" charset="0"/>
              </a:rPr>
              <a:t>Кто двигается вперед </a:t>
            </a:r>
          </a:p>
          <a:p>
            <a:r>
              <a:rPr lang="ru-RU" sz="2800" b="1" dirty="0" smtClean="0">
                <a:solidFill>
                  <a:prstClr val="white"/>
                </a:solidFill>
                <a:latin typeface="Times New Roman" pitchFamily="18" charset="0"/>
                <a:cs typeface="Times New Roman" pitchFamily="18" charset="0"/>
              </a:rPr>
              <a:t>в науках, но отстает </a:t>
            </a:r>
          </a:p>
          <a:p>
            <a:r>
              <a:rPr lang="ru-RU" sz="2800" b="1" dirty="0" smtClean="0">
                <a:solidFill>
                  <a:prstClr val="white"/>
                </a:solidFill>
                <a:latin typeface="Times New Roman" pitchFamily="18" charset="0"/>
                <a:cs typeface="Times New Roman" pitchFamily="18" charset="0"/>
              </a:rPr>
              <a:t>в нравственности, тот более идет назад, чем вперед.</a:t>
            </a:r>
            <a:endParaRPr lang="ru-RU" sz="2800" dirty="0" smtClean="0">
              <a:solidFill>
                <a:prstClr val="white"/>
              </a:solidFill>
              <a:latin typeface="Times New Roman" pitchFamily="18" charset="0"/>
              <a:cs typeface="Times New Roman" pitchFamily="18" charset="0"/>
            </a:endParaRPr>
          </a:p>
          <a:p>
            <a:pPr algn="r"/>
            <a:endParaRPr lang="ru-RU" sz="2800" b="1" dirty="0" smtClean="0">
              <a:solidFill>
                <a:prstClr val="white"/>
              </a:solidFill>
              <a:latin typeface="Times New Roman" pitchFamily="18" charset="0"/>
              <a:cs typeface="Times New Roman" pitchFamily="18" charset="0"/>
            </a:endParaRPr>
          </a:p>
          <a:p>
            <a:pPr algn="r"/>
            <a:r>
              <a:rPr lang="ru-RU" sz="2800" b="1" dirty="0" smtClean="0">
                <a:solidFill>
                  <a:prstClr val="white"/>
                </a:solidFill>
                <a:latin typeface="Times New Roman" pitchFamily="18" charset="0"/>
                <a:cs typeface="Times New Roman" pitchFamily="18" charset="0"/>
              </a:rPr>
              <a:t>Аристотель</a:t>
            </a:r>
            <a:endParaRPr lang="ru-RU" sz="2800" dirty="0" smtClean="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27800273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82E30B4-C916-DD91-FD57-ACC80E87BB4E}"/>
              </a:ext>
            </a:extLst>
          </p:cNvPr>
          <p:cNvSpPr>
            <a:spLocks noGrp="1"/>
          </p:cNvSpPr>
          <p:nvPr>
            <p:ph type="title"/>
          </p:nvPr>
        </p:nvSpPr>
        <p:spPr>
          <a:xfrm>
            <a:off x="3214678" y="0"/>
            <a:ext cx="5715040" cy="785794"/>
          </a:xfrm>
        </p:spPr>
        <p:txBody>
          <a:bodyPr anchor="t">
            <a:noAutofit/>
          </a:bodyPr>
          <a:lstStyle/>
          <a:p>
            <a:r>
              <a:rPr lang="ru-RU" sz="2400" dirty="0" smtClean="0">
                <a:solidFill>
                  <a:schemeClr val="bg1"/>
                </a:solidFill>
              </a:rPr>
              <a:t>Использованная  литература </a:t>
            </a:r>
            <a:br>
              <a:rPr lang="ru-RU" sz="2400" dirty="0" smtClean="0">
                <a:solidFill>
                  <a:schemeClr val="bg1"/>
                </a:solidFill>
              </a:rPr>
            </a:br>
            <a:r>
              <a:rPr lang="ru-RU" sz="2400" dirty="0" smtClean="0">
                <a:solidFill>
                  <a:schemeClr val="bg1"/>
                </a:solidFill>
              </a:rPr>
              <a:t>и интернет-ресурсы:</a:t>
            </a:r>
            <a:endParaRPr lang="ru-RU" sz="2400" dirty="0">
              <a:solidFill>
                <a:schemeClr val="bg1"/>
              </a:solidFill>
            </a:endParaRPr>
          </a:p>
        </p:txBody>
      </p:sp>
      <p:cxnSp>
        <p:nvCxnSpPr>
          <p:cNvPr id="14" name="Straight Connector 8">
            <a:extLst>
              <a:ext uri="{FF2B5EF4-FFF2-40B4-BE49-F238E27FC236}">
                <a16:creationId xmlns="" xmlns:a16="http://schemas.microsoft.com/office/drawing/2014/main" id="{1503BFE4-729B-D9D0-C17B-501E6AF1127A}"/>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4478773" y="871146"/>
            <a:ext cx="552704"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Объект 2">
            <a:extLst>
              <a:ext uri="{FF2B5EF4-FFF2-40B4-BE49-F238E27FC236}">
                <a16:creationId xmlns="" xmlns:a16="http://schemas.microsoft.com/office/drawing/2014/main" id="{BADAC961-6C2F-4761-A43A-1EEB3B48971B}"/>
              </a:ext>
            </a:extLst>
          </p:cNvPr>
          <p:cNvSpPr>
            <a:spLocks noGrp="1"/>
          </p:cNvSpPr>
          <p:nvPr>
            <p:ph idx="1"/>
          </p:nvPr>
        </p:nvSpPr>
        <p:spPr>
          <a:xfrm>
            <a:off x="3000364" y="1142984"/>
            <a:ext cx="6143636" cy="5715016"/>
          </a:xfrm>
        </p:spPr>
        <p:txBody>
          <a:bodyPr>
            <a:normAutofit fontScale="92500"/>
          </a:bodyPr>
          <a:lstStyle/>
          <a:p>
            <a:pPr lvl="0">
              <a:buFont typeface="+mj-lt"/>
              <a:buAutoNum type="arabicPeriod"/>
            </a:pPr>
            <a:r>
              <a:rPr lang="ru-RU" sz="1800" dirty="0" smtClean="0">
                <a:solidFill>
                  <a:schemeClr val="bg1"/>
                </a:solidFill>
              </a:rPr>
              <a:t>Боборыкин В. Г. М. А. Булгаков. М.: Просвещение, 1991.</a:t>
            </a:r>
          </a:p>
          <a:p>
            <a:pPr lvl="0">
              <a:buFont typeface="+mj-lt"/>
              <a:buAutoNum type="arabicPeriod"/>
            </a:pPr>
            <a:r>
              <a:rPr lang="ru-RU" sz="1800" dirty="0" smtClean="0">
                <a:solidFill>
                  <a:schemeClr val="bg1"/>
                </a:solidFill>
              </a:rPr>
              <a:t>Лакшин В. Мир Булгакова // Литературное обозрение. 1989. № 10-11.</a:t>
            </a:r>
          </a:p>
          <a:p>
            <a:pPr lvl="0">
              <a:buFont typeface="+mj-lt"/>
              <a:buAutoNum type="arabicPeriod"/>
            </a:pPr>
            <a:r>
              <a:rPr lang="ru-RU" sz="1800" dirty="0" smtClean="0">
                <a:solidFill>
                  <a:schemeClr val="bg1"/>
                </a:solidFill>
              </a:rPr>
              <a:t>Сайт в Интернете "</a:t>
            </a:r>
            <a:r>
              <a:rPr lang="ru-RU" sz="1800" dirty="0" err="1" smtClean="0">
                <a:solidFill>
                  <a:schemeClr val="bg1"/>
                </a:solidFill>
              </a:rPr>
              <a:t>Булгаковская</a:t>
            </a:r>
            <a:r>
              <a:rPr lang="ru-RU" sz="1800" dirty="0" smtClean="0">
                <a:solidFill>
                  <a:schemeClr val="bg1"/>
                </a:solidFill>
              </a:rPr>
              <a:t> энциклопедия". </a:t>
            </a:r>
            <a:r>
              <a:rPr lang="ru-RU" sz="1800" dirty="0" err="1" smtClean="0">
                <a:solidFill>
                  <a:schemeClr val="bg1"/>
                </a:solidFill>
              </a:rPr>
              <a:t>bulgakov</a:t>
            </a:r>
            <a:r>
              <a:rPr lang="ru-RU" sz="1800" dirty="0" smtClean="0">
                <a:solidFill>
                  <a:schemeClr val="bg1"/>
                </a:solidFill>
              </a:rPr>
              <a:t>. </a:t>
            </a:r>
            <a:r>
              <a:rPr lang="ru-RU" sz="1800" dirty="0" err="1" smtClean="0">
                <a:solidFill>
                  <a:schemeClr val="bg1"/>
                </a:solidFill>
              </a:rPr>
              <a:t>ru</a:t>
            </a:r>
            <a:r>
              <a:rPr lang="ru-RU" sz="1800" dirty="0" smtClean="0">
                <a:solidFill>
                  <a:schemeClr val="bg1"/>
                </a:solidFill>
              </a:rPr>
              <a:t>.</a:t>
            </a:r>
          </a:p>
          <a:p>
            <a:pPr>
              <a:buFont typeface="+mj-lt"/>
              <a:buAutoNum type="arabicPeriod"/>
            </a:pPr>
            <a:r>
              <a:rPr lang="ru-RU" sz="1800" u="sng" dirty="0" smtClean="0">
                <a:solidFill>
                  <a:schemeClr val="bg1"/>
                </a:solidFill>
              </a:rPr>
              <a:t>https://fs02.rchuv.ru/rchuv19/chpk/sitemap/2021/f7a09a72-d023-4150-bc9e-a700cae1321a/citati-ko-dnyu-nauki.pdf</a:t>
            </a:r>
            <a:endParaRPr lang="ru-RU" sz="1800" dirty="0" smtClean="0">
              <a:solidFill>
                <a:schemeClr val="bg1"/>
              </a:solidFill>
            </a:endParaRPr>
          </a:p>
          <a:p>
            <a:pPr>
              <a:buFont typeface="+mj-lt"/>
              <a:buAutoNum type="arabicPeriod"/>
            </a:pPr>
            <a:r>
              <a:rPr lang="ru-RU" sz="1800" u="sng" dirty="0" smtClean="0">
                <a:solidFill>
                  <a:schemeClr val="bg1"/>
                </a:solidFill>
              </a:rPr>
              <a:t>https://referat-lib.ru/view/referat-literature/6/5283.htm</a:t>
            </a:r>
          </a:p>
          <a:p>
            <a:pPr>
              <a:buFont typeface="+mj-lt"/>
              <a:buAutoNum type="arabicPeriod"/>
            </a:pPr>
            <a:r>
              <a:rPr lang="ru-RU" sz="1800" u="sng" dirty="0" smtClean="0">
                <a:solidFill>
                  <a:schemeClr val="bg1"/>
                </a:solidFill>
              </a:rPr>
              <a:t>https://science-start.ru/ru/article/view?id=1712</a:t>
            </a:r>
          </a:p>
          <a:p>
            <a:pPr>
              <a:buFont typeface="+mj-lt"/>
              <a:buAutoNum type="arabicPeriod"/>
            </a:pPr>
            <a:r>
              <a:rPr lang="ru-RU" sz="1800" u="sng" dirty="0" smtClean="0">
                <a:solidFill>
                  <a:schemeClr val="bg1"/>
                </a:solidFill>
              </a:rPr>
              <a:t>https://spravochnick.ru/literatura/russkaya_literatura/analiz_proizvedeniya_rokovye_yayca_bulgakova/</a:t>
            </a:r>
            <a:endParaRPr lang="ru-RU" sz="1800" dirty="0" smtClean="0">
              <a:solidFill>
                <a:schemeClr val="bg1"/>
              </a:solidFill>
            </a:endParaRPr>
          </a:p>
          <a:p>
            <a:pPr>
              <a:buFont typeface="+mj-lt"/>
              <a:buAutoNum type="arabicPeriod"/>
            </a:pPr>
            <a:r>
              <a:rPr lang="en-US" sz="1800" u="sng" dirty="0" smtClean="0">
                <a:solidFill>
                  <a:schemeClr val="bg1"/>
                </a:solidFill>
              </a:rPr>
              <a:t>https://bulgakovart.com/ru/heart-of-a-dog</a:t>
            </a:r>
            <a:endParaRPr lang="ru-RU" sz="1800" u="sng" dirty="0" smtClean="0">
              <a:solidFill>
                <a:schemeClr val="bg1"/>
              </a:solidFill>
            </a:endParaRPr>
          </a:p>
          <a:p>
            <a:pPr>
              <a:buFont typeface="+mj-lt"/>
              <a:buAutoNum type="arabicPeriod"/>
            </a:pPr>
            <a:r>
              <a:rPr lang="en-US" sz="1800" u="sng" dirty="0" smtClean="0">
                <a:solidFill>
                  <a:schemeClr val="bg1"/>
                </a:solidFill>
              </a:rPr>
              <a:t>https://ed-glezin.livejournal.com/1779589.html</a:t>
            </a:r>
            <a:endParaRPr lang="ru-RU" sz="1800" u="sng" dirty="0" smtClean="0">
              <a:solidFill>
                <a:schemeClr val="bg1"/>
              </a:solidFill>
            </a:endParaRPr>
          </a:p>
          <a:p>
            <a:pPr>
              <a:buFont typeface="+mj-lt"/>
              <a:buAutoNum type="arabicPeriod"/>
            </a:pPr>
            <a:r>
              <a:rPr lang="en-US" sz="1800" u="sng" dirty="0" smtClean="0">
                <a:solidFill>
                  <a:schemeClr val="bg1"/>
                </a:solidFill>
              </a:rPr>
              <a:t>https://m-bulgakov.ru/illjustracii/grafika-sergeja-lemehova-k-povesti-rokovye-jajca</a:t>
            </a:r>
            <a:endParaRPr lang="ru-RU" sz="1800" u="sng" dirty="0" smtClean="0">
              <a:solidFill>
                <a:schemeClr val="bg1"/>
              </a:solidFill>
            </a:endParaRPr>
          </a:p>
          <a:p>
            <a:pPr>
              <a:buFont typeface="+mj-lt"/>
              <a:buAutoNum type="arabicPeriod"/>
            </a:pPr>
            <a:r>
              <a:rPr lang="ru-RU" sz="1800" u="sng" dirty="0" smtClean="0">
                <a:solidFill>
                  <a:schemeClr val="bg1"/>
                </a:solidFill>
              </a:rPr>
              <a:t>https://spravochnick.ru/literatura/russkaya_literatura/analiz_proizvedeniya_rokovye_yayca_bulgakova/</a:t>
            </a:r>
          </a:p>
          <a:p>
            <a:pPr>
              <a:buFont typeface="+mj-lt"/>
              <a:buAutoNum type="arabicPeriod"/>
            </a:pPr>
            <a:r>
              <a:rPr lang="en-US" sz="1800" dirty="0" smtClean="0">
                <a:solidFill>
                  <a:schemeClr val="bg1"/>
                </a:solidFill>
              </a:rPr>
              <a:t>https://yandex.ru/images/search?from=tabbar&amp;lr=10816&amp;source=relatedduck&amp;text=</a:t>
            </a:r>
            <a:r>
              <a:rPr lang="ru-RU" sz="1800" dirty="0" smtClean="0">
                <a:solidFill>
                  <a:schemeClr val="bg1"/>
                </a:solidFill>
              </a:rPr>
              <a:t>Александр%20Костин%2</a:t>
            </a:r>
            <a:r>
              <a:rPr lang="en-US" sz="1800" dirty="0" smtClean="0">
                <a:solidFill>
                  <a:schemeClr val="bg1"/>
                </a:solidFill>
              </a:rPr>
              <a:t>C%20</a:t>
            </a:r>
            <a:r>
              <a:rPr lang="ru-RU" sz="1800" dirty="0" smtClean="0">
                <a:solidFill>
                  <a:schemeClr val="bg1"/>
                </a:solidFill>
              </a:rPr>
              <a:t>иллюстрации%20к%20роману%20«мастер%20и%20Маргарита»</a:t>
            </a:r>
            <a:r>
              <a:rPr lang="en-US" sz="1800" dirty="0" smtClean="0">
                <a:solidFill>
                  <a:schemeClr val="bg1"/>
                </a:solidFill>
              </a:rPr>
              <a:t>u</a:t>
            </a:r>
            <a:endParaRPr lang="ru-RU" sz="1800" dirty="0" smtClean="0">
              <a:solidFill>
                <a:schemeClr val="bg1"/>
              </a:solidFill>
            </a:endParaRPr>
          </a:p>
          <a:p>
            <a:pPr>
              <a:buFont typeface="+mj-lt"/>
              <a:buAutoNum type="arabicPeriod"/>
            </a:pPr>
            <a:endParaRPr lang="ru-RU" sz="1800" u="sng" dirty="0" smtClean="0">
              <a:solidFill>
                <a:schemeClr val="bg1"/>
              </a:solidFill>
            </a:endParaRPr>
          </a:p>
          <a:p>
            <a:pPr>
              <a:buFont typeface="+mj-lt"/>
              <a:buAutoNum type="arabicPeriod"/>
            </a:pPr>
            <a:endParaRPr lang="ru-RU" sz="1800" dirty="0" smtClean="0">
              <a:solidFill>
                <a:schemeClr val="bg1"/>
              </a:solidFill>
            </a:endParaRPr>
          </a:p>
          <a:p>
            <a:pPr lvl="0">
              <a:buFont typeface="+mj-lt"/>
              <a:buAutoNum type="arabicPeriod"/>
            </a:pPr>
            <a:endParaRPr lang="ru-RU" sz="1800" dirty="0">
              <a:solidFill>
                <a:schemeClr val="bg1"/>
              </a:solidFill>
            </a:endParaRPr>
          </a:p>
        </p:txBody>
      </p:sp>
      <p:sp>
        <p:nvSpPr>
          <p:cNvPr id="11" name="Прямоугольник 10"/>
          <p:cNvSpPr/>
          <p:nvPr/>
        </p:nvSpPr>
        <p:spPr>
          <a:xfrm>
            <a:off x="0" y="0"/>
            <a:ext cx="2928926" cy="685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Picture 9" descr="Picture background"/>
          <p:cNvPicPr>
            <a:picLocks noChangeAspect="1" noChangeArrowheads="1"/>
          </p:cNvPicPr>
          <p:nvPr/>
        </p:nvPicPr>
        <p:blipFill>
          <a:blip r:embed="rId2"/>
          <a:srcRect/>
          <a:stretch>
            <a:fillRect/>
          </a:stretch>
        </p:blipFill>
        <p:spPr bwMode="auto">
          <a:xfrm>
            <a:off x="214282" y="214290"/>
            <a:ext cx="2500330" cy="3929090"/>
          </a:xfrm>
          <a:prstGeom prst="rect">
            <a:avLst/>
          </a:prstGeom>
          <a:noFill/>
        </p:spPr>
      </p:pic>
    </p:spTree>
    <p:extLst>
      <p:ext uri="{BB962C8B-B14F-4D97-AF65-F5344CB8AC3E}">
        <p14:creationId xmlns:p14="http://schemas.microsoft.com/office/powerpoint/2010/main" xmlns="" val="1836284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7176">
            <a:extLst>
              <a:ext uri="{FF2B5EF4-FFF2-40B4-BE49-F238E27FC236}">
                <a16:creationId xmlns="" xmlns:a16="http://schemas.microsoft.com/office/drawing/2014/main" id="{B5FA7C47-B7C1-4D2E-AB49-ED23BA34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6">
            <a:extLst>
              <a:ext uri="{FF2B5EF4-FFF2-40B4-BE49-F238E27FC236}">
                <a16:creationId xmlns="" xmlns:a16="http://schemas.microsoft.com/office/drawing/2014/main" id="{596EE156-ABF1-4329-A6BA-03B4254E08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390858" y="911117"/>
            <a:ext cx="515816"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1" name="Rectangle 8">
            <a:extLst>
              <a:ext uri="{FF2B5EF4-FFF2-40B4-BE49-F238E27FC236}">
                <a16:creationId xmlns="" xmlns:a16="http://schemas.microsoft.com/office/drawing/2014/main" id="{19B9933F-AAB3-444A-8BB5-9CA194A8B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0" y="1370435"/>
            <a:ext cx="395420" cy="5251646"/>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3" name="Freeform 7">
            <a:extLst>
              <a:ext uri="{FF2B5EF4-FFF2-40B4-BE49-F238E27FC236}">
                <a16:creationId xmlns="" xmlns:a16="http://schemas.microsoft.com/office/drawing/2014/main" id="{7D20183A-0B1D-4A1F-89B1-ADBEDBC6E5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00124"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5" name="Rectangle 8">
            <a:extLst>
              <a:ext uri="{FF2B5EF4-FFF2-40B4-BE49-F238E27FC236}">
                <a16:creationId xmlns="" xmlns:a16="http://schemas.microsoft.com/office/drawing/2014/main" id="{131031D3-26CD-4214-A9A4-5857EFA15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96647" y="644382"/>
            <a:ext cx="2892018" cy="5251646"/>
          </a:xfrm>
          <a:prstGeom prst="rect">
            <a:avLst/>
          </a:pr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Заголовок 1">
            <a:extLst>
              <a:ext uri="{FF2B5EF4-FFF2-40B4-BE49-F238E27FC236}">
                <a16:creationId xmlns="" xmlns:a16="http://schemas.microsoft.com/office/drawing/2014/main" id="{72D98F66-6C50-64AF-F1A2-A056D753E233}"/>
              </a:ext>
            </a:extLst>
          </p:cNvPr>
          <p:cNvSpPr>
            <a:spLocks noGrp="1"/>
          </p:cNvSpPr>
          <p:nvPr>
            <p:ph type="title"/>
          </p:nvPr>
        </p:nvSpPr>
        <p:spPr>
          <a:xfrm>
            <a:off x="3714744" y="2357430"/>
            <a:ext cx="4929222" cy="1471959"/>
          </a:xfrm>
        </p:spPr>
        <p:txBody>
          <a:bodyPr vert="horz" lIns="91440" tIns="45720" rIns="91440" bIns="45720" rtlCol="0" anchor="ctr">
            <a:normAutofit/>
          </a:bodyPr>
          <a:lstStyle/>
          <a:p>
            <a:r>
              <a:rPr lang="ru-RU" sz="3600" kern="1200" dirty="0" smtClean="0">
                <a:solidFill>
                  <a:srgbClr val="FFFFFF"/>
                </a:solidFill>
                <a:latin typeface="+mj-lt"/>
                <a:ea typeface="+mj-ea"/>
                <a:cs typeface="+mj-cs"/>
              </a:rPr>
              <a:t>Спасибо за внимание!</a:t>
            </a:r>
            <a:endParaRPr lang="en-US" sz="3600" kern="1200" dirty="0">
              <a:solidFill>
                <a:srgbClr val="FFFFFF"/>
              </a:solidFill>
              <a:latin typeface="+mj-lt"/>
              <a:ea typeface="+mj-ea"/>
              <a:cs typeface="+mj-cs"/>
            </a:endParaRPr>
          </a:p>
        </p:txBody>
      </p:sp>
      <p:pic>
        <p:nvPicPr>
          <p:cNvPr id="1026" name="Picture 2" descr="C:\Users\Kab17\Downloads\IMG_1215.jpe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2504" y="836712"/>
            <a:ext cx="2607201" cy="436510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Текст 3">
            <a:extLst>
              <a:ext uri="{FF2B5EF4-FFF2-40B4-BE49-F238E27FC236}">
                <a16:creationId xmlns="" xmlns:a16="http://schemas.microsoft.com/office/drawing/2014/main" id="{C6800897-3820-D5E7-B55B-296F06800D69}"/>
              </a:ext>
            </a:extLst>
          </p:cNvPr>
          <p:cNvSpPr>
            <a:spLocks noGrp="1"/>
          </p:cNvSpPr>
          <p:nvPr>
            <p:ph type="body" sz="half" idx="2"/>
          </p:nvPr>
        </p:nvSpPr>
        <p:spPr>
          <a:xfrm>
            <a:off x="682504" y="5201816"/>
            <a:ext cx="3025400" cy="603448"/>
          </a:xfrm>
        </p:spPr>
        <p:txBody>
          <a:bodyPr vert="horz" lIns="91440" tIns="45720" rIns="91440" bIns="45720" rtlCol="0" anchor="t">
            <a:noAutofit/>
          </a:bodyPr>
          <a:lstStyle/>
          <a:p>
            <a:r>
              <a:rPr lang="ru-RU" sz="2400" b="1" dirty="0" smtClean="0"/>
              <a:t>Покровская Ульяна</a:t>
            </a:r>
            <a:endParaRPr lang="ru-RU" sz="2400" b="1" dirty="0"/>
          </a:p>
        </p:txBody>
      </p:sp>
    </p:spTree>
    <p:extLst>
      <p:ext uri="{BB962C8B-B14F-4D97-AF65-F5344CB8AC3E}">
        <p14:creationId xmlns:p14="http://schemas.microsoft.com/office/powerpoint/2010/main" xmlns="" val="416302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7176">
            <a:extLst>
              <a:ext uri="{FF2B5EF4-FFF2-40B4-BE49-F238E27FC236}">
                <a16:creationId xmlns="" xmlns:a16="http://schemas.microsoft.com/office/drawing/2014/main" id="{B5FA7C47-B7C1-4D2E-AB49-ED23BA34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6">
            <a:extLst>
              <a:ext uri="{FF2B5EF4-FFF2-40B4-BE49-F238E27FC236}">
                <a16:creationId xmlns="" xmlns:a16="http://schemas.microsoft.com/office/drawing/2014/main" id="{596EE156-ABF1-4329-A6BA-03B4254E08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390858" y="911117"/>
            <a:ext cx="515816"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1" name="Rectangle 8">
            <a:extLst>
              <a:ext uri="{FF2B5EF4-FFF2-40B4-BE49-F238E27FC236}">
                <a16:creationId xmlns="" xmlns:a16="http://schemas.microsoft.com/office/drawing/2014/main" id="{19B9933F-AAB3-444A-8BB5-9CA194A8B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0" y="1370435"/>
            <a:ext cx="395420" cy="5251646"/>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3" name="Freeform 7">
            <a:extLst>
              <a:ext uri="{FF2B5EF4-FFF2-40B4-BE49-F238E27FC236}">
                <a16:creationId xmlns="" xmlns:a16="http://schemas.microsoft.com/office/drawing/2014/main" id="{7D20183A-0B1D-4A1F-89B1-ADBEDBC6E5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00124"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5" name="Rectangle 8">
            <a:extLst>
              <a:ext uri="{FF2B5EF4-FFF2-40B4-BE49-F238E27FC236}">
                <a16:creationId xmlns="" xmlns:a16="http://schemas.microsoft.com/office/drawing/2014/main" id="{131031D3-26CD-4214-A9A4-5857EFA15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96647" y="644382"/>
            <a:ext cx="2892018" cy="5251646"/>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Текст 3">
            <a:extLst>
              <a:ext uri="{FF2B5EF4-FFF2-40B4-BE49-F238E27FC236}">
                <a16:creationId xmlns="" xmlns:a16="http://schemas.microsoft.com/office/drawing/2014/main" id="{C6800897-3820-D5E7-B55B-296F06800D69}"/>
              </a:ext>
            </a:extLst>
          </p:cNvPr>
          <p:cNvSpPr>
            <a:spLocks noGrp="1"/>
          </p:cNvSpPr>
          <p:nvPr>
            <p:ph type="body" sz="half" idx="2"/>
          </p:nvPr>
        </p:nvSpPr>
        <p:spPr>
          <a:xfrm>
            <a:off x="1214414" y="714356"/>
            <a:ext cx="2214578" cy="1071570"/>
          </a:xfrm>
        </p:spPr>
        <p:txBody>
          <a:bodyPr vert="horz" lIns="91440" tIns="45720" rIns="91440" bIns="45720" rtlCol="0" anchor="t">
            <a:noAutofit/>
          </a:bodyPr>
          <a:lstStyle/>
          <a:p>
            <a:r>
              <a:rPr lang="ru-RU" sz="2000" b="1" dirty="0" smtClean="0">
                <a:solidFill>
                  <a:schemeClr val="bg1"/>
                </a:solidFill>
              </a:rPr>
              <a:t>Учёные, которые пожалели о своих открытиях</a:t>
            </a:r>
            <a:endParaRPr lang="ru-RU" sz="2000" b="1" dirty="0">
              <a:solidFill>
                <a:schemeClr val="bg1"/>
              </a:solidFill>
            </a:endParaRPr>
          </a:p>
        </p:txBody>
      </p:sp>
      <p:sp>
        <p:nvSpPr>
          <p:cNvPr id="10" name="Заголовок 9"/>
          <p:cNvSpPr>
            <a:spLocks noGrp="1"/>
          </p:cNvSpPr>
          <p:nvPr>
            <p:ph type="title"/>
          </p:nvPr>
        </p:nvSpPr>
        <p:spPr>
          <a:xfrm>
            <a:off x="3714744" y="3214686"/>
            <a:ext cx="5214974" cy="3429024"/>
          </a:xfrm>
          <a:solidFill>
            <a:schemeClr val="accent5">
              <a:lumMod val="75000"/>
            </a:schemeClr>
          </a:solidFill>
        </p:spPr>
        <p:txBody>
          <a:bodyPr>
            <a:normAutofit fontScale="90000"/>
          </a:bodyPr>
          <a:lstStyle/>
          <a:p>
            <a:r>
              <a:rPr lang="ru-RU" b="0" dirty="0" smtClean="0"/>
              <a:t>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Альфред Нобель, в 1867 году запатентовавший динамит.  Нобель предполагал, что его изобретение будет использовано при горных разработках. Он считал, что люди, увидев разрушительную силу динамита, должны задуматься о последствиях своих действий и прекратить войны. Он жестоко ошибся. Изобретение динамита привело к гибели тысяч людей, сделав войны более кровопролитными. В качестве искупления вины  Нобель учредил премию для ученых сделавших очень важные открытия, а также Премию Мира.</a:t>
            </a:r>
            <a:endParaRPr lang="ru-RU" b="0" dirty="0"/>
          </a:p>
        </p:txBody>
      </p:sp>
      <p:pic>
        <p:nvPicPr>
          <p:cNvPr id="12" name="Picture 9" descr="Picture background"/>
          <p:cNvPicPr>
            <a:picLocks noChangeAspect="1" noChangeArrowheads="1"/>
          </p:cNvPicPr>
          <p:nvPr/>
        </p:nvPicPr>
        <p:blipFill>
          <a:blip r:embed="rId2" cstate="print"/>
          <a:srcRect/>
          <a:stretch>
            <a:fillRect/>
          </a:stretch>
        </p:blipFill>
        <p:spPr bwMode="auto">
          <a:xfrm>
            <a:off x="1" y="0"/>
            <a:ext cx="1142975" cy="1773207"/>
          </a:xfrm>
          <a:prstGeom prst="rect">
            <a:avLst/>
          </a:prstGeom>
          <a:noFill/>
        </p:spPr>
      </p:pic>
      <p:cxnSp>
        <p:nvCxnSpPr>
          <p:cNvPr id="13" name="Прямая соединительная линия 12"/>
          <p:cNvCxnSpPr/>
          <p:nvPr/>
        </p:nvCxnSpPr>
        <p:spPr>
          <a:xfrm>
            <a:off x="857224" y="1928802"/>
            <a:ext cx="2428892" cy="1588"/>
          </a:xfrm>
          <a:prstGeom prst="line">
            <a:avLst/>
          </a:prstGeom>
          <a:ln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Текст 3">
            <a:extLst>
              <a:ext uri="{FF2B5EF4-FFF2-40B4-BE49-F238E27FC236}">
                <a16:creationId xmlns="" xmlns:a16="http://schemas.microsoft.com/office/drawing/2014/main" id="{C6800897-3820-D5E7-B55B-296F06800D69}"/>
              </a:ext>
            </a:extLst>
          </p:cNvPr>
          <p:cNvSpPr txBox="1">
            <a:spLocks/>
          </p:cNvSpPr>
          <p:nvPr/>
        </p:nvSpPr>
        <p:spPr>
          <a:xfrm>
            <a:off x="857224" y="5214950"/>
            <a:ext cx="2500330" cy="500066"/>
          </a:xfrm>
          <a:prstGeom prst="rect">
            <a:avLst/>
          </a:prstGeom>
        </p:spPr>
        <p:txBody>
          <a:bodyPr vert="horz" lIns="91440" tIns="45720" rIns="91440" bIns="45720" rtlCol="0" anchor="t">
            <a:noAutofit/>
          </a:bodyPr>
          <a:lstStyle/>
          <a:p>
            <a:pPr lvl="0">
              <a:spcBef>
                <a:spcPct val="20000"/>
              </a:spcBef>
            </a:pPr>
            <a:r>
              <a:rPr lang="ru-RU" sz="2400" b="1" dirty="0" smtClean="0"/>
              <a:t>Альфред Нобель</a:t>
            </a:r>
            <a:endParaRPr kumimoji="0" lang="ru-RU" sz="2400" b="1" i="0" u="none" strike="noStrike" kern="1200" cap="none" spc="0" normalizeH="0" baseline="0" noProof="0" dirty="0">
              <a:ln>
                <a:noFill/>
              </a:ln>
              <a:solidFill>
                <a:schemeClr val="bg1"/>
              </a:solidFill>
              <a:effectLst/>
              <a:uLnTx/>
              <a:uFillTx/>
              <a:latin typeface="+mn-lt"/>
              <a:ea typeface="+mn-ea"/>
              <a:cs typeface="+mn-cs"/>
            </a:endParaRPr>
          </a:p>
        </p:txBody>
      </p:sp>
      <p:pic>
        <p:nvPicPr>
          <p:cNvPr id="1026" name="Picture 2" descr="Picture background"/>
          <p:cNvPicPr>
            <a:picLocks noChangeAspect="1" noChangeArrowheads="1"/>
          </p:cNvPicPr>
          <p:nvPr/>
        </p:nvPicPr>
        <p:blipFill>
          <a:blip r:embed="rId3"/>
          <a:srcRect/>
          <a:stretch>
            <a:fillRect/>
          </a:stretch>
        </p:blipFill>
        <p:spPr bwMode="auto">
          <a:xfrm>
            <a:off x="1071538" y="2143116"/>
            <a:ext cx="1714500" cy="3048001"/>
          </a:xfrm>
          <a:prstGeom prst="rect">
            <a:avLst/>
          </a:prstGeom>
          <a:noFill/>
        </p:spPr>
      </p:pic>
      <p:pic>
        <p:nvPicPr>
          <p:cNvPr id="1028" name="Picture 4" descr="Picture background"/>
          <p:cNvPicPr>
            <a:picLocks noGrp="1" noChangeAspect="1" noChangeArrowheads="1"/>
          </p:cNvPicPr>
          <p:nvPr>
            <p:ph idx="1"/>
          </p:nvPr>
        </p:nvPicPr>
        <p:blipFill>
          <a:blip r:embed="rId4"/>
          <a:srcRect/>
          <a:stretch>
            <a:fillRect/>
          </a:stretch>
        </p:blipFill>
        <p:spPr bwMode="auto">
          <a:xfrm>
            <a:off x="3714744" y="642919"/>
            <a:ext cx="5143536" cy="2357454"/>
          </a:xfrm>
          <a:prstGeom prst="rect">
            <a:avLst/>
          </a:prstGeom>
          <a:noFill/>
        </p:spPr>
      </p:pic>
    </p:spTree>
    <p:extLst>
      <p:ext uri="{BB962C8B-B14F-4D97-AF65-F5344CB8AC3E}">
        <p14:creationId xmlns:p14="http://schemas.microsoft.com/office/powerpoint/2010/main" xmlns="" val="4163024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7176">
            <a:extLst>
              <a:ext uri="{FF2B5EF4-FFF2-40B4-BE49-F238E27FC236}">
                <a16:creationId xmlns="" xmlns:a16="http://schemas.microsoft.com/office/drawing/2014/main" id="{B5FA7C47-B7C1-4D2E-AB49-ED23BA34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6">
            <a:extLst>
              <a:ext uri="{FF2B5EF4-FFF2-40B4-BE49-F238E27FC236}">
                <a16:creationId xmlns="" xmlns:a16="http://schemas.microsoft.com/office/drawing/2014/main" id="{596EE156-ABF1-4329-A6BA-03B4254E08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390858" y="911117"/>
            <a:ext cx="515816"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1" name="Rectangle 8">
            <a:extLst>
              <a:ext uri="{FF2B5EF4-FFF2-40B4-BE49-F238E27FC236}">
                <a16:creationId xmlns="" xmlns:a16="http://schemas.microsoft.com/office/drawing/2014/main" id="{19B9933F-AAB3-444A-8BB5-9CA194A8B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0" y="1370435"/>
            <a:ext cx="395420" cy="5251646"/>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3" name="Freeform 7">
            <a:extLst>
              <a:ext uri="{FF2B5EF4-FFF2-40B4-BE49-F238E27FC236}">
                <a16:creationId xmlns="" xmlns:a16="http://schemas.microsoft.com/office/drawing/2014/main" id="{7D20183A-0B1D-4A1F-89B1-ADBEDBC6E5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00124"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5" name="Rectangle 8">
            <a:extLst>
              <a:ext uri="{FF2B5EF4-FFF2-40B4-BE49-F238E27FC236}">
                <a16:creationId xmlns="" xmlns:a16="http://schemas.microsoft.com/office/drawing/2014/main" id="{131031D3-26CD-4214-A9A4-5857EFA15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96647" y="644382"/>
            <a:ext cx="2892018" cy="5251646"/>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Текст 3">
            <a:extLst>
              <a:ext uri="{FF2B5EF4-FFF2-40B4-BE49-F238E27FC236}">
                <a16:creationId xmlns="" xmlns:a16="http://schemas.microsoft.com/office/drawing/2014/main" id="{C6800897-3820-D5E7-B55B-296F06800D69}"/>
              </a:ext>
            </a:extLst>
          </p:cNvPr>
          <p:cNvSpPr>
            <a:spLocks noGrp="1"/>
          </p:cNvSpPr>
          <p:nvPr>
            <p:ph type="body" sz="half" idx="2"/>
          </p:nvPr>
        </p:nvSpPr>
        <p:spPr>
          <a:xfrm>
            <a:off x="1214414" y="714356"/>
            <a:ext cx="2214578" cy="1071570"/>
          </a:xfrm>
        </p:spPr>
        <p:txBody>
          <a:bodyPr vert="horz" lIns="91440" tIns="45720" rIns="91440" bIns="45720" rtlCol="0" anchor="t">
            <a:noAutofit/>
          </a:bodyPr>
          <a:lstStyle/>
          <a:p>
            <a:r>
              <a:rPr lang="ru-RU" sz="2000" b="1" dirty="0" smtClean="0">
                <a:solidFill>
                  <a:schemeClr val="bg1"/>
                </a:solidFill>
              </a:rPr>
              <a:t>Учёные, которые пожалели о своих открытиях</a:t>
            </a:r>
            <a:endParaRPr lang="ru-RU" sz="2000" b="1" dirty="0">
              <a:solidFill>
                <a:schemeClr val="bg1"/>
              </a:solidFill>
            </a:endParaRPr>
          </a:p>
        </p:txBody>
      </p:sp>
      <p:sp>
        <p:nvSpPr>
          <p:cNvPr id="10" name="Заголовок 9"/>
          <p:cNvSpPr>
            <a:spLocks noGrp="1"/>
          </p:cNvSpPr>
          <p:nvPr>
            <p:ph type="title"/>
          </p:nvPr>
        </p:nvSpPr>
        <p:spPr>
          <a:xfrm>
            <a:off x="3714744" y="3857628"/>
            <a:ext cx="5214974" cy="2071702"/>
          </a:xfrm>
          <a:solidFill>
            <a:schemeClr val="accent5">
              <a:lumMod val="75000"/>
            </a:schemeClr>
          </a:solidFill>
        </p:spPr>
        <p:txBody>
          <a:bodyPr>
            <a:normAutofit fontScale="90000"/>
          </a:bodyPr>
          <a:lstStyle/>
          <a:p>
            <a:r>
              <a:rPr lang="ru-RU" b="0" dirty="0" smtClean="0"/>
              <a:t>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Альберт Эйнштейн  создал специальную теорию относительности. Она послужила теоретической основой для создания атомной бомбы. Эйнштейн до конца жизни критиковал разработку ядерного оружия и его применение в Японии, а свою причастность к созданию атомного оружия считал величайшей трагедией своей жизни.</a:t>
            </a:r>
            <a:endParaRPr lang="ru-RU" b="0" dirty="0"/>
          </a:p>
        </p:txBody>
      </p:sp>
      <p:pic>
        <p:nvPicPr>
          <p:cNvPr id="12" name="Picture 9" descr="Picture background"/>
          <p:cNvPicPr>
            <a:picLocks noChangeAspect="1" noChangeArrowheads="1"/>
          </p:cNvPicPr>
          <p:nvPr/>
        </p:nvPicPr>
        <p:blipFill>
          <a:blip r:embed="rId2" cstate="print"/>
          <a:srcRect/>
          <a:stretch>
            <a:fillRect/>
          </a:stretch>
        </p:blipFill>
        <p:spPr bwMode="auto">
          <a:xfrm>
            <a:off x="1" y="0"/>
            <a:ext cx="1142975" cy="1773207"/>
          </a:xfrm>
          <a:prstGeom prst="rect">
            <a:avLst/>
          </a:prstGeom>
          <a:noFill/>
        </p:spPr>
      </p:pic>
      <p:cxnSp>
        <p:nvCxnSpPr>
          <p:cNvPr id="13" name="Прямая соединительная линия 12"/>
          <p:cNvCxnSpPr/>
          <p:nvPr/>
        </p:nvCxnSpPr>
        <p:spPr>
          <a:xfrm>
            <a:off x="857224" y="1928802"/>
            <a:ext cx="2428892" cy="1588"/>
          </a:xfrm>
          <a:prstGeom prst="line">
            <a:avLst/>
          </a:prstGeom>
          <a:ln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Текст 3">
            <a:extLst>
              <a:ext uri="{FF2B5EF4-FFF2-40B4-BE49-F238E27FC236}">
                <a16:creationId xmlns="" xmlns:a16="http://schemas.microsoft.com/office/drawing/2014/main" id="{C6800897-3820-D5E7-B55B-296F06800D69}"/>
              </a:ext>
            </a:extLst>
          </p:cNvPr>
          <p:cNvSpPr txBox="1">
            <a:spLocks/>
          </p:cNvSpPr>
          <p:nvPr/>
        </p:nvSpPr>
        <p:spPr>
          <a:xfrm>
            <a:off x="642910" y="5214950"/>
            <a:ext cx="2714644" cy="500066"/>
          </a:xfrm>
          <a:prstGeom prst="rect">
            <a:avLst/>
          </a:prstGeom>
        </p:spPr>
        <p:txBody>
          <a:bodyPr vert="horz" lIns="91440" tIns="45720" rIns="91440" bIns="45720" rtlCol="0" anchor="t">
            <a:noAutofit/>
          </a:bodyPr>
          <a:lstStyle/>
          <a:p>
            <a:pPr lvl="0">
              <a:spcBef>
                <a:spcPct val="20000"/>
              </a:spcBef>
            </a:pPr>
            <a:r>
              <a:rPr lang="ru-RU" sz="2400" b="1" dirty="0" smtClean="0"/>
              <a:t>Альберт Эйнштейн</a:t>
            </a:r>
            <a:endParaRPr kumimoji="0" lang="ru-RU" sz="2400" b="1" i="0" u="none" strike="noStrike" kern="1200" cap="none" spc="0" normalizeH="0" baseline="0" noProof="0" dirty="0">
              <a:ln>
                <a:noFill/>
              </a:ln>
              <a:solidFill>
                <a:schemeClr val="bg1"/>
              </a:solidFill>
              <a:effectLst/>
              <a:uLnTx/>
              <a:uFillTx/>
              <a:latin typeface="+mn-lt"/>
              <a:ea typeface="+mn-ea"/>
              <a:cs typeface="+mn-cs"/>
            </a:endParaRPr>
          </a:p>
        </p:txBody>
      </p:sp>
      <p:sp>
        <p:nvSpPr>
          <p:cNvPr id="44034"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6"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8"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40" name="AutoShape 8"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4042" name="Picture 10" descr="Picture background"/>
          <p:cNvPicPr>
            <a:picLocks noChangeAspect="1" noChangeArrowheads="1"/>
          </p:cNvPicPr>
          <p:nvPr/>
        </p:nvPicPr>
        <p:blipFill>
          <a:blip r:embed="rId3"/>
          <a:srcRect/>
          <a:stretch>
            <a:fillRect/>
          </a:stretch>
        </p:blipFill>
        <p:spPr bwMode="auto">
          <a:xfrm>
            <a:off x="928662" y="2000240"/>
            <a:ext cx="2286016" cy="3108743"/>
          </a:xfrm>
          <a:prstGeom prst="rect">
            <a:avLst/>
          </a:prstGeom>
          <a:noFill/>
        </p:spPr>
      </p:pic>
      <p:pic>
        <p:nvPicPr>
          <p:cNvPr id="44044" name="Picture 12" descr="Picture background"/>
          <p:cNvPicPr>
            <a:picLocks noChangeAspect="1" noChangeArrowheads="1"/>
          </p:cNvPicPr>
          <p:nvPr/>
        </p:nvPicPr>
        <p:blipFill>
          <a:blip r:embed="rId4"/>
          <a:srcRect/>
          <a:stretch>
            <a:fillRect/>
          </a:stretch>
        </p:blipFill>
        <p:spPr bwMode="auto">
          <a:xfrm>
            <a:off x="3714744" y="642918"/>
            <a:ext cx="5143504" cy="2893221"/>
          </a:xfrm>
          <a:prstGeom prst="rect">
            <a:avLst/>
          </a:prstGeom>
          <a:noFill/>
        </p:spPr>
      </p:pic>
    </p:spTree>
    <p:extLst>
      <p:ext uri="{BB962C8B-B14F-4D97-AF65-F5344CB8AC3E}">
        <p14:creationId xmlns:p14="http://schemas.microsoft.com/office/powerpoint/2010/main" xmlns="" val="4163024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7176">
            <a:extLst>
              <a:ext uri="{FF2B5EF4-FFF2-40B4-BE49-F238E27FC236}">
                <a16:creationId xmlns="" xmlns:a16="http://schemas.microsoft.com/office/drawing/2014/main" id="{B5FA7C47-B7C1-4D2E-AB49-ED23BA34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6">
            <a:extLst>
              <a:ext uri="{FF2B5EF4-FFF2-40B4-BE49-F238E27FC236}">
                <a16:creationId xmlns="" xmlns:a16="http://schemas.microsoft.com/office/drawing/2014/main" id="{596EE156-ABF1-4329-A6BA-03B4254E08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390858" y="911117"/>
            <a:ext cx="515816"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1" name="Rectangle 8">
            <a:extLst>
              <a:ext uri="{FF2B5EF4-FFF2-40B4-BE49-F238E27FC236}">
                <a16:creationId xmlns="" xmlns:a16="http://schemas.microsoft.com/office/drawing/2014/main" id="{19B9933F-AAB3-444A-8BB5-9CA194A8B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0" y="1370435"/>
            <a:ext cx="395420" cy="5251646"/>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3" name="Freeform 7">
            <a:extLst>
              <a:ext uri="{FF2B5EF4-FFF2-40B4-BE49-F238E27FC236}">
                <a16:creationId xmlns="" xmlns:a16="http://schemas.microsoft.com/office/drawing/2014/main" id="{7D20183A-0B1D-4A1F-89B1-ADBEDBC6E5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00124"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5" name="Rectangle 8">
            <a:extLst>
              <a:ext uri="{FF2B5EF4-FFF2-40B4-BE49-F238E27FC236}">
                <a16:creationId xmlns="" xmlns:a16="http://schemas.microsoft.com/office/drawing/2014/main" id="{131031D3-26CD-4214-A9A4-5857EFA15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96647" y="644382"/>
            <a:ext cx="2892018" cy="5251646"/>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Текст 3">
            <a:extLst>
              <a:ext uri="{FF2B5EF4-FFF2-40B4-BE49-F238E27FC236}">
                <a16:creationId xmlns="" xmlns:a16="http://schemas.microsoft.com/office/drawing/2014/main" id="{C6800897-3820-D5E7-B55B-296F06800D69}"/>
              </a:ext>
            </a:extLst>
          </p:cNvPr>
          <p:cNvSpPr>
            <a:spLocks noGrp="1"/>
          </p:cNvSpPr>
          <p:nvPr>
            <p:ph type="body" sz="half" idx="2"/>
          </p:nvPr>
        </p:nvSpPr>
        <p:spPr>
          <a:xfrm>
            <a:off x="1214414" y="714356"/>
            <a:ext cx="2214578" cy="1071570"/>
          </a:xfrm>
        </p:spPr>
        <p:txBody>
          <a:bodyPr vert="horz" lIns="91440" tIns="45720" rIns="91440" bIns="45720" rtlCol="0" anchor="t">
            <a:noAutofit/>
          </a:bodyPr>
          <a:lstStyle/>
          <a:p>
            <a:r>
              <a:rPr lang="ru-RU" sz="2000" b="1" dirty="0" smtClean="0">
                <a:solidFill>
                  <a:schemeClr val="bg1"/>
                </a:solidFill>
              </a:rPr>
              <a:t>Учёные, которые пожалели о своих открытиях</a:t>
            </a:r>
            <a:endParaRPr lang="ru-RU" sz="2000" b="1" dirty="0">
              <a:solidFill>
                <a:schemeClr val="bg1"/>
              </a:solidFill>
            </a:endParaRPr>
          </a:p>
        </p:txBody>
      </p:sp>
      <p:sp>
        <p:nvSpPr>
          <p:cNvPr id="10" name="Заголовок 9"/>
          <p:cNvSpPr>
            <a:spLocks noGrp="1"/>
          </p:cNvSpPr>
          <p:nvPr>
            <p:ph type="title"/>
          </p:nvPr>
        </p:nvSpPr>
        <p:spPr>
          <a:xfrm>
            <a:off x="3714744" y="3857628"/>
            <a:ext cx="5214974" cy="2786082"/>
          </a:xfrm>
          <a:solidFill>
            <a:schemeClr val="accent5">
              <a:lumMod val="75000"/>
            </a:schemeClr>
          </a:solidFill>
        </p:spPr>
        <p:txBody>
          <a:bodyPr>
            <a:normAutofit fontScale="90000"/>
          </a:bodyPr>
          <a:lstStyle/>
          <a:p>
            <a:r>
              <a:rPr lang="ru-RU" b="0" dirty="0" smtClean="0"/>
              <a:t>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Дизайнер Роберт Пропст в 1960 г. придумал «открытый офис». Это большое помещение, разделенное невысокими перегородками на отдельные комнаты Такой офис гораздо дешевле, чем офис с отдельными помещениями. К тому же его очень быстро можно создать. В таком офисе люди чувствуют себя некомфортно из-за постоянного шума. Увидев, как используется его изобретение, Пропст ужаснулся и назвал это «крысиными норами».</a:t>
            </a:r>
            <a:endParaRPr lang="ru-RU" b="0" dirty="0"/>
          </a:p>
        </p:txBody>
      </p:sp>
      <p:pic>
        <p:nvPicPr>
          <p:cNvPr id="12" name="Picture 9" descr="Picture background"/>
          <p:cNvPicPr>
            <a:picLocks noChangeAspect="1" noChangeArrowheads="1"/>
          </p:cNvPicPr>
          <p:nvPr/>
        </p:nvPicPr>
        <p:blipFill>
          <a:blip r:embed="rId2" cstate="print"/>
          <a:srcRect/>
          <a:stretch>
            <a:fillRect/>
          </a:stretch>
        </p:blipFill>
        <p:spPr bwMode="auto">
          <a:xfrm>
            <a:off x="1" y="0"/>
            <a:ext cx="1142975" cy="1773207"/>
          </a:xfrm>
          <a:prstGeom prst="rect">
            <a:avLst/>
          </a:prstGeom>
          <a:noFill/>
        </p:spPr>
      </p:pic>
      <p:cxnSp>
        <p:nvCxnSpPr>
          <p:cNvPr id="13" name="Прямая соединительная линия 12"/>
          <p:cNvCxnSpPr/>
          <p:nvPr/>
        </p:nvCxnSpPr>
        <p:spPr>
          <a:xfrm>
            <a:off x="857224" y="1928802"/>
            <a:ext cx="2428892" cy="1588"/>
          </a:xfrm>
          <a:prstGeom prst="line">
            <a:avLst/>
          </a:prstGeom>
          <a:ln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Текст 3">
            <a:extLst>
              <a:ext uri="{FF2B5EF4-FFF2-40B4-BE49-F238E27FC236}">
                <a16:creationId xmlns="" xmlns:a16="http://schemas.microsoft.com/office/drawing/2014/main" id="{C6800897-3820-D5E7-B55B-296F06800D69}"/>
              </a:ext>
            </a:extLst>
          </p:cNvPr>
          <p:cNvSpPr txBox="1">
            <a:spLocks/>
          </p:cNvSpPr>
          <p:nvPr/>
        </p:nvSpPr>
        <p:spPr>
          <a:xfrm>
            <a:off x="642910" y="5214950"/>
            <a:ext cx="2714644" cy="500066"/>
          </a:xfrm>
          <a:prstGeom prst="rect">
            <a:avLst/>
          </a:prstGeom>
        </p:spPr>
        <p:txBody>
          <a:bodyPr vert="horz" lIns="91440" tIns="45720" rIns="91440" bIns="45720" rtlCol="0" anchor="t">
            <a:noAutofit/>
          </a:bodyPr>
          <a:lstStyle/>
          <a:p>
            <a:pPr lvl="0" algn="ctr">
              <a:spcBef>
                <a:spcPct val="20000"/>
              </a:spcBef>
            </a:pPr>
            <a:r>
              <a:rPr lang="ru-RU" sz="2400" b="1" dirty="0" smtClean="0"/>
              <a:t>Роберт Пропст</a:t>
            </a:r>
            <a:endParaRPr kumimoji="0" lang="ru-RU" sz="2400" b="1" i="0" u="none" strike="noStrike" kern="1200" cap="none" spc="0" normalizeH="0" baseline="0" noProof="0" dirty="0">
              <a:ln>
                <a:noFill/>
              </a:ln>
              <a:solidFill>
                <a:schemeClr val="bg1"/>
              </a:solidFill>
              <a:effectLst/>
              <a:uLnTx/>
              <a:uFillTx/>
              <a:latin typeface="+mn-lt"/>
              <a:ea typeface="+mn-ea"/>
              <a:cs typeface="+mn-cs"/>
            </a:endParaRPr>
          </a:p>
        </p:txBody>
      </p:sp>
      <p:sp>
        <p:nvSpPr>
          <p:cNvPr id="44034"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6"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8"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40" name="AutoShape 8"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5058" name="Picture 2" descr="Picture background"/>
          <p:cNvPicPr>
            <a:picLocks noChangeAspect="1" noChangeArrowheads="1"/>
          </p:cNvPicPr>
          <p:nvPr/>
        </p:nvPicPr>
        <p:blipFill>
          <a:blip r:embed="rId3" cstate="print"/>
          <a:srcRect/>
          <a:stretch>
            <a:fillRect/>
          </a:stretch>
        </p:blipFill>
        <p:spPr bwMode="auto">
          <a:xfrm>
            <a:off x="857224" y="2071678"/>
            <a:ext cx="2357454" cy="3001221"/>
          </a:xfrm>
          <a:prstGeom prst="rect">
            <a:avLst/>
          </a:prstGeom>
          <a:noFill/>
        </p:spPr>
      </p:pic>
      <p:sp>
        <p:nvSpPr>
          <p:cNvPr id="4506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5064" name="Picture 8" descr="Picture background"/>
          <p:cNvPicPr>
            <a:picLocks noChangeAspect="1" noChangeArrowheads="1"/>
          </p:cNvPicPr>
          <p:nvPr/>
        </p:nvPicPr>
        <p:blipFill>
          <a:blip r:embed="rId4"/>
          <a:srcRect/>
          <a:stretch>
            <a:fillRect/>
          </a:stretch>
        </p:blipFill>
        <p:spPr bwMode="auto">
          <a:xfrm>
            <a:off x="3714744" y="642918"/>
            <a:ext cx="5214974" cy="2928936"/>
          </a:xfrm>
          <a:prstGeom prst="rect">
            <a:avLst/>
          </a:prstGeom>
          <a:noFill/>
        </p:spPr>
      </p:pic>
    </p:spTree>
    <p:extLst>
      <p:ext uri="{BB962C8B-B14F-4D97-AF65-F5344CB8AC3E}">
        <p14:creationId xmlns:p14="http://schemas.microsoft.com/office/powerpoint/2010/main" xmlns="" val="4163024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7176">
            <a:extLst>
              <a:ext uri="{FF2B5EF4-FFF2-40B4-BE49-F238E27FC236}">
                <a16:creationId xmlns="" xmlns:a16="http://schemas.microsoft.com/office/drawing/2014/main" id="{B5FA7C47-B7C1-4D2E-AB49-ED23BA34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6">
            <a:extLst>
              <a:ext uri="{FF2B5EF4-FFF2-40B4-BE49-F238E27FC236}">
                <a16:creationId xmlns="" xmlns:a16="http://schemas.microsoft.com/office/drawing/2014/main" id="{596EE156-ABF1-4329-A6BA-03B4254E08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390858" y="911117"/>
            <a:ext cx="515816"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1" name="Rectangle 8">
            <a:extLst>
              <a:ext uri="{FF2B5EF4-FFF2-40B4-BE49-F238E27FC236}">
                <a16:creationId xmlns="" xmlns:a16="http://schemas.microsoft.com/office/drawing/2014/main" id="{19B9933F-AAB3-444A-8BB5-9CA194A8B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0" y="1370435"/>
            <a:ext cx="395420" cy="5251646"/>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3" name="Freeform 7">
            <a:extLst>
              <a:ext uri="{FF2B5EF4-FFF2-40B4-BE49-F238E27FC236}">
                <a16:creationId xmlns="" xmlns:a16="http://schemas.microsoft.com/office/drawing/2014/main" id="{7D20183A-0B1D-4A1F-89B1-ADBEDBC6E5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00124"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5" name="Rectangle 8">
            <a:extLst>
              <a:ext uri="{FF2B5EF4-FFF2-40B4-BE49-F238E27FC236}">
                <a16:creationId xmlns="" xmlns:a16="http://schemas.microsoft.com/office/drawing/2014/main" id="{131031D3-26CD-4214-A9A4-5857EFA15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96647" y="644382"/>
            <a:ext cx="2892018" cy="5251646"/>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Текст 3">
            <a:extLst>
              <a:ext uri="{FF2B5EF4-FFF2-40B4-BE49-F238E27FC236}">
                <a16:creationId xmlns="" xmlns:a16="http://schemas.microsoft.com/office/drawing/2014/main" id="{C6800897-3820-D5E7-B55B-296F06800D69}"/>
              </a:ext>
            </a:extLst>
          </p:cNvPr>
          <p:cNvSpPr>
            <a:spLocks noGrp="1"/>
          </p:cNvSpPr>
          <p:nvPr>
            <p:ph type="body" sz="half" idx="2"/>
          </p:nvPr>
        </p:nvSpPr>
        <p:spPr>
          <a:xfrm>
            <a:off x="1214414" y="714356"/>
            <a:ext cx="2214578" cy="1071570"/>
          </a:xfrm>
        </p:spPr>
        <p:txBody>
          <a:bodyPr vert="horz" lIns="91440" tIns="45720" rIns="91440" bIns="45720" rtlCol="0" anchor="t">
            <a:noAutofit/>
          </a:bodyPr>
          <a:lstStyle/>
          <a:p>
            <a:r>
              <a:rPr lang="ru-RU" sz="2000" b="1" dirty="0" smtClean="0">
                <a:solidFill>
                  <a:schemeClr val="bg1"/>
                </a:solidFill>
              </a:rPr>
              <a:t>Учёные, которые пожалели о своих открытиях</a:t>
            </a:r>
            <a:endParaRPr lang="ru-RU" sz="2000" b="1" dirty="0">
              <a:solidFill>
                <a:schemeClr val="bg1"/>
              </a:solidFill>
            </a:endParaRPr>
          </a:p>
        </p:txBody>
      </p:sp>
      <p:sp>
        <p:nvSpPr>
          <p:cNvPr id="10" name="Заголовок 9"/>
          <p:cNvSpPr>
            <a:spLocks noGrp="1"/>
          </p:cNvSpPr>
          <p:nvPr>
            <p:ph type="title"/>
          </p:nvPr>
        </p:nvSpPr>
        <p:spPr>
          <a:xfrm>
            <a:off x="3714744" y="3857628"/>
            <a:ext cx="5214974" cy="2786082"/>
          </a:xfrm>
          <a:solidFill>
            <a:schemeClr val="accent5">
              <a:lumMod val="75000"/>
            </a:schemeClr>
          </a:solidFill>
        </p:spPr>
        <p:txBody>
          <a:bodyPr>
            <a:normAutofit fontScale="90000"/>
          </a:bodyPr>
          <a:lstStyle/>
          <a:p>
            <a:r>
              <a:rPr lang="ru-RU" b="0" dirty="0" smtClean="0"/>
              <a:t>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Американский химик русского происхождения Александр Шульгин много лет работал над лекарством от депрессии. В 1978 г. он создал такое лекарство, получившее название Экстази . С помощью него депрессия, действительно, поддавалась лечению. Но это лекарство беспринципные люди стали распространять среди молодежи как наркотик, вызывающий эйфорию. Именно это вызывало у Шульгина угрызения совести по поводу своего изобретения.</a:t>
            </a:r>
            <a:endParaRPr lang="ru-RU" b="0" dirty="0"/>
          </a:p>
        </p:txBody>
      </p:sp>
      <p:pic>
        <p:nvPicPr>
          <p:cNvPr id="12" name="Picture 9" descr="Picture background"/>
          <p:cNvPicPr>
            <a:picLocks noChangeAspect="1" noChangeArrowheads="1"/>
          </p:cNvPicPr>
          <p:nvPr/>
        </p:nvPicPr>
        <p:blipFill>
          <a:blip r:embed="rId2" cstate="print"/>
          <a:srcRect/>
          <a:stretch>
            <a:fillRect/>
          </a:stretch>
        </p:blipFill>
        <p:spPr bwMode="auto">
          <a:xfrm>
            <a:off x="1" y="0"/>
            <a:ext cx="1142975" cy="1773207"/>
          </a:xfrm>
          <a:prstGeom prst="rect">
            <a:avLst/>
          </a:prstGeom>
          <a:noFill/>
        </p:spPr>
      </p:pic>
      <p:cxnSp>
        <p:nvCxnSpPr>
          <p:cNvPr id="13" name="Прямая соединительная линия 12"/>
          <p:cNvCxnSpPr/>
          <p:nvPr/>
        </p:nvCxnSpPr>
        <p:spPr>
          <a:xfrm>
            <a:off x="857224" y="1928802"/>
            <a:ext cx="2428892" cy="1588"/>
          </a:xfrm>
          <a:prstGeom prst="line">
            <a:avLst/>
          </a:prstGeom>
          <a:ln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Текст 3">
            <a:extLst>
              <a:ext uri="{FF2B5EF4-FFF2-40B4-BE49-F238E27FC236}">
                <a16:creationId xmlns="" xmlns:a16="http://schemas.microsoft.com/office/drawing/2014/main" id="{C6800897-3820-D5E7-B55B-296F06800D69}"/>
              </a:ext>
            </a:extLst>
          </p:cNvPr>
          <p:cNvSpPr txBox="1">
            <a:spLocks/>
          </p:cNvSpPr>
          <p:nvPr/>
        </p:nvSpPr>
        <p:spPr>
          <a:xfrm>
            <a:off x="642910" y="5214950"/>
            <a:ext cx="2714644" cy="500066"/>
          </a:xfrm>
          <a:prstGeom prst="rect">
            <a:avLst/>
          </a:prstGeom>
        </p:spPr>
        <p:txBody>
          <a:bodyPr vert="horz" lIns="91440" tIns="45720" rIns="91440" bIns="45720" rtlCol="0" anchor="t">
            <a:noAutofit/>
          </a:bodyPr>
          <a:lstStyle/>
          <a:p>
            <a:pPr lvl="0" algn="ctr">
              <a:spcBef>
                <a:spcPct val="20000"/>
              </a:spcBef>
            </a:pPr>
            <a:r>
              <a:rPr lang="ru-RU" sz="2200" b="1" dirty="0" smtClean="0"/>
              <a:t>Александр Шульгин </a:t>
            </a:r>
            <a:endParaRPr kumimoji="0" lang="ru-RU" sz="2200" b="1" i="0" u="none" strike="noStrike" kern="1200" cap="none" spc="0" normalizeH="0" baseline="0" noProof="0" dirty="0">
              <a:ln>
                <a:noFill/>
              </a:ln>
              <a:solidFill>
                <a:schemeClr val="bg1"/>
              </a:solidFill>
              <a:effectLst/>
              <a:uLnTx/>
              <a:uFillTx/>
              <a:latin typeface="+mn-lt"/>
              <a:ea typeface="+mn-ea"/>
              <a:cs typeface="+mn-cs"/>
            </a:endParaRPr>
          </a:p>
        </p:txBody>
      </p:sp>
      <p:sp>
        <p:nvSpPr>
          <p:cNvPr id="44034"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6"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8"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40" name="AutoShape 8"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6082" name="Picture 2" descr="Picture background"/>
          <p:cNvPicPr>
            <a:picLocks noChangeAspect="1" noChangeArrowheads="1"/>
          </p:cNvPicPr>
          <p:nvPr/>
        </p:nvPicPr>
        <p:blipFill>
          <a:blip r:embed="rId3"/>
          <a:srcRect/>
          <a:stretch>
            <a:fillRect/>
          </a:stretch>
        </p:blipFill>
        <p:spPr bwMode="auto">
          <a:xfrm>
            <a:off x="1000100" y="2071678"/>
            <a:ext cx="2178505" cy="3143272"/>
          </a:xfrm>
          <a:prstGeom prst="rect">
            <a:avLst/>
          </a:prstGeom>
          <a:noFill/>
        </p:spPr>
      </p:pic>
      <p:pic>
        <p:nvPicPr>
          <p:cNvPr id="46084" name="Picture 4" descr="Picture background"/>
          <p:cNvPicPr>
            <a:picLocks noChangeAspect="1" noChangeArrowheads="1"/>
          </p:cNvPicPr>
          <p:nvPr/>
        </p:nvPicPr>
        <p:blipFill>
          <a:blip r:embed="rId4"/>
          <a:srcRect/>
          <a:stretch>
            <a:fillRect/>
          </a:stretch>
        </p:blipFill>
        <p:spPr bwMode="auto">
          <a:xfrm>
            <a:off x="3714744" y="642918"/>
            <a:ext cx="5181594" cy="2995503"/>
          </a:xfrm>
          <a:prstGeom prst="rect">
            <a:avLst/>
          </a:prstGeom>
          <a:noFill/>
        </p:spPr>
      </p:pic>
    </p:spTree>
    <p:extLst>
      <p:ext uri="{BB962C8B-B14F-4D97-AF65-F5344CB8AC3E}">
        <p14:creationId xmlns:p14="http://schemas.microsoft.com/office/powerpoint/2010/main" xmlns="" val="416302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Rectangle 7176">
            <a:extLst>
              <a:ext uri="{FF2B5EF4-FFF2-40B4-BE49-F238E27FC236}">
                <a16:creationId xmlns="" xmlns:a16="http://schemas.microsoft.com/office/drawing/2014/main" id="{B5FA7C47-B7C1-4D2E-AB49-ED23BA34BA8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9" name="Freeform 6">
            <a:extLst>
              <a:ext uri="{FF2B5EF4-FFF2-40B4-BE49-F238E27FC236}">
                <a16:creationId xmlns="" xmlns:a16="http://schemas.microsoft.com/office/drawing/2014/main" id="{596EE156-ABF1-4329-A6BA-03B4254E087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390858" y="911117"/>
            <a:ext cx="515816"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1" name="Rectangle 8">
            <a:extLst>
              <a:ext uri="{FF2B5EF4-FFF2-40B4-BE49-F238E27FC236}">
                <a16:creationId xmlns="" xmlns:a16="http://schemas.microsoft.com/office/drawing/2014/main" id="{19B9933F-AAB3-444A-8BB5-9CA194A8BC6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0" y="1370435"/>
            <a:ext cx="395420" cy="5251646"/>
          </a:xfrm>
          <a:prstGeom prst="rect">
            <a:avLst/>
          </a:pr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3" name="Freeform 7">
            <a:extLst>
              <a:ext uri="{FF2B5EF4-FFF2-40B4-BE49-F238E27FC236}">
                <a16:creationId xmlns="" xmlns:a16="http://schemas.microsoft.com/office/drawing/2014/main" id="{7D20183A-0B1D-4A1F-89B1-ADBEDBC6E54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flipH="1">
            <a:off x="600124" y="643467"/>
            <a:ext cx="307028"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85" name="Rectangle 8">
            <a:extLst>
              <a:ext uri="{FF2B5EF4-FFF2-40B4-BE49-F238E27FC236}">
                <a16:creationId xmlns="" xmlns:a16="http://schemas.microsoft.com/office/drawing/2014/main" id="{131031D3-26CD-4214-A9A4-5857EFA15A0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596647" y="644382"/>
            <a:ext cx="2892018" cy="5251646"/>
          </a:xfrm>
          <a:prstGeom prst="rect">
            <a:avLst/>
          </a:pr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Текст 3">
            <a:extLst>
              <a:ext uri="{FF2B5EF4-FFF2-40B4-BE49-F238E27FC236}">
                <a16:creationId xmlns="" xmlns:a16="http://schemas.microsoft.com/office/drawing/2014/main" id="{C6800897-3820-D5E7-B55B-296F06800D69}"/>
              </a:ext>
            </a:extLst>
          </p:cNvPr>
          <p:cNvSpPr>
            <a:spLocks noGrp="1"/>
          </p:cNvSpPr>
          <p:nvPr>
            <p:ph type="body" sz="half" idx="2"/>
          </p:nvPr>
        </p:nvSpPr>
        <p:spPr>
          <a:xfrm>
            <a:off x="1214414" y="714356"/>
            <a:ext cx="2214578" cy="1071570"/>
          </a:xfrm>
        </p:spPr>
        <p:txBody>
          <a:bodyPr vert="horz" lIns="91440" tIns="45720" rIns="91440" bIns="45720" rtlCol="0" anchor="t">
            <a:noAutofit/>
          </a:bodyPr>
          <a:lstStyle/>
          <a:p>
            <a:r>
              <a:rPr lang="ru-RU" sz="2000" b="1" dirty="0" smtClean="0">
                <a:solidFill>
                  <a:schemeClr val="bg1"/>
                </a:solidFill>
              </a:rPr>
              <a:t>Учёные, которые пожалели о своих открытиях</a:t>
            </a:r>
            <a:endParaRPr lang="ru-RU" sz="2000" b="1" dirty="0">
              <a:solidFill>
                <a:schemeClr val="bg1"/>
              </a:solidFill>
            </a:endParaRPr>
          </a:p>
        </p:txBody>
      </p:sp>
      <p:sp>
        <p:nvSpPr>
          <p:cNvPr id="10" name="Заголовок 9"/>
          <p:cNvSpPr>
            <a:spLocks noGrp="1"/>
          </p:cNvSpPr>
          <p:nvPr>
            <p:ph type="title"/>
          </p:nvPr>
        </p:nvSpPr>
        <p:spPr>
          <a:xfrm>
            <a:off x="3714744" y="3500438"/>
            <a:ext cx="5214974" cy="2571768"/>
          </a:xfrm>
          <a:solidFill>
            <a:schemeClr val="accent5">
              <a:lumMod val="75000"/>
            </a:schemeClr>
          </a:solidFill>
        </p:spPr>
        <p:txBody>
          <a:bodyPr>
            <a:normAutofit fontScale="90000"/>
          </a:bodyPr>
          <a:lstStyle/>
          <a:p>
            <a:pPr algn="just"/>
            <a:r>
              <a:rPr lang="ru-RU" b="0" dirty="0" smtClean="0"/>
              <a:t>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a:r>
            <a:br>
              <a:rPr lang="ru-RU" b="0" dirty="0" smtClean="0"/>
            </a:br>
            <a:r>
              <a:rPr lang="ru-RU" b="0" dirty="0" smtClean="0"/>
              <a:t>      Любого пользователя сети Интернет очень раздражает всплывающая реклама. Она появляется на экране компьютера без ведома пользователя. Программист Итан Цукерман совсем недавно сознался в том, что это было его творение. «Мы лишь хотели сделать рекламу, которая не была бы связана с содержимым сайта. Простите. У нас были благие намерения» - сказал он.</a:t>
            </a:r>
            <a:endParaRPr lang="ru-RU" b="0" dirty="0"/>
          </a:p>
        </p:txBody>
      </p:sp>
      <p:pic>
        <p:nvPicPr>
          <p:cNvPr id="12" name="Picture 9" descr="Picture background"/>
          <p:cNvPicPr>
            <a:picLocks noChangeAspect="1" noChangeArrowheads="1"/>
          </p:cNvPicPr>
          <p:nvPr/>
        </p:nvPicPr>
        <p:blipFill>
          <a:blip r:embed="rId2" cstate="print"/>
          <a:srcRect/>
          <a:stretch>
            <a:fillRect/>
          </a:stretch>
        </p:blipFill>
        <p:spPr bwMode="auto">
          <a:xfrm>
            <a:off x="1" y="0"/>
            <a:ext cx="1142975" cy="1773207"/>
          </a:xfrm>
          <a:prstGeom prst="rect">
            <a:avLst/>
          </a:prstGeom>
          <a:noFill/>
        </p:spPr>
      </p:pic>
      <p:cxnSp>
        <p:nvCxnSpPr>
          <p:cNvPr id="13" name="Прямая соединительная линия 12"/>
          <p:cNvCxnSpPr/>
          <p:nvPr/>
        </p:nvCxnSpPr>
        <p:spPr>
          <a:xfrm>
            <a:off x="857224" y="1928802"/>
            <a:ext cx="2428892" cy="1588"/>
          </a:xfrm>
          <a:prstGeom prst="line">
            <a:avLst/>
          </a:prstGeom>
          <a:ln cmpd="sng">
            <a:solidFill>
              <a:srgbClr val="7030A0"/>
            </a:solidFill>
          </a:ln>
        </p:spPr>
        <p:style>
          <a:lnRef idx="1">
            <a:schemeClr val="accent1"/>
          </a:lnRef>
          <a:fillRef idx="0">
            <a:schemeClr val="accent1"/>
          </a:fillRef>
          <a:effectRef idx="0">
            <a:schemeClr val="accent1"/>
          </a:effectRef>
          <a:fontRef idx="minor">
            <a:schemeClr val="tx1"/>
          </a:fontRef>
        </p:style>
      </p:cxnSp>
      <p:sp>
        <p:nvSpPr>
          <p:cNvPr id="14" name="Текст 3">
            <a:extLst>
              <a:ext uri="{FF2B5EF4-FFF2-40B4-BE49-F238E27FC236}">
                <a16:creationId xmlns="" xmlns:a16="http://schemas.microsoft.com/office/drawing/2014/main" id="{C6800897-3820-D5E7-B55B-296F06800D69}"/>
              </a:ext>
            </a:extLst>
          </p:cNvPr>
          <p:cNvSpPr txBox="1">
            <a:spLocks/>
          </p:cNvSpPr>
          <p:nvPr/>
        </p:nvSpPr>
        <p:spPr>
          <a:xfrm>
            <a:off x="642910" y="5214950"/>
            <a:ext cx="2714644" cy="500066"/>
          </a:xfrm>
          <a:prstGeom prst="rect">
            <a:avLst/>
          </a:prstGeom>
        </p:spPr>
        <p:txBody>
          <a:bodyPr vert="horz" lIns="91440" tIns="45720" rIns="91440" bIns="45720" rtlCol="0" anchor="t">
            <a:noAutofit/>
          </a:bodyPr>
          <a:lstStyle/>
          <a:p>
            <a:pPr lvl="0" algn="ctr">
              <a:spcBef>
                <a:spcPct val="20000"/>
              </a:spcBef>
            </a:pPr>
            <a:r>
              <a:rPr lang="ru-RU" sz="2400" b="1" dirty="0" smtClean="0"/>
              <a:t>Итан Цукерман</a:t>
            </a:r>
            <a:endParaRPr kumimoji="0" lang="ru-RU" sz="2200" b="1" i="0" u="none" strike="noStrike" kern="1200" cap="none" spc="0" normalizeH="0" baseline="0" noProof="0" dirty="0">
              <a:ln>
                <a:noFill/>
              </a:ln>
              <a:solidFill>
                <a:schemeClr val="bg1"/>
              </a:solidFill>
              <a:effectLst/>
              <a:uLnTx/>
              <a:uFillTx/>
              <a:latin typeface="+mn-lt"/>
              <a:ea typeface="+mn-ea"/>
              <a:cs typeface="+mn-cs"/>
            </a:endParaRPr>
          </a:p>
        </p:txBody>
      </p:sp>
      <p:sp>
        <p:nvSpPr>
          <p:cNvPr id="44034" name="AutoShape 2"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6"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38"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4040" name="AutoShape 8"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0" name="AutoShape 4"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45062" name="AutoShape 6" descr="Picture background"/>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47106" name="Picture 2" descr="Picture background"/>
          <p:cNvPicPr>
            <a:picLocks noChangeAspect="1" noChangeArrowheads="1"/>
          </p:cNvPicPr>
          <p:nvPr/>
        </p:nvPicPr>
        <p:blipFill>
          <a:blip r:embed="rId3" cstate="print"/>
          <a:srcRect/>
          <a:stretch>
            <a:fillRect/>
          </a:stretch>
        </p:blipFill>
        <p:spPr bwMode="auto">
          <a:xfrm>
            <a:off x="857224" y="2000240"/>
            <a:ext cx="2428892" cy="2880000"/>
          </a:xfrm>
          <a:prstGeom prst="rect">
            <a:avLst/>
          </a:prstGeom>
          <a:noFill/>
        </p:spPr>
      </p:pic>
      <p:pic>
        <p:nvPicPr>
          <p:cNvPr id="47108" name="Picture 4" descr="Picture background"/>
          <p:cNvPicPr>
            <a:picLocks noChangeAspect="1" noChangeArrowheads="1"/>
          </p:cNvPicPr>
          <p:nvPr/>
        </p:nvPicPr>
        <p:blipFill>
          <a:blip r:embed="rId4"/>
          <a:srcRect/>
          <a:stretch>
            <a:fillRect/>
          </a:stretch>
        </p:blipFill>
        <p:spPr bwMode="auto">
          <a:xfrm>
            <a:off x="3714744" y="642918"/>
            <a:ext cx="5214974" cy="2709881"/>
          </a:xfrm>
          <a:prstGeom prst="rect">
            <a:avLst/>
          </a:prstGeom>
          <a:noFill/>
        </p:spPr>
      </p:pic>
    </p:spTree>
    <p:extLst>
      <p:ext uri="{BB962C8B-B14F-4D97-AF65-F5344CB8AC3E}">
        <p14:creationId xmlns:p14="http://schemas.microsoft.com/office/powerpoint/2010/main" xmlns="" val="4163024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
        <p:cNvGrpSpPr/>
        <p:nvPr/>
      </p:nvGrpSpPr>
      <p:grpSpPr>
        <a:xfrm>
          <a:off x="0" y="0"/>
          <a:ext cx="0" cy="0"/>
          <a:chOff x="0" y="0"/>
          <a:chExt cx="0" cy="0"/>
        </a:xfrm>
      </p:grpSpPr>
      <p:pic>
        <p:nvPicPr>
          <p:cNvPr id="45058" name="Picture 2" descr="C:\Users\Святослав\Pictures\Булгаков.jpg"/>
          <p:cNvPicPr>
            <a:picLocks noChangeAspect="1" noChangeArrowheads="1"/>
          </p:cNvPicPr>
          <p:nvPr/>
        </p:nvPicPr>
        <p:blipFill>
          <a:blip r:embed="rId2"/>
          <a:srcRect/>
          <a:stretch>
            <a:fillRect/>
          </a:stretch>
        </p:blipFill>
        <p:spPr bwMode="auto">
          <a:xfrm>
            <a:off x="214282" y="214290"/>
            <a:ext cx="8715436" cy="6429420"/>
          </a:xfrm>
          <a:prstGeom prst="rect">
            <a:avLst/>
          </a:prstGeom>
          <a:noFill/>
        </p:spPr>
      </p:pic>
      <p:sp>
        <p:nvSpPr>
          <p:cNvPr id="12" name="Freeform: Shape 8">
            <a:extLst>
              <a:ext uri="{FF2B5EF4-FFF2-40B4-BE49-F238E27FC236}">
                <a16:creationId xmlns:a16="http://schemas.microsoft.com/office/drawing/2014/main" xmlns="" id="{6B3BAD04-E614-4C16-8360-019FCF0045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023809"/>
            <a:ext cx="8262707"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accent4">
              <a:lumMod val="50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Заголовок 1">
            <a:extLst>
              <a:ext uri="{FF2B5EF4-FFF2-40B4-BE49-F238E27FC236}">
                <a16:creationId xmlns:a16="http://schemas.microsoft.com/office/drawing/2014/main" xmlns="" id="{D3C002AD-B2B9-FBE7-41B2-2BEE0BCB1306}"/>
              </a:ext>
            </a:extLst>
          </p:cNvPr>
          <p:cNvSpPr txBox="1">
            <a:spLocks/>
          </p:cNvSpPr>
          <p:nvPr/>
        </p:nvSpPr>
        <p:spPr>
          <a:xfrm>
            <a:off x="714348" y="4214818"/>
            <a:ext cx="6642044" cy="1086527"/>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ru-RU" sz="2800" b="1" i="0" u="none" strike="noStrike" kern="1200" cap="all" spc="0" normalizeH="0" baseline="0" noProof="0" dirty="0" smtClean="0">
                <a:ln>
                  <a:noFill/>
                </a:ln>
                <a:solidFill>
                  <a:schemeClr val="bg1"/>
                </a:solidFill>
                <a:effectLst/>
                <a:uLnTx/>
                <a:uFillTx/>
                <a:latin typeface="+mj-lt"/>
                <a:ea typeface="+mj-ea"/>
                <a:cs typeface="+mj-cs"/>
              </a:rPr>
              <a:t>Ответственность учёного за свои </a:t>
            </a:r>
            <a:r>
              <a:rPr kumimoji="0" lang="ru-RU" sz="2800" b="1" i="0" u="none" strike="noStrike" kern="1200" cap="all" spc="0" normalizeH="0" baseline="0" noProof="0" smtClean="0">
                <a:ln>
                  <a:noFill/>
                </a:ln>
                <a:solidFill>
                  <a:schemeClr val="bg1"/>
                </a:solidFill>
                <a:effectLst/>
                <a:uLnTx/>
                <a:uFillTx/>
                <a:latin typeface="+mj-lt"/>
                <a:ea typeface="+mj-ea"/>
                <a:cs typeface="+mj-cs"/>
              </a:rPr>
              <a:t>научные открытия</a:t>
            </a:r>
            <a:r>
              <a:rPr kumimoji="0" lang="ru-RU" sz="2800" b="1" i="0" u="none" strike="noStrike" kern="1200" cap="all" spc="0" normalizeH="0" baseline="0" noProof="0" dirty="0" smtClean="0">
                <a:ln>
                  <a:noFill/>
                </a:ln>
                <a:solidFill>
                  <a:schemeClr val="bg1"/>
                </a:solidFill>
                <a:effectLst/>
                <a:uLnTx/>
                <a:uFillTx/>
                <a:latin typeface="+mj-lt"/>
                <a:ea typeface="+mj-ea"/>
                <a:cs typeface="+mj-cs"/>
              </a:rPr>
              <a:t> </a:t>
            </a:r>
            <a:endParaRPr kumimoji="0" lang="ru-RU" sz="2800" b="1" i="0" u="none" strike="noStrike" kern="1200" cap="all" spc="0" normalizeH="0" baseline="0" noProof="0" dirty="0">
              <a:ln>
                <a:noFill/>
              </a:ln>
              <a:solidFill>
                <a:schemeClr val="bg1"/>
              </a:solidFill>
              <a:effectLst/>
              <a:uLnTx/>
              <a:uFillTx/>
              <a:latin typeface="+mj-lt"/>
              <a:ea typeface="+mj-ea"/>
              <a:cs typeface="+mj-cs"/>
            </a:endParaRPr>
          </a:p>
        </p:txBody>
      </p:sp>
      <p:sp>
        <p:nvSpPr>
          <p:cNvPr id="14" name="Текст 2">
            <a:extLst>
              <a:ext uri="{FF2B5EF4-FFF2-40B4-BE49-F238E27FC236}">
                <a16:creationId xmlns:a16="http://schemas.microsoft.com/office/drawing/2014/main" xmlns="" id="{8131124D-1055-DBAF-AE76-6CC3566D5AD1}"/>
              </a:ext>
            </a:extLst>
          </p:cNvPr>
          <p:cNvSpPr txBox="1">
            <a:spLocks/>
          </p:cNvSpPr>
          <p:nvPr/>
        </p:nvSpPr>
        <p:spPr>
          <a:xfrm>
            <a:off x="785786" y="5500702"/>
            <a:ext cx="6642044" cy="479701"/>
          </a:xfrm>
          <a:prstGeom prst="rect">
            <a:avLst/>
          </a:prstGeom>
        </p:spPr>
        <p:txBody>
          <a:bodyPr vert="horz" lIns="91440" tIns="45720" rIns="91440" bIns="45720" rtlCol="0" anchor="b">
            <a:no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000" b="1" i="0" u="none" strike="noStrike" kern="1200" cap="none" spc="0" normalizeH="0" baseline="0" noProof="0" dirty="0" smtClean="0">
                <a:ln>
                  <a:noFill/>
                </a:ln>
                <a:solidFill>
                  <a:schemeClr val="tx1">
                    <a:tint val="75000"/>
                  </a:schemeClr>
                </a:solidFill>
                <a:effectLst/>
                <a:uLnTx/>
                <a:uFillTx/>
                <a:latin typeface="+mn-lt"/>
                <a:ea typeface="+mn-ea"/>
                <a:cs typeface="+mn-cs"/>
              </a:rPr>
              <a:t>(по произведениям М.А.Булгакова «Роковые яйца» и «Собачье сердце»).</a:t>
            </a:r>
            <a:endParaRPr kumimoji="0" lang="en-US" sz="2000" b="1" i="0" u="none" strike="noStrike" kern="1200" cap="none" spc="0" normalizeH="0" baseline="0" noProof="0" dirty="0">
              <a:ln>
                <a:noFill/>
              </a:ln>
              <a:solidFill>
                <a:srgbClr val="FFFFFF"/>
              </a:solidFill>
              <a:effectLst/>
              <a:uLnTx/>
              <a:uFillTx/>
              <a:latin typeface="+mn-lt"/>
              <a:ea typeface="+mn-ea"/>
              <a:cs typeface="+mn-cs"/>
            </a:endParaRPr>
          </a:p>
        </p:txBody>
      </p:sp>
    </p:spTree>
    <p:extLst>
      <p:ext uri="{BB962C8B-B14F-4D97-AF65-F5344CB8AC3E}">
        <p14:creationId xmlns:p14="http://schemas.microsoft.com/office/powerpoint/2010/main" xmlns="" val="655971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94235057-B4FB-0892-8EB2-07BB5328012A}"/>
              </a:ext>
            </a:extLst>
          </p:cNvPr>
          <p:cNvSpPr>
            <a:spLocks noGrp="1"/>
          </p:cNvSpPr>
          <p:nvPr>
            <p:ph type="title"/>
          </p:nvPr>
        </p:nvSpPr>
        <p:spPr>
          <a:xfrm>
            <a:off x="606479" y="386930"/>
            <a:ext cx="6927525" cy="1188950"/>
          </a:xfrm>
        </p:spPr>
        <p:txBody>
          <a:bodyPr anchor="b">
            <a:normAutofit/>
          </a:bodyPr>
          <a:lstStyle/>
          <a:p>
            <a:r>
              <a:rPr lang="ru-RU" b="1" dirty="0" smtClean="0">
                <a:solidFill>
                  <a:schemeClr val="bg1"/>
                </a:solidFill>
              </a:rPr>
              <a:t>Актуальность темы</a:t>
            </a:r>
            <a:r>
              <a:rPr lang="ru-RU" dirty="0" smtClean="0">
                <a:solidFill>
                  <a:schemeClr val="bg1"/>
                </a:solidFill>
              </a:rPr>
              <a:t>:</a:t>
            </a:r>
            <a:endParaRPr lang="ru-RU" dirty="0">
              <a:solidFill>
                <a:schemeClr val="bg1"/>
              </a:solidFill>
            </a:endParaRPr>
          </a:p>
        </p:txBody>
      </p:sp>
      <p:grpSp>
        <p:nvGrpSpPr>
          <p:cNvPr id="4" name="Group 9">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998368"/>
            <a:ext cx="8771311" cy="783571"/>
            <a:chOff x="-1" y="1998368"/>
            <a:chExt cx="11695082" cy="783571"/>
          </a:xfrm>
        </p:grpSpPr>
        <p:sp>
          <p:nvSpPr>
            <p:cNvPr id="21" name="Rectangle 1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1" y="2000240"/>
              <a:ext cx="11454595" cy="781699"/>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80"/>
            <a:ext cx="853752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8BAE87B6-6D07-DD24-2E51-692263586AC3}"/>
              </a:ext>
            </a:extLst>
          </p:cNvPr>
          <p:cNvSpPr>
            <a:spLocks noGrp="1"/>
          </p:cNvSpPr>
          <p:nvPr>
            <p:ph idx="1"/>
          </p:nvPr>
        </p:nvSpPr>
        <p:spPr>
          <a:xfrm>
            <a:off x="285720" y="2428868"/>
            <a:ext cx="7845838" cy="3435531"/>
          </a:xfrm>
        </p:spPr>
        <p:txBody>
          <a:bodyPr anchor="ctr">
            <a:normAutofit/>
          </a:bodyPr>
          <a:lstStyle/>
          <a:p>
            <a:pPr>
              <a:buNone/>
            </a:pPr>
            <a:r>
              <a:rPr lang="ru-RU" sz="3600" b="1" dirty="0" smtClean="0"/>
              <a:t>          наука стала мощной силой, изменяющей жизнь человечества. Бездумное использование достижений науки может привести к катастрофе. </a:t>
            </a:r>
            <a:endParaRPr lang="ru-RU" sz="3600" b="1" dirty="0"/>
          </a:p>
        </p:txBody>
      </p:sp>
      <p:pic>
        <p:nvPicPr>
          <p:cNvPr id="9" name="Picture 9" descr="Picture background"/>
          <p:cNvPicPr>
            <a:picLocks noChangeAspect="1" noChangeArrowheads="1"/>
          </p:cNvPicPr>
          <p:nvPr/>
        </p:nvPicPr>
        <p:blipFill>
          <a:blip r:embed="rId2" cstate="print"/>
          <a:srcRect/>
          <a:stretch>
            <a:fillRect/>
          </a:stretch>
        </p:blipFill>
        <p:spPr bwMode="auto">
          <a:xfrm>
            <a:off x="1" y="0"/>
            <a:ext cx="1142975" cy="1773207"/>
          </a:xfrm>
          <a:prstGeom prst="rect">
            <a:avLst/>
          </a:prstGeom>
          <a:noFill/>
        </p:spPr>
      </p:pic>
    </p:spTree>
    <p:extLst>
      <p:ext uri="{BB962C8B-B14F-4D97-AF65-F5344CB8AC3E}">
        <p14:creationId xmlns:p14="http://schemas.microsoft.com/office/powerpoint/2010/main" xmlns="" val="2923617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94235057-B4FB-0892-8EB2-07BB5328012A}"/>
              </a:ext>
            </a:extLst>
          </p:cNvPr>
          <p:cNvSpPr>
            <a:spLocks noGrp="1"/>
          </p:cNvSpPr>
          <p:nvPr>
            <p:ph type="title"/>
          </p:nvPr>
        </p:nvSpPr>
        <p:spPr>
          <a:xfrm>
            <a:off x="606479" y="386930"/>
            <a:ext cx="6927525" cy="1188950"/>
          </a:xfrm>
        </p:spPr>
        <p:txBody>
          <a:bodyPr anchor="b">
            <a:normAutofit/>
          </a:bodyPr>
          <a:lstStyle/>
          <a:p>
            <a:r>
              <a:rPr lang="ru-RU" b="1" dirty="0" smtClean="0">
                <a:solidFill>
                  <a:schemeClr val="bg1"/>
                </a:solidFill>
              </a:rPr>
              <a:t>Цель проекта</a:t>
            </a:r>
            <a:r>
              <a:rPr lang="ru-RU" dirty="0" smtClean="0">
                <a:solidFill>
                  <a:schemeClr val="bg1"/>
                </a:solidFill>
              </a:rPr>
              <a:t>:</a:t>
            </a:r>
            <a:endParaRPr lang="ru-RU" dirty="0">
              <a:solidFill>
                <a:schemeClr val="bg1"/>
              </a:solidFill>
            </a:endParaRPr>
          </a:p>
        </p:txBody>
      </p:sp>
      <p:grpSp>
        <p:nvGrpSpPr>
          <p:cNvPr id="4" name="Group 9">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998368"/>
            <a:ext cx="8771311" cy="783571"/>
            <a:chOff x="-1" y="1998368"/>
            <a:chExt cx="11695082" cy="783571"/>
          </a:xfrm>
        </p:grpSpPr>
        <p:sp>
          <p:nvSpPr>
            <p:cNvPr id="21" name="Rectangle 1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1" y="2000240"/>
              <a:ext cx="11454595" cy="78169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80"/>
            <a:ext cx="853752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8BAE87B6-6D07-DD24-2E51-692263586AC3}"/>
              </a:ext>
            </a:extLst>
          </p:cNvPr>
          <p:cNvSpPr>
            <a:spLocks noGrp="1"/>
          </p:cNvSpPr>
          <p:nvPr>
            <p:ph idx="1"/>
          </p:nvPr>
        </p:nvSpPr>
        <p:spPr>
          <a:xfrm>
            <a:off x="285720" y="2428868"/>
            <a:ext cx="7845838" cy="3435531"/>
          </a:xfrm>
        </p:spPr>
        <p:txBody>
          <a:bodyPr anchor="ctr">
            <a:normAutofit/>
          </a:bodyPr>
          <a:lstStyle/>
          <a:p>
            <a:pPr>
              <a:buNone/>
            </a:pPr>
            <a:r>
              <a:rPr lang="ru-RU" sz="3600" b="1" dirty="0" smtClean="0"/>
              <a:t>    изучить проблему социальной и профессиональной ответственности учёного за свои научные открытия в повестях М.А.Булгакова «Роковые яйца» и «Собачье сердце».</a:t>
            </a:r>
          </a:p>
          <a:p>
            <a:pPr>
              <a:buNone/>
            </a:pPr>
            <a:endParaRPr lang="ru-RU" sz="3600" b="1" dirty="0"/>
          </a:p>
        </p:txBody>
      </p:sp>
      <p:pic>
        <p:nvPicPr>
          <p:cNvPr id="9" name="Picture 9" descr="Picture background"/>
          <p:cNvPicPr>
            <a:picLocks noChangeAspect="1" noChangeArrowheads="1"/>
          </p:cNvPicPr>
          <p:nvPr/>
        </p:nvPicPr>
        <p:blipFill>
          <a:blip r:embed="rId2" cstate="print"/>
          <a:srcRect/>
          <a:stretch>
            <a:fillRect/>
          </a:stretch>
        </p:blipFill>
        <p:spPr bwMode="auto">
          <a:xfrm>
            <a:off x="1" y="0"/>
            <a:ext cx="1142975" cy="1773207"/>
          </a:xfrm>
          <a:prstGeom prst="rect">
            <a:avLst/>
          </a:prstGeom>
          <a:noFill/>
        </p:spPr>
      </p:pic>
    </p:spTree>
    <p:extLst>
      <p:ext uri="{BB962C8B-B14F-4D97-AF65-F5344CB8AC3E}">
        <p14:creationId xmlns:p14="http://schemas.microsoft.com/office/powerpoint/2010/main" xmlns="" val="29236179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106623" y="900815"/>
            <a:ext cx="56971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rgbClr val="00B0F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108328"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966"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 xmlns:a16="http://schemas.microsoft.com/office/drawing/2014/main" id="{86DA876C-E2B8-34BF-FE23-5DE69B75C8F6}"/>
              </a:ext>
            </a:extLst>
          </p:cNvPr>
          <p:cNvSpPr>
            <a:spLocks noGrp="1"/>
          </p:cNvSpPr>
          <p:nvPr>
            <p:ph type="title"/>
          </p:nvPr>
        </p:nvSpPr>
        <p:spPr>
          <a:xfrm>
            <a:off x="701155" y="982272"/>
            <a:ext cx="2541314" cy="4560970"/>
          </a:xfrm>
        </p:spPr>
        <p:txBody>
          <a:bodyPr>
            <a:normAutofit/>
          </a:bodyPr>
          <a:lstStyle/>
          <a:p>
            <a:r>
              <a:rPr lang="ru-RU" sz="4000" b="1" dirty="0" smtClean="0">
                <a:solidFill>
                  <a:schemeClr val="bg1"/>
                </a:solidFill>
              </a:rPr>
              <a:t>Задачи</a:t>
            </a:r>
            <a:r>
              <a:rPr lang="ru-RU" sz="4000" dirty="0" smtClean="0">
                <a:solidFill>
                  <a:schemeClr val="bg1"/>
                </a:solidFill>
              </a:rPr>
              <a:t>: </a:t>
            </a:r>
            <a:endParaRPr lang="ru-RU" sz="4000" dirty="0">
              <a:solidFill>
                <a:schemeClr val="bg1"/>
              </a:solidFill>
            </a:endParaRPr>
          </a:p>
        </p:txBody>
      </p:sp>
      <p:sp>
        <p:nvSpPr>
          <p:cNvPr id="16"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676337" y="1352302"/>
            <a:ext cx="4991698" cy="5251646"/>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Объект 2">
            <a:extLst>
              <a:ext uri="{FF2B5EF4-FFF2-40B4-BE49-F238E27FC236}">
                <a16:creationId xmlns="" xmlns:a16="http://schemas.microsoft.com/office/drawing/2014/main" id="{6073A6E2-C2A7-CB96-C9C0-DBEB4F97FEBD}"/>
              </a:ext>
            </a:extLst>
          </p:cNvPr>
          <p:cNvSpPr>
            <a:spLocks noGrp="1"/>
          </p:cNvSpPr>
          <p:nvPr>
            <p:ph idx="1"/>
          </p:nvPr>
        </p:nvSpPr>
        <p:spPr>
          <a:xfrm>
            <a:off x="3916397" y="1357298"/>
            <a:ext cx="4461623" cy="5214973"/>
          </a:xfrm>
        </p:spPr>
        <p:txBody>
          <a:bodyPr anchor="ctr">
            <a:noAutofit/>
          </a:bodyPr>
          <a:lstStyle/>
          <a:p>
            <a:pPr>
              <a:buNone/>
            </a:pPr>
            <a:r>
              <a:rPr lang="ru-RU" sz="2000" dirty="0" smtClean="0"/>
              <a:t>1.Изучить биографию Михаила Афанасьевича Булгакова.</a:t>
            </a:r>
          </a:p>
          <a:p>
            <a:pPr>
              <a:buNone/>
            </a:pPr>
            <a:r>
              <a:rPr lang="ru-RU" sz="2000" dirty="0" smtClean="0"/>
              <a:t>2. Осветить основные положения научной этики.</a:t>
            </a:r>
          </a:p>
          <a:p>
            <a:pPr>
              <a:buNone/>
            </a:pPr>
            <a:r>
              <a:rPr lang="ru-RU" sz="2000" dirty="0" smtClean="0"/>
              <a:t>3.Сформулировать необходимые ограничения в научной деятельности.</a:t>
            </a:r>
          </a:p>
          <a:p>
            <a:pPr>
              <a:buNone/>
            </a:pPr>
            <a:r>
              <a:rPr lang="ru-RU" sz="2000" dirty="0" smtClean="0"/>
              <a:t>4. Рассмотреть, как проблемы научной этики решает М.А.Булгаков в своих повестях «Роковые яйца» и «Собачье сердце».</a:t>
            </a:r>
          </a:p>
          <a:p>
            <a:pPr>
              <a:buNone/>
            </a:pPr>
            <a:r>
              <a:rPr lang="ru-RU" sz="2000" dirty="0" smtClean="0"/>
              <a:t>5. Сделать вывод о связи сюжета повестей «Роковые яйца» и «Собачье сердце» с нынешней реальностью.</a:t>
            </a:r>
            <a:endParaRPr lang="ru-RU" sz="2000" dirty="0"/>
          </a:p>
        </p:txBody>
      </p:sp>
    </p:spTree>
    <p:extLst>
      <p:ext uri="{BB962C8B-B14F-4D97-AF65-F5344CB8AC3E}">
        <p14:creationId xmlns:p14="http://schemas.microsoft.com/office/powerpoint/2010/main" xmlns="" val="268418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7">
            <a:extLst>
              <a:ext uri="{FF2B5EF4-FFF2-40B4-BE49-F238E27FC236}">
                <a16:creationId xmlns:a16="http://schemas.microsoft.com/office/drawing/2014/main" xmlns="" id="{DBF61EA3-B236-439E-9C0B-340980D56BE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 y="1"/>
            <a:ext cx="9143999" cy="685736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Заголовок 1">
            <a:extLst>
              <a:ext uri="{FF2B5EF4-FFF2-40B4-BE49-F238E27FC236}">
                <a16:creationId xmlns:a16="http://schemas.microsoft.com/office/drawing/2014/main" xmlns="" id="{94235057-B4FB-0892-8EB2-07BB5328012A}"/>
              </a:ext>
            </a:extLst>
          </p:cNvPr>
          <p:cNvSpPr>
            <a:spLocks noGrp="1"/>
          </p:cNvSpPr>
          <p:nvPr>
            <p:ph type="title"/>
          </p:nvPr>
        </p:nvSpPr>
        <p:spPr>
          <a:xfrm>
            <a:off x="606479" y="386930"/>
            <a:ext cx="6927525" cy="1188950"/>
          </a:xfrm>
        </p:spPr>
        <p:txBody>
          <a:bodyPr anchor="b">
            <a:normAutofit/>
          </a:bodyPr>
          <a:lstStyle/>
          <a:p>
            <a:r>
              <a:rPr lang="ru-RU" b="1" dirty="0" smtClean="0">
                <a:solidFill>
                  <a:schemeClr val="bg1"/>
                </a:solidFill>
              </a:rPr>
              <a:t>Гипотеза</a:t>
            </a:r>
            <a:r>
              <a:rPr lang="ru-RU" dirty="0" smtClean="0">
                <a:solidFill>
                  <a:schemeClr val="bg1"/>
                </a:solidFill>
              </a:rPr>
              <a:t>. </a:t>
            </a:r>
            <a:endParaRPr lang="ru-RU" dirty="0">
              <a:solidFill>
                <a:schemeClr val="bg1"/>
              </a:solidFill>
            </a:endParaRPr>
          </a:p>
        </p:txBody>
      </p:sp>
      <p:grpSp>
        <p:nvGrpSpPr>
          <p:cNvPr id="4" name="Group 9">
            <a:extLst>
              <a:ext uri="{FF2B5EF4-FFF2-40B4-BE49-F238E27FC236}">
                <a16:creationId xmlns:a16="http://schemas.microsoft.com/office/drawing/2014/main" xmlns="" id="{28FAF094-D087-493F-8DF9-A486C2D6BBAA}"/>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xmlns="" val="1"/>
              </p:ext>
            </p:extLst>
          </p:nvPr>
        </p:nvGrpSpPr>
        <p:grpSpPr>
          <a:xfrm>
            <a:off x="0" y="1998368"/>
            <a:ext cx="8771311" cy="783571"/>
            <a:chOff x="-1" y="1998368"/>
            <a:chExt cx="11695082" cy="783571"/>
          </a:xfrm>
        </p:grpSpPr>
        <p:sp>
          <p:nvSpPr>
            <p:cNvPr id="21" name="Rectangle 10">
              <a:extLst>
                <a:ext uri="{FF2B5EF4-FFF2-40B4-BE49-F238E27FC236}">
                  <a16:creationId xmlns:a16="http://schemas.microsoft.com/office/drawing/2014/main" xmlns="" id="{8D7C88D8-5509-4514-925A-9CE148E5CB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rot="5400000">
              <a:off x="11228040" y="2313027"/>
              <a:ext cx="781700" cy="1523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1">
              <a:extLst>
                <a:ext uri="{FF2B5EF4-FFF2-40B4-BE49-F238E27FC236}">
                  <a16:creationId xmlns:a16="http://schemas.microsoft.com/office/drawing/2014/main" xmlns="" id="{7275593D-F75E-4426-AE3E-2CDEFD228D25}"/>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xmlns="" val="1"/>
                </p:ext>
              </p:extLst>
            </p:nvPr>
          </p:nvSpPr>
          <p:spPr>
            <a:xfrm flipH="1" flipV="1">
              <a:off x="-1" y="2000240"/>
              <a:ext cx="11454595" cy="781699"/>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xmlns="" id="{E659831F-0D9A-4C63-9EBB-8435B85A440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2203080"/>
            <a:ext cx="853752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Объект 2">
            <a:extLst>
              <a:ext uri="{FF2B5EF4-FFF2-40B4-BE49-F238E27FC236}">
                <a16:creationId xmlns:a16="http://schemas.microsoft.com/office/drawing/2014/main" xmlns="" id="{8BAE87B6-6D07-DD24-2E51-692263586AC3}"/>
              </a:ext>
            </a:extLst>
          </p:cNvPr>
          <p:cNvSpPr>
            <a:spLocks noGrp="1"/>
          </p:cNvSpPr>
          <p:nvPr>
            <p:ph idx="1"/>
          </p:nvPr>
        </p:nvSpPr>
        <p:spPr>
          <a:xfrm>
            <a:off x="285720" y="2214554"/>
            <a:ext cx="8072494" cy="3649845"/>
          </a:xfrm>
        </p:spPr>
        <p:txBody>
          <a:bodyPr anchor="ctr">
            <a:normAutofit fontScale="62500" lnSpcReduction="20000"/>
          </a:bodyPr>
          <a:lstStyle/>
          <a:p>
            <a:pPr algn="just">
              <a:lnSpc>
                <a:spcPct val="120000"/>
              </a:lnSpc>
              <a:buNone/>
            </a:pPr>
            <a:r>
              <a:rPr lang="ru-RU" sz="3900" dirty="0" smtClean="0"/>
              <a:t>          </a:t>
            </a:r>
            <a:r>
              <a:rPr lang="ru-RU" sz="3900" b="1" dirty="0" smtClean="0"/>
              <a:t>Учёные должны быть высоконравственными людьми  и нести моральную ответственность  за проводимые ими опыты и эксперименты, отсутствие ответственности за свои открытия может привести к непредсказуемым, вредным, катастрофическим последствиям, но при соответствующем контроле научной деятельности ее открытия могут служить во благо человечества. </a:t>
            </a:r>
            <a:endParaRPr lang="ru-RU" sz="3600" b="1" dirty="0"/>
          </a:p>
        </p:txBody>
      </p:sp>
      <p:pic>
        <p:nvPicPr>
          <p:cNvPr id="9" name="Picture 9" descr="Picture background"/>
          <p:cNvPicPr>
            <a:picLocks noChangeAspect="1" noChangeArrowheads="1"/>
          </p:cNvPicPr>
          <p:nvPr/>
        </p:nvPicPr>
        <p:blipFill>
          <a:blip r:embed="rId2" cstate="print"/>
          <a:srcRect/>
          <a:stretch>
            <a:fillRect/>
          </a:stretch>
        </p:blipFill>
        <p:spPr bwMode="auto">
          <a:xfrm>
            <a:off x="1" y="0"/>
            <a:ext cx="1142975" cy="1773207"/>
          </a:xfrm>
          <a:prstGeom prst="rect">
            <a:avLst/>
          </a:prstGeom>
          <a:noFill/>
        </p:spPr>
      </p:pic>
    </p:spTree>
    <p:extLst>
      <p:ext uri="{BB962C8B-B14F-4D97-AF65-F5344CB8AC3E}">
        <p14:creationId xmlns:p14="http://schemas.microsoft.com/office/powerpoint/2010/main" xmlns="" val="2923617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 xmlns:a16="http://schemas.microsoft.com/office/drawing/2014/main" id="{76EFD3D9-44F0-4267-BCC1-1613E79D827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9141714"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6">
            <a:extLst>
              <a:ext uri="{FF2B5EF4-FFF2-40B4-BE49-F238E27FC236}">
                <a16:creationId xmlns="" xmlns:a16="http://schemas.microsoft.com/office/drawing/2014/main" id="{A779A851-95D6-41AF-937A-B0E4B7F6FA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106623" y="900815"/>
            <a:ext cx="56971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rgbClr val="00B050"/>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Freeform 7">
            <a:extLst>
              <a:ext uri="{FF2B5EF4-FFF2-40B4-BE49-F238E27FC236}">
                <a16:creationId xmlns="" xmlns:a16="http://schemas.microsoft.com/office/drawing/2014/main" id="{953FB2E7-B6CB-429C-81EB-D9516D6D5C8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108328" y="633165"/>
            <a:ext cx="36199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Freeform: Shape 13">
            <a:extLst>
              <a:ext uri="{FF2B5EF4-FFF2-40B4-BE49-F238E27FC236}">
                <a16:creationId xmlns="" xmlns:a16="http://schemas.microsoft.com/office/drawing/2014/main" id="{2EC40DB1-B719-4A13-9A4D-0966B4B2786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475966" y="636723"/>
            <a:ext cx="3000047"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Заголовок 1">
            <a:extLst>
              <a:ext uri="{FF2B5EF4-FFF2-40B4-BE49-F238E27FC236}">
                <a16:creationId xmlns="" xmlns:a16="http://schemas.microsoft.com/office/drawing/2014/main" id="{86DA876C-E2B8-34BF-FE23-5DE69B75C8F6}"/>
              </a:ext>
            </a:extLst>
          </p:cNvPr>
          <p:cNvSpPr>
            <a:spLocks noGrp="1"/>
          </p:cNvSpPr>
          <p:nvPr>
            <p:ph type="title"/>
          </p:nvPr>
        </p:nvSpPr>
        <p:spPr>
          <a:xfrm>
            <a:off x="701155" y="1785926"/>
            <a:ext cx="2541314" cy="3757316"/>
          </a:xfrm>
        </p:spPr>
        <p:txBody>
          <a:bodyPr>
            <a:normAutofit/>
          </a:bodyPr>
          <a:lstStyle/>
          <a:p>
            <a:r>
              <a:rPr lang="ru-RU" sz="4000" b="1" dirty="0" smtClean="0">
                <a:solidFill>
                  <a:schemeClr val="bg1"/>
                </a:solidFill>
              </a:rPr>
              <a:t>Методы исследования</a:t>
            </a:r>
            <a:r>
              <a:rPr lang="ru-RU" sz="4000" dirty="0" smtClean="0">
                <a:solidFill>
                  <a:schemeClr val="bg1"/>
                </a:solidFill>
              </a:rPr>
              <a:t>: </a:t>
            </a:r>
            <a:r>
              <a:rPr lang="ru-RU" sz="4000" dirty="0" smtClean="0"/>
              <a:t/>
            </a:r>
            <a:br>
              <a:rPr lang="ru-RU" sz="4000" dirty="0" smtClean="0"/>
            </a:br>
            <a:r>
              <a:rPr lang="ru-RU" sz="4000" dirty="0" smtClean="0"/>
              <a:t> </a:t>
            </a:r>
            <a:br>
              <a:rPr lang="ru-RU" sz="4000" dirty="0" smtClean="0"/>
            </a:br>
            <a:r>
              <a:rPr lang="ru-RU" sz="4000" dirty="0" smtClean="0">
                <a:solidFill>
                  <a:schemeClr val="bg1"/>
                </a:solidFill>
              </a:rPr>
              <a:t> </a:t>
            </a:r>
            <a:endParaRPr lang="ru-RU" sz="4000" dirty="0">
              <a:solidFill>
                <a:schemeClr val="bg1"/>
              </a:solidFill>
            </a:endParaRPr>
          </a:p>
        </p:txBody>
      </p:sp>
      <p:sp>
        <p:nvSpPr>
          <p:cNvPr id="16" name="Rectangle 8">
            <a:extLst>
              <a:ext uri="{FF2B5EF4-FFF2-40B4-BE49-F238E27FC236}">
                <a16:creationId xmlns="" xmlns:a16="http://schemas.microsoft.com/office/drawing/2014/main" id="{82211336-CFF3-412D-868A-6679C1004C4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auto">
          <a:xfrm>
            <a:off x="3676337" y="1352302"/>
            <a:ext cx="4991698" cy="5251646"/>
          </a:xfrm>
          <a:prstGeom prst="rect">
            <a:avLst/>
          </a:prstGeom>
          <a:solidFill>
            <a:schemeClr val="accent5">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Объект 2">
            <a:extLst>
              <a:ext uri="{FF2B5EF4-FFF2-40B4-BE49-F238E27FC236}">
                <a16:creationId xmlns="" xmlns:a16="http://schemas.microsoft.com/office/drawing/2014/main" id="{6073A6E2-C2A7-CB96-C9C0-DBEB4F97FEBD}"/>
              </a:ext>
            </a:extLst>
          </p:cNvPr>
          <p:cNvSpPr>
            <a:spLocks noGrp="1"/>
          </p:cNvSpPr>
          <p:nvPr>
            <p:ph idx="1"/>
          </p:nvPr>
        </p:nvSpPr>
        <p:spPr>
          <a:xfrm>
            <a:off x="3916397" y="1428736"/>
            <a:ext cx="4461623" cy="5214974"/>
          </a:xfrm>
        </p:spPr>
        <p:txBody>
          <a:bodyPr anchor="ctr">
            <a:noAutofit/>
          </a:bodyPr>
          <a:lstStyle/>
          <a:p>
            <a:pPr>
              <a:buNone/>
            </a:pPr>
            <a:r>
              <a:rPr lang="ru-RU" sz="2600" dirty="0" smtClean="0"/>
              <a:t>1. Чтение повестей М.А.Булгакова «Роковые яйца» и «Собачье сердце».</a:t>
            </a:r>
          </a:p>
          <a:p>
            <a:pPr>
              <a:buNone/>
            </a:pPr>
            <a:r>
              <a:rPr lang="ru-RU" sz="2600" dirty="0" smtClean="0"/>
              <a:t>2. Изучение научных статей и другой литературы по теме.</a:t>
            </a:r>
          </a:p>
          <a:p>
            <a:pPr>
              <a:buNone/>
            </a:pPr>
            <a:r>
              <a:rPr lang="ru-RU" sz="2600" dirty="0" smtClean="0"/>
              <a:t>3. Обобщение результатов исследования.</a:t>
            </a:r>
          </a:p>
          <a:p>
            <a:pPr>
              <a:buNone/>
            </a:pPr>
            <a:r>
              <a:rPr lang="ru-RU" sz="2600" dirty="0" smtClean="0"/>
              <a:t>4. Анкетирование.</a:t>
            </a:r>
          </a:p>
          <a:p>
            <a:pPr>
              <a:buNone/>
            </a:pPr>
            <a:r>
              <a:rPr lang="ru-RU" sz="2600" dirty="0" smtClean="0"/>
              <a:t>5. Создание презентации.</a:t>
            </a:r>
            <a:endParaRPr lang="ru-RU" sz="2600" dirty="0"/>
          </a:p>
        </p:txBody>
      </p:sp>
      <p:pic>
        <p:nvPicPr>
          <p:cNvPr id="9" name="Picture 9" descr="Picture background"/>
          <p:cNvPicPr>
            <a:picLocks noChangeAspect="1" noChangeArrowheads="1"/>
          </p:cNvPicPr>
          <p:nvPr/>
        </p:nvPicPr>
        <p:blipFill>
          <a:blip r:embed="rId2" cstate="print"/>
          <a:srcRect/>
          <a:stretch>
            <a:fillRect/>
          </a:stretch>
        </p:blipFill>
        <p:spPr bwMode="auto">
          <a:xfrm>
            <a:off x="1" y="0"/>
            <a:ext cx="1142975" cy="1773207"/>
          </a:xfrm>
          <a:prstGeom prst="rect">
            <a:avLst/>
          </a:prstGeom>
          <a:noFill/>
        </p:spPr>
      </p:pic>
    </p:spTree>
    <p:extLst>
      <p:ext uri="{BB962C8B-B14F-4D97-AF65-F5344CB8AC3E}">
        <p14:creationId xmlns:p14="http://schemas.microsoft.com/office/powerpoint/2010/main" xmlns="" val="26841883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5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774</TotalTime>
  <Words>1316</Words>
  <Application>Microsoft Office PowerPoint</Application>
  <PresentationFormat>Экран (4:3)</PresentationFormat>
  <Paragraphs>145</Paragraphs>
  <Slides>38</Slides>
  <Notes>0</Notes>
  <HiddenSlides>0</HiddenSlides>
  <MMClips>0</MMClips>
  <ScaleCrop>false</ScaleCrop>
  <HeadingPairs>
    <vt:vector size="4" baseType="variant">
      <vt:variant>
        <vt:lpstr>Тема</vt:lpstr>
      </vt:variant>
      <vt:variant>
        <vt:i4>6</vt:i4>
      </vt:variant>
      <vt:variant>
        <vt:lpstr>Заголовки слайдов</vt:lpstr>
      </vt:variant>
      <vt:variant>
        <vt:i4>38</vt:i4>
      </vt:variant>
    </vt:vector>
  </HeadingPairs>
  <TitlesOfParts>
    <vt:vector size="44" baseType="lpstr">
      <vt:lpstr>Тема Office</vt:lpstr>
      <vt:lpstr>2_Тема Office</vt:lpstr>
      <vt:lpstr>3_Тема Office</vt:lpstr>
      <vt:lpstr>4_Тема Office</vt:lpstr>
      <vt:lpstr>5_Тема Office</vt:lpstr>
      <vt:lpstr>6_Тема Office</vt:lpstr>
      <vt:lpstr>Слайд 1</vt:lpstr>
      <vt:lpstr>Основополагающие принципы науки </vt:lpstr>
      <vt:lpstr>Ключевые нормы и правила:</vt:lpstr>
      <vt:lpstr>Слайд 4</vt:lpstr>
      <vt:lpstr>Актуальность темы:</vt:lpstr>
      <vt:lpstr>Цель проекта:</vt:lpstr>
      <vt:lpstr>Задачи: </vt:lpstr>
      <vt:lpstr>Гипотеза. </vt:lpstr>
      <vt:lpstr>Методы исследования:     </vt:lpstr>
      <vt:lpstr>Слайд 10</vt:lpstr>
      <vt:lpstr>Значимость ПРОЕКТА: 1) результаты исследования помогут понять, как важно быть ответственным человеком каждому жителю Земли, а одарённому человеку, человеку-учёному, быть ответственным необходимо вдвойне.  2) При отсутствии этого качества результаты деятельности учёного могут привести как к прогрессу, так и к катастрофе. </vt:lpstr>
      <vt:lpstr>М.А.Булгакова  живо интересовала проблема  ответственности  учёного за свои научные открытия.</vt:lpstr>
      <vt:lpstr>М.А.Булгакова  живо интересовала проблема  ответственности  учёного за свои научные открытия.</vt:lpstr>
      <vt:lpstr>М.А.Булгакова  живо интересовала проблема  ответственности  учёного за свои научные открытия.</vt:lpstr>
      <vt:lpstr>М.А.Булгакова  живо интересовала проблема  ответственности  учёного за свои научные открытия.</vt:lpstr>
      <vt:lpstr>М.А.Булгаков считал, что наука служит во благо человечества при соблюдении условий ответственности, этичности.</vt:lpstr>
      <vt:lpstr>М.А.Булгаков считал, что наука служит во благо человечества при соблюдении условий ответственности, этичности</vt:lpstr>
      <vt:lpstr>М. А. Булгаков в повестях  «Роковые яйца» и «Собачье сердце» формулирует жесткие ограничения для научной деятельности. </vt:lpstr>
      <vt:lpstr>М. А. Булгаков в повестях  «Роковые яйца» и «Собачье сердце» формулирует жесткие ограничения для научной деятельности. </vt:lpstr>
      <vt:lpstr>М. А. Булгаков в повестях  «Роковые яйца» и «Собачье сердце» формулирует жесткие ограничения для научной деятельности. </vt:lpstr>
      <vt:lpstr>    В повести «Роковые яйца» М.А.Булгаков показывает, как важна технологическая безопасность.  Открытие  Персиковым луча жизни  без нравственной основы и отсутствия грамотного контроля приводит к катастрофе. В современном мире это сопоставимо с опасениями по поводу искусственного интеллекта или биотехнологий. В этих сферах «роковыми яйцами» могут стать неконтролируемые алгоритмы, способные уничтожить социальную структуру. </vt:lpstr>
      <vt:lpstr> В «Собачьем сердце» в центре внимания писателя оказывается социальная инженерия. Создание в 1997 году в Шотландии овечки Долли — первого клонированного млекопитающего — вызвало вопросы нравственности. Удачно проведённый эксперимент привёл к дискуссиям об этичности клонирования и о том, должна ли наука быть использована для создания целых организмов. На сегодняшний день клонирование человека международным правом запрещено, но сфера клонирования животных  с каждым годом расширяется. </vt:lpstr>
      <vt:lpstr>Слайд 23</vt:lpstr>
      <vt:lpstr>Слайд 24</vt:lpstr>
      <vt:lpstr>Анкетирование </vt:lpstr>
      <vt:lpstr>Анкетирование </vt:lpstr>
      <vt:lpstr>Анкетирование </vt:lpstr>
      <vt:lpstr>Анкетирование </vt:lpstr>
      <vt:lpstr>Анкетирование </vt:lpstr>
      <vt:lpstr>Анкетирование</vt:lpstr>
      <vt:lpstr>Слайд 31</vt:lpstr>
      <vt:lpstr>Использованная  литература  и интернет-ресурсы:</vt:lpstr>
      <vt:lpstr>Спасибо за внимание!</vt:lpstr>
      <vt:lpstr>           Альфред Нобель, в 1867 году запатентовавший динамит.  Нобель предполагал, что его изобретение будет использовано при горных разработках. Он считал, что люди, увидев разрушительную силу динамита, должны задуматься о последствиях своих действий и прекратить войны. Он жестоко ошибся. Изобретение динамита привело к гибели тысяч людей, сделав войны более кровопролитными. В качестве искупления вины  Нобель учредил премию для ученых сделавших очень важные открытия, а также Премию Мира.</vt:lpstr>
      <vt:lpstr>           Альберт Эйнштейн  создал специальную теорию относительности. Она послужила теоретической основой для создания атомной бомбы. Эйнштейн до конца жизни критиковал разработку ядерного оружия и его применение в Японии, а свою причастность к созданию атомного оружия считал величайшей трагедией своей жизни.</vt:lpstr>
      <vt:lpstr>            Дизайнер Роберт Пропст в 1960 г. придумал «открытый офис». Это большое помещение, разделенное невысокими перегородками на отдельные комнаты Такой офис гораздо дешевле, чем офис с отдельными помещениями. К тому же его очень быстро можно создать. В таком офисе люди чувствуют себя некомфортно из-за постоянного шума. Увидев, как используется его изобретение, Пропст ужаснулся и назвал это «крысиными норами».</vt:lpstr>
      <vt:lpstr>            Американский химик русского происхождения Александр Шульгин много лет работал над лекарством от депрессии. В 1978 г. он создал такое лекарство, получившее название Экстази . С помощью него депрессия, действительно, поддавалась лечению. Но это лекарство беспринципные люди стали распространять среди молодежи как наркотик, вызывающий эйфорию. Именно это вызывало у Шульгина угрызения совести по поводу своего изобретения.</vt:lpstr>
      <vt:lpstr>                 Любого пользователя сети Интернет очень раздражает всплывающая реклама. Она появляется на экране компьютера без ведома пользователя. Программист Итан Цукерман совсем недавно сознался в том, что это было его творение. «Мы лишь хотели сделать рекламу, которая не была бы связана с содержимым сайта. Простите. У нас были благие намерения» - сказал он.</vt:lpstr>
    </vt:vector>
  </TitlesOfParts>
  <Company>Школа 4</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Kab17</dc:creator>
  <cp:lastModifiedBy>Святослав</cp:lastModifiedBy>
  <cp:revision>247</cp:revision>
  <dcterms:created xsi:type="dcterms:W3CDTF">2026-01-30T06:31:21Z</dcterms:created>
  <dcterms:modified xsi:type="dcterms:W3CDTF">2026-03-19T05:12:40Z</dcterms:modified>
</cp:coreProperties>
</file>