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353" r:id="rId2"/>
    <p:sldId id="347" r:id="rId3"/>
    <p:sldId id="354" r:id="rId4"/>
    <p:sldId id="355" r:id="rId5"/>
    <p:sldId id="356" r:id="rId6"/>
    <p:sldId id="357" r:id="rId7"/>
    <p:sldId id="359" r:id="rId8"/>
    <p:sldId id="358" r:id="rId9"/>
    <p:sldId id="363" r:id="rId10"/>
    <p:sldId id="365" r:id="rId11"/>
    <p:sldId id="367" r:id="rId12"/>
    <p:sldId id="378" r:id="rId13"/>
    <p:sldId id="371" r:id="rId14"/>
    <p:sldId id="372" r:id="rId15"/>
    <p:sldId id="379" r:id="rId16"/>
    <p:sldId id="373" r:id="rId17"/>
    <p:sldId id="380" r:id="rId18"/>
    <p:sldId id="382" r:id="rId19"/>
    <p:sldId id="377" r:id="rId20"/>
    <p:sldId id="381" r:id="rId21"/>
    <p:sldId id="383" r:id="rId22"/>
  </p:sldIdLst>
  <p:sldSz cx="12192000" cy="6858000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4"/>
    <a:srgbClr val="996633"/>
    <a:srgbClr val="663300"/>
    <a:srgbClr val="4C3218"/>
    <a:srgbClr val="291B0D"/>
    <a:srgbClr val="006462"/>
    <a:srgbClr val="002F2E"/>
    <a:srgbClr val="006666"/>
    <a:srgbClr val="40404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62" autoAdjust="0"/>
    <p:restoredTop sz="93907" autoAdjust="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FFCC00"/>
                </a:solidFill>
              </a:rPr>
              <a:t>Школьные слова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599128378920604E-2"/>
          <c:y val="0.11207023689268188"/>
          <c:w val="0.64130480530784262"/>
          <c:h val="0.850816348994674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Школьные слова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Тюркские</c:v>
                </c:pt>
                <c:pt idx="1">
                  <c:v>Греческие</c:v>
                </c:pt>
                <c:pt idx="2">
                  <c:v>Латинские</c:v>
                </c:pt>
                <c:pt idx="3">
                  <c:v>Французские</c:v>
                </c:pt>
                <c:pt idx="4">
                  <c:v>Английские</c:v>
                </c:pt>
                <c:pt idx="5">
                  <c:v>Немецкие</c:v>
                </c:pt>
                <c:pt idx="6">
                  <c:v>Древнеславянские</c:v>
                </c:pt>
                <c:pt idx="7">
                  <c:v>Русские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  <c:pt idx="4">
                  <c:v>1</c:v>
                </c:pt>
                <c:pt idx="5">
                  <c:v>5</c:v>
                </c:pt>
                <c:pt idx="6">
                  <c:v>15</c:v>
                </c:pt>
                <c:pt idx="7">
                  <c:v>5</c:v>
                </c:pt>
              </c:numCache>
            </c:numRef>
          </c:val>
        </c:ser>
      </c:pie3DChart>
      <c:spPr>
        <a:solidFill>
          <a:srgbClr val="996633"/>
        </a:solidFill>
        <a:ln>
          <a:solidFill>
            <a:srgbClr val="FFCC00"/>
          </a:solidFill>
        </a:ln>
      </c:spPr>
    </c:plotArea>
    <c:legend>
      <c:legendPos val="r"/>
      <c:layout/>
      <c:spPr>
        <a:solidFill>
          <a:schemeClr val="accent5">
            <a:lumMod val="50000"/>
          </a:schemeClr>
        </a:solidFill>
        <a:ln>
          <a:solidFill>
            <a:srgbClr val="FFCC00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0.26058</cdr:x>
      <cdr:y>0.27835</cdr:y>
    </cdr:from>
    <cdr:to>
      <cdr:x>0.32138</cdr:x>
      <cdr:y>0.36186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57388" y="1428760"/>
          <a:ext cx="433382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5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0.35078</cdr:x>
      <cdr:y>0.27835</cdr:y>
    </cdr:from>
    <cdr:to>
      <cdr:x>0.40089</cdr:x>
      <cdr:y>0.36186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H="1">
          <a:off x="2500330" y="1428760"/>
          <a:ext cx="357190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4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=""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167702" y="3214686"/>
            <a:ext cx="3500462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                </a:t>
            </a:r>
            <a:r>
              <a:rPr lang="ru-RU" sz="1600" b="1" dirty="0" smtClean="0">
                <a:solidFill>
                  <a:schemeClr val="bg1"/>
                </a:solidFill>
              </a:rPr>
              <a:t>Автор работы: 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ученица  6-б класса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Цветкова   Виктория Максимовна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Руководитель работы: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учитель русского языка и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литературы</a:t>
            </a:r>
          </a:p>
          <a:p>
            <a:pPr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  Соловьева Светлана Сергеевна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09984" y="6156269"/>
            <a:ext cx="4572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Город Нелидово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2026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6844" y="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средняя общеобразовательная школа №4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0960" y="2428868"/>
            <a:ext cx="1078713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Исследовательский проект на тему: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Этимологическое исследование происхождения слов школьной тематики.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19B9933F-AAB3-444A-8BB5-9CA194A8B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7" cy="52516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="" xmlns:a16="http://schemas.microsoft.com/office/drawing/2014/main" id="{596EE156-ABF1-4329-A6BA-03B4254E0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390858" y="911117"/>
            <a:ext cx="515816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="" xmlns:a16="http://schemas.microsoft.com/office/drawing/2014/main" id="{7D20183A-0B1D-4A1F-89B1-ADBEDBC6E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600124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595274" y="500042"/>
            <a:ext cx="4000528" cy="52864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C6800897-3820-D5E7-B55B-296F06800D69}"/>
              </a:ext>
            </a:extLst>
          </p:cNvPr>
          <p:cNvSpPr txBox="1">
            <a:spLocks/>
          </p:cNvSpPr>
          <p:nvPr/>
        </p:nvSpPr>
        <p:spPr>
          <a:xfrm>
            <a:off x="809588" y="857232"/>
            <a:ext cx="3432353" cy="4732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Я постаралась разделить все слова на группы по тому, откуда они пришли. Некоторые слова оказались исконно русскими – то есть образовались на территории, где издавна проживали русские люди.   Другие – заимствованными– «эмигрировали» из других стран и «обрусели». А есть ещё слова, которые имеют общий славянский корень. Они уже не близкие родственники, но и не абсолютно чужие. Все данные я обобщила в таблице.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810116" y="500042"/>
          <a:ext cx="7127868" cy="513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738810" y="2500306"/>
            <a:ext cx="4333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0446" y="3429000"/>
            <a:ext cx="4333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82016" y="3071810"/>
            <a:ext cx="4333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2016" y="2285992"/>
            <a:ext cx="4333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24562" y="3286124"/>
            <a:ext cx="4333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24628" y="3571876"/>
            <a:ext cx="43338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-конечная звезда 13"/>
          <p:cNvSpPr/>
          <p:nvPr/>
        </p:nvSpPr>
        <p:spPr>
          <a:xfrm>
            <a:off x="0" y="0"/>
            <a:ext cx="4524364" cy="4214818"/>
          </a:xfrm>
          <a:prstGeom prst="star7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23836" y="285728"/>
            <a:ext cx="4214842" cy="35719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Святослав\Pictures\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06" y="1285860"/>
            <a:ext cx="2050469" cy="1581834"/>
          </a:xfrm>
          <a:prstGeom prst="rect">
            <a:avLst/>
          </a:prstGeom>
          <a:noFill/>
        </p:spPr>
      </p:pic>
      <p:sp>
        <p:nvSpPr>
          <p:cNvPr id="25" name="Рамка 24"/>
          <p:cNvSpPr/>
          <p:nvPr/>
        </p:nvSpPr>
        <p:spPr>
          <a:xfrm>
            <a:off x="4452926" y="2857496"/>
            <a:ext cx="5000660" cy="3500462"/>
          </a:xfrm>
          <a:prstGeom prst="frame">
            <a:avLst/>
          </a:prstGeom>
          <a:solidFill>
            <a:srgbClr val="6633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5667372" y="214290"/>
            <a:ext cx="5000660" cy="3500462"/>
          </a:xfrm>
          <a:prstGeom prst="frame">
            <a:avLst/>
          </a:prstGeom>
          <a:solidFill>
            <a:srgbClr val="224146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мка 28"/>
          <p:cNvSpPr/>
          <p:nvPr/>
        </p:nvSpPr>
        <p:spPr>
          <a:xfrm>
            <a:off x="5310182" y="4429132"/>
            <a:ext cx="4000528" cy="2428868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3256" y="785794"/>
            <a:ext cx="4786346" cy="5500726"/>
          </a:xfrm>
          <a:prstGeom prst="rect">
            <a:avLst/>
          </a:prstGeom>
          <a:solidFill>
            <a:srgbClr val="D2ECB6"/>
          </a:solidFill>
          <a:ln w="152400" cmpd="sng">
            <a:solidFill>
              <a:srgbClr val="2C3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271F3B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96132" y="1285860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 следующем этапе своей исследовательской работы я рассмотрела каждое «школьное» слово внимательнее.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Оказалось, что у каждого слова – своя уникальная история, зашифрованная в нём самом!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Когда я составляла «биографию» слова, то старалась не просто найти значение корня, но и представить себе жизнь тех людей, которые использовали это слово много лет назад.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Может быть, они были талантливыми ремесленниками, мудрыми философами  или просто добрыми людьми, ценящими образование?.. Узнавать такие истории очень увлекательно.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5881686" y="2714620"/>
            <a:ext cx="5000660" cy="3500462"/>
          </a:xfrm>
          <a:prstGeom prst="frame">
            <a:avLst/>
          </a:prstGeom>
          <a:solidFill>
            <a:srgbClr val="6633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52398" y="3071810"/>
            <a:ext cx="5572164" cy="3500462"/>
          </a:xfrm>
          <a:prstGeom prst="fram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7239008" y="642918"/>
            <a:ext cx="4357718" cy="3500462"/>
          </a:xfrm>
          <a:prstGeom prst="frame">
            <a:avLst/>
          </a:prstGeom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4034" y="1000108"/>
            <a:ext cx="7786742" cy="35004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01600" cmpd="sng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66910" y="1214422"/>
          <a:ext cx="7413618" cy="31032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85949"/>
                <a:gridCol w="2071702"/>
                <a:gridCol w="3555967"/>
              </a:tblGrid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Слово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Откуда пришло 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Что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значило</a:t>
                      </a:r>
                      <a:endParaRPr lang="ru-RU" sz="24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Школа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Греческое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Отдыхать от работы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Класс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Латинское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Созванные, собранные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Доска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Латинское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Диск, блюдо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Каникулы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Латинское</a:t>
                      </a:r>
                    </a:p>
                    <a:p>
                      <a:pPr algn="l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Собачка, щенок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Изображения\Вик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" y="3714752"/>
            <a:ext cx="2503832" cy="2645225"/>
          </a:xfrm>
          <a:prstGeom prst="rect">
            <a:avLst/>
          </a:prstGeom>
          <a:noFill/>
          <a:ln w="63500">
            <a:solidFill>
              <a:srgbClr val="FFCC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r1.nubex.ru/s15823-042/f1374_d4/sh4-300x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32" y="285728"/>
            <a:ext cx="3394863" cy="2424902"/>
          </a:xfrm>
          <a:prstGeom prst="rect">
            <a:avLst/>
          </a:prstGeom>
          <a:noFill/>
          <a:ln w="63500">
            <a:solidFill>
              <a:srgbClr val="FFCC00"/>
            </a:solidFill>
          </a:ln>
        </p:spPr>
      </p:pic>
      <p:pic>
        <p:nvPicPr>
          <p:cNvPr id="11" name="Picture 8" descr="E:\Изображения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52" y="2071678"/>
            <a:ext cx="3158571" cy="3661609"/>
          </a:xfrm>
          <a:prstGeom prst="rect">
            <a:avLst/>
          </a:prstGeom>
          <a:noFill/>
          <a:ln w="63500">
            <a:solidFill>
              <a:srgbClr val="FFCC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248128" y="601617"/>
            <a:ext cx="4393704" cy="5760640"/>
          </a:xfrm>
          <a:solidFill>
            <a:srgbClr val="D2ECB6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1884" y="857232"/>
            <a:ext cx="4167174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Отличный вопрос!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     Попробуем на него ответить.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       Слово </a:t>
            </a:r>
            <a:r>
              <a:rPr lang="ru-RU" sz="1900" u="sng" dirty="0" smtClean="0">
                <a:solidFill>
                  <a:schemeClr val="bg2">
                    <a:lumMod val="10000"/>
                  </a:schemeClr>
                </a:solidFill>
              </a:rPr>
              <a:t>школа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происходит от древнегреческого корня </a:t>
            </a:r>
            <a:r>
              <a:rPr lang="ru-RU" sz="1900" dirty="0" err="1" smtClean="0">
                <a:solidFill>
                  <a:schemeClr val="bg2">
                    <a:lumMod val="10000"/>
                  </a:schemeClr>
                </a:solidFill>
              </a:rPr>
              <a:t>scholazo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, что значит 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«отдыхать от работы».   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Древние греки в свободное от работы время предпочитали посещать беседы философов и таким образом пополнять объем знаний. Благодаря этому появилось слово школа – «место, где можно получить образование». (Этимологический словарь Семёнова )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</a:rPr>
              <a:t>          С нашей точки зрения, школа – это место, где школьники трудятся, а с точки зрения древних греков, школа – это место отдыха.</a:t>
            </a:r>
            <a:endParaRPr lang="ru-RU" sz="1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20150295">
            <a:off x="111079" y="839274"/>
            <a:ext cx="3322170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Разве в школе не отдыхают?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207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845390" y="836712"/>
            <a:ext cx="3867590" cy="5760640"/>
          </a:xfrm>
          <a:solidFill>
            <a:srgbClr val="E1FF8B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14039" y="1211475"/>
            <a:ext cx="3558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Bookman Old Style" pitchFamily="18" charset="0"/>
            </a:endParaRPr>
          </a:p>
          <a:p>
            <a:r>
              <a:rPr lang="ru-RU" sz="1200" b="1" dirty="0">
                <a:latin typeface="Bookman Old Style" pitchFamily="18" charset="0"/>
              </a:rPr>
              <a:t>1.</a:t>
            </a:r>
            <a:r>
              <a:rPr lang="ru-RU" sz="1200" dirty="0">
                <a:latin typeface="Bookman Old Style" pitchFamily="18" charset="0"/>
              </a:rPr>
              <a:t> Группа учеников одного и того же года обучения (в средней школе) или (в некоторых учебных заведениях), имеющих одну специализацию. </a:t>
            </a:r>
            <a:r>
              <a:rPr lang="ru-RU" sz="1200" i="1" dirty="0">
                <a:latin typeface="Bookman Old Style" pitchFamily="18" charset="0"/>
              </a:rPr>
              <a:t>Ученик первого класса. Класс композиции в консерватории</a:t>
            </a:r>
            <a:r>
              <a:rPr lang="ru-RU" sz="1200" dirty="0">
                <a:latin typeface="Bookman Old Style" pitchFamily="18" charset="0"/>
              </a:rPr>
              <a:t>.</a:t>
            </a:r>
          </a:p>
          <a:p>
            <a:r>
              <a:rPr lang="ru-RU" sz="1200" b="1" dirty="0">
                <a:latin typeface="Bookman Old Style" pitchFamily="18" charset="0"/>
              </a:rPr>
              <a:t>2.</a:t>
            </a:r>
            <a:r>
              <a:rPr lang="ru-RU" sz="1200" dirty="0">
                <a:latin typeface="Bookman Old Style" pitchFamily="18" charset="0"/>
              </a:rPr>
              <a:t> Комната для занятий в школе. </a:t>
            </a:r>
            <a:r>
              <a:rPr lang="ru-RU" sz="1200" i="1" dirty="0">
                <a:latin typeface="Bookman Old Style" pitchFamily="18" charset="0"/>
              </a:rPr>
              <a:t>Сидеть в классе.</a:t>
            </a:r>
            <a:r>
              <a:rPr lang="ru-RU" sz="1200" dirty="0">
                <a:latin typeface="Bookman Old Style" pitchFamily="18" charset="0"/>
              </a:rPr>
              <a:t/>
            </a:r>
            <a:br>
              <a:rPr lang="ru-RU" sz="1200" dirty="0">
                <a:latin typeface="Bookman Old Style" pitchFamily="18" charset="0"/>
              </a:rPr>
            </a:br>
            <a:r>
              <a:rPr lang="ru-RU" sz="1200" b="1" dirty="0">
                <a:latin typeface="Bookman Old Style" pitchFamily="18" charset="0"/>
              </a:rPr>
              <a:t>3.</a:t>
            </a:r>
            <a:r>
              <a:rPr lang="ru-RU" sz="1200" dirty="0">
                <a:latin typeface="Bookman Old Style" pitchFamily="18" charset="0"/>
              </a:rPr>
              <a:t>Разряд чего-нибудь. </a:t>
            </a:r>
            <a:r>
              <a:rPr lang="ru-RU" sz="1200" i="1" dirty="0">
                <a:latin typeface="Bookman Old Style" pitchFamily="18" charset="0"/>
              </a:rPr>
              <a:t>Класс баллистических ракет. Каюта первого класса</a:t>
            </a:r>
            <a:r>
              <a:rPr lang="ru-RU" sz="1200" dirty="0">
                <a:latin typeface="Bookman Old Style" pitchFamily="18" charset="0"/>
              </a:rPr>
              <a:t>.</a:t>
            </a:r>
          </a:p>
          <a:p>
            <a:r>
              <a:rPr lang="ru-RU" sz="1200" b="1" dirty="0">
                <a:latin typeface="Bookman Old Style" pitchFamily="18" charset="0"/>
              </a:rPr>
              <a:t>4.</a:t>
            </a:r>
            <a:r>
              <a:rPr lang="ru-RU" sz="1200" dirty="0">
                <a:latin typeface="Bookman Old Style" pitchFamily="18" charset="0"/>
              </a:rPr>
              <a:t> </a:t>
            </a:r>
            <a:r>
              <a:rPr lang="ru-RU" sz="1200" i="1" dirty="0" err="1">
                <a:latin typeface="Bookman Old Style" pitchFamily="18" charset="0"/>
              </a:rPr>
              <a:t>биол.Один</a:t>
            </a:r>
            <a:r>
              <a:rPr lang="ru-RU" sz="1200" dirty="0">
                <a:latin typeface="Bookman Old Style" pitchFamily="18" charset="0"/>
              </a:rPr>
              <a:t> из высших систематических разрядов, объединяющих отряды животных и порядки растений. </a:t>
            </a:r>
            <a:r>
              <a:rPr lang="ru-RU" sz="1200" i="1" dirty="0">
                <a:latin typeface="Bookman Old Style" pitchFamily="18" charset="0"/>
              </a:rPr>
              <a:t>Класс млекопитающих. Класс двудольных растений.</a:t>
            </a:r>
            <a:r>
              <a:rPr lang="ru-RU" sz="1200" dirty="0">
                <a:latin typeface="Bookman Old Style" pitchFamily="18" charset="0"/>
              </a:rPr>
              <a:t/>
            </a:r>
            <a:br>
              <a:rPr lang="ru-RU" sz="1200" dirty="0">
                <a:latin typeface="Bookman Old Style" pitchFamily="18" charset="0"/>
              </a:rPr>
            </a:br>
            <a:r>
              <a:rPr lang="ru-RU" sz="1200" b="1" dirty="0">
                <a:latin typeface="Bookman Old Style" pitchFamily="18" charset="0"/>
              </a:rPr>
              <a:t>5.</a:t>
            </a:r>
            <a:r>
              <a:rPr lang="ru-RU" sz="1200" dirty="0">
                <a:latin typeface="Bookman Old Style" pitchFamily="18" charset="0"/>
              </a:rPr>
              <a:t> мн. нет. Степень, уровень чего-нибудь. Спортсмен высокого класса. </a:t>
            </a:r>
            <a:br>
              <a:rPr lang="ru-RU" sz="1200" dirty="0">
                <a:latin typeface="Bookman Old Style" pitchFamily="18" charset="0"/>
              </a:rPr>
            </a:br>
            <a:r>
              <a:rPr lang="ru-RU" sz="1200" b="1" dirty="0">
                <a:latin typeface="Bookman Old Style" pitchFamily="18" charset="0"/>
              </a:rPr>
              <a:t>6.</a:t>
            </a:r>
            <a:r>
              <a:rPr lang="ru-RU" sz="1200" dirty="0">
                <a:latin typeface="Bookman Old Style" pitchFamily="18" charset="0"/>
              </a:rPr>
              <a:t> </a:t>
            </a:r>
            <a:r>
              <a:rPr lang="ru-RU" sz="1200" i="1" dirty="0">
                <a:latin typeface="Bookman Old Style" pitchFamily="18" charset="0"/>
              </a:rPr>
              <a:t>мат.</a:t>
            </a:r>
            <a:r>
              <a:rPr lang="ru-RU" sz="1200" dirty="0">
                <a:latin typeface="Bookman Old Style" pitchFamily="18" charset="0"/>
              </a:rPr>
              <a:t> Совокупность цифр трех соседних разрядов числа. </a:t>
            </a:r>
            <a:r>
              <a:rPr lang="ru-RU" sz="1200" i="1" dirty="0">
                <a:latin typeface="Bookman Old Style" pitchFamily="18" charset="0"/>
              </a:rPr>
              <a:t>Первый класс составляют единицы, десятки и сотни; второй - тысячи, десятки тысяч и сотни тысяч и т.д.</a:t>
            </a:r>
          </a:p>
          <a:p>
            <a:r>
              <a:rPr lang="ru-RU" sz="1200" b="1" dirty="0">
                <a:latin typeface="Bookman Old Style" pitchFamily="18" charset="0"/>
              </a:rPr>
              <a:t>7.</a:t>
            </a:r>
            <a:r>
              <a:rPr lang="ru-RU" sz="1200" dirty="0">
                <a:latin typeface="Bookman Old Style" pitchFamily="18" charset="0"/>
              </a:rPr>
              <a:t> мн. нет, в знач. сказ., </a:t>
            </a:r>
            <a:r>
              <a:rPr lang="ru-RU" sz="1200" i="1" dirty="0">
                <a:latin typeface="Bookman Old Style" pitchFamily="18" charset="0"/>
              </a:rPr>
              <a:t>прост.</a:t>
            </a:r>
            <a:r>
              <a:rPr lang="ru-RU" sz="1200" dirty="0">
                <a:latin typeface="Bookman Old Style" pitchFamily="18" charset="0"/>
              </a:rPr>
              <a:t> Восклицание, выражающее высокую оценку кого-чего-нибудь. </a:t>
            </a:r>
            <a:r>
              <a:rPr lang="ru-RU" sz="1200" i="1" dirty="0">
                <a:latin typeface="Bookman Old Style" pitchFamily="18" charset="0"/>
              </a:rPr>
              <a:t>Погодка - класс!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238084" y="428604"/>
            <a:ext cx="3554373" cy="2808312"/>
          </a:xfrm>
          <a:prstGeom prst="fram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60" y="928670"/>
            <a:ext cx="3793511" cy="2592288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3881422" y="3857628"/>
            <a:ext cx="3574678" cy="2794414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E:\Изображения\IMG_20260203_173752_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642918"/>
            <a:ext cx="3126623" cy="2344967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E:\Изображения\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2" y="1214422"/>
            <a:ext cx="3214710" cy="2051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мка 19"/>
          <p:cNvSpPr/>
          <p:nvPr/>
        </p:nvSpPr>
        <p:spPr>
          <a:xfrm>
            <a:off x="238084" y="3571876"/>
            <a:ext cx="3545742" cy="2830618"/>
          </a:xfrm>
          <a:prstGeom prst="frame">
            <a:avLst/>
          </a:prstGeom>
          <a:solidFill>
            <a:srgbClr val="996633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4" descr="E:\Изображения\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3929066"/>
            <a:ext cx="3102146" cy="21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Изображения\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6" y="4143380"/>
            <a:ext cx="3168352" cy="2253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8966518" y="32053"/>
            <a:ext cx="3322170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rgbClr val="002060"/>
                </a:solidFill>
                <a:latin typeface="Bookman Old Style" pitchFamily="18" charset="0"/>
              </a:rPr>
              <a:t>Класс…Класс? -Класс!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67174" y="0"/>
            <a:ext cx="388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C00"/>
                </a:solidFill>
                <a:latin typeface="Bookman Old Style" pitchFamily="18" charset="0"/>
              </a:rPr>
              <a:t>Значение слова «Класс»</a:t>
            </a:r>
          </a:p>
          <a:p>
            <a:r>
              <a:rPr lang="ru-RU" b="1" dirty="0">
                <a:solidFill>
                  <a:srgbClr val="FFCC00"/>
                </a:solidFill>
                <a:latin typeface="Bookman Old Style" pitchFamily="18" charset="0"/>
              </a:rPr>
              <a:t>В Словаре иностранных слов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96671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845390" y="836712"/>
            <a:ext cx="4037088" cy="5760640"/>
          </a:xfrm>
          <a:solidFill>
            <a:srgbClr val="E1FF8B"/>
          </a:solidFill>
          <a:ln w="635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38084" y="428604"/>
            <a:ext cx="3554373" cy="2808312"/>
          </a:xfrm>
          <a:prstGeom prst="frame">
            <a:avLst/>
          </a:prstGeom>
          <a:solidFill>
            <a:schemeClr val="accent5">
              <a:lumMod val="50000"/>
            </a:schemeClr>
          </a:solidFill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952860" y="928670"/>
            <a:ext cx="3793511" cy="2592288"/>
          </a:xfrm>
          <a:prstGeom prst="fram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3881422" y="3857628"/>
            <a:ext cx="3574678" cy="2794414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E:\Изображения\IMG_20260203_173752_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642918"/>
            <a:ext cx="3126623" cy="2344967"/>
          </a:xfrm>
          <a:prstGeom prst="rect">
            <a:avLst/>
          </a:prstGeom>
          <a:noFill/>
          <a:ln w="12700">
            <a:solidFill>
              <a:srgbClr val="FFCC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E:\Изображения\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2" y="1214422"/>
            <a:ext cx="3214710" cy="2051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Рамка 19"/>
          <p:cNvSpPr/>
          <p:nvPr/>
        </p:nvSpPr>
        <p:spPr>
          <a:xfrm>
            <a:off x="238084" y="3571876"/>
            <a:ext cx="3545742" cy="2830618"/>
          </a:xfrm>
          <a:prstGeom prst="frame">
            <a:avLst/>
          </a:prstGeom>
          <a:solidFill>
            <a:srgbClr val="996633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4" descr="E:\Изображения\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" y="3929066"/>
            <a:ext cx="3102146" cy="21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Изображения\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6" y="4143380"/>
            <a:ext cx="3168352" cy="2253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8966518" y="32053"/>
            <a:ext cx="3322170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rgbClr val="002060"/>
                </a:solidFill>
                <a:latin typeface="Bookman Old Style" pitchFamily="18" charset="0"/>
              </a:rPr>
              <a:t>Класс…Класс? -Класс!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67174" y="0"/>
            <a:ext cx="3888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C00"/>
                </a:solidFill>
                <a:latin typeface="Bookman Old Style" pitchFamily="18" charset="0"/>
              </a:rPr>
              <a:t>Значение </a:t>
            </a:r>
            <a:r>
              <a:rPr lang="ru-RU" b="1" dirty="0" smtClean="0">
                <a:solidFill>
                  <a:srgbClr val="FFCC00"/>
                </a:solidFill>
                <a:latin typeface="Bookman Old Style" pitchFamily="18" charset="0"/>
              </a:rPr>
              <a:t>в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Этимологическом словаре </a:t>
            </a:r>
            <a:r>
              <a:rPr lang="ru-RU" b="1" dirty="0" err="1" smtClean="0">
                <a:solidFill>
                  <a:srgbClr val="FFC000"/>
                </a:solidFill>
                <a:latin typeface="Bookman Old Style" pitchFamily="18" charset="0"/>
              </a:rPr>
              <a:t>Шанского</a:t>
            </a:r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24826" y="1285860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Bookman Old Style" pitchFamily="18" charset="0"/>
            </a:endParaRPr>
          </a:p>
          <a:p>
            <a:r>
              <a:rPr lang="ru-RU" sz="1600" b="1" dirty="0">
                <a:latin typeface="Bookman Old Style" pitchFamily="18" charset="0"/>
              </a:rPr>
              <a:t>В Этимологическом </a:t>
            </a:r>
            <a:r>
              <a:rPr lang="ru-RU" sz="1600" b="1" dirty="0" smtClean="0">
                <a:latin typeface="Bookman Old Style" pitchFamily="18" charset="0"/>
              </a:rPr>
              <a:t>словаре </a:t>
            </a:r>
            <a:r>
              <a:rPr lang="ru-RU" sz="1600" b="1" dirty="0" err="1">
                <a:latin typeface="Bookman Old Style" pitchFamily="18" charset="0"/>
              </a:rPr>
              <a:t>Шанского</a:t>
            </a:r>
            <a:r>
              <a:rPr lang="ru-RU" sz="1600" b="1" dirty="0">
                <a:latin typeface="Bookman Old Style" pitchFamily="18" charset="0"/>
              </a:rPr>
              <a:t>.</a:t>
            </a:r>
          </a:p>
          <a:p>
            <a:r>
              <a:rPr lang="ru-RU" sz="1600" dirty="0">
                <a:latin typeface="Bookman Old Style" pitchFamily="18" charset="0"/>
              </a:rPr>
              <a:t>Класс  </a:t>
            </a:r>
            <a:r>
              <a:rPr lang="ru-RU" sz="1600" dirty="0" err="1">
                <a:latin typeface="Bookman Old Style" pitchFamily="18" charset="0"/>
              </a:rPr>
              <a:t>Заимств</a:t>
            </a:r>
            <a:r>
              <a:rPr lang="ru-RU" sz="1600" dirty="0">
                <a:latin typeface="Bookman Old Style" pitchFamily="18" charset="0"/>
              </a:rPr>
              <a:t>. в конце XVII в. из франц. яз., где </a:t>
            </a:r>
            <a:r>
              <a:rPr lang="ru-RU" sz="1600" dirty="0" err="1">
                <a:latin typeface="Bookman Old Style" pitchFamily="18" charset="0"/>
              </a:rPr>
              <a:t>classe</a:t>
            </a:r>
            <a:r>
              <a:rPr lang="ru-RU" sz="1600" dirty="0">
                <a:latin typeface="Bookman Old Style" pitchFamily="18" charset="0"/>
              </a:rPr>
              <a:t> «разряд» &gt; «социальная группа» восходит к лат. </a:t>
            </a:r>
            <a:r>
              <a:rPr lang="ru-RU" sz="1600" dirty="0" err="1">
                <a:latin typeface="Bookman Old Style" pitchFamily="18" charset="0"/>
              </a:rPr>
              <a:t>classis</a:t>
            </a:r>
            <a:r>
              <a:rPr lang="ru-RU" sz="1600" dirty="0">
                <a:latin typeface="Bookman Old Style" pitchFamily="18" charset="0"/>
              </a:rPr>
              <a:t> — тж. (исходное слово </a:t>
            </a:r>
            <a:r>
              <a:rPr lang="ru-RU" sz="1600" dirty="0" err="1">
                <a:latin typeface="Bookman Old Style" pitchFamily="18" charset="0"/>
              </a:rPr>
              <a:t>calare</a:t>
            </a:r>
            <a:r>
              <a:rPr lang="ru-RU" sz="1600" dirty="0">
                <a:latin typeface="Bookman Old Style" pitchFamily="18" charset="0"/>
              </a:rPr>
              <a:t> «звать, созывать»).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Класс буквально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—«созванные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, собранные» (</a:t>
            </a:r>
            <a:r>
              <a:rPr lang="ru-RU" sz="1600" dirty="0">
                <a:latin typeface="Bookman Old Style" pitchFamily="18" charset="0"/>
              </a:rPr>
              <a:t>для решения своих «групповых» дел).И что же получается? </a:t>
            </a:r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Попробую  составить предложение, употребив слово «класс» в разных его значениях. 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4826" y="5286388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В  школьный класс созвали 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6-б класс слушать класс, чтобы повысить класс. Класс! 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71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310446" y="642918"/>
            <a:ext cx="4393704" cy="5760640"/>
          </a:xfrm>
          <a:solidFill>
            <a:srgbClr val="E1FF8B"/>
          </a:solidFill>
          <a:ln w="1016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 descr="E:\Изображения\IMG_20260203_173752_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1" y="1571612"/>
            <a:ext cx="5619789" cy="421484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 rot="20150295">
            <a:off x="111079" y="624985"/>
            <a:ext cx="3322170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Доска – это блюдо?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6198" y="785794"/>
            <a:ext cx="371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Этимологический словарь </a:t>
            </a:r>
            <a:r>
              <a:rPr lang="ru-RU" sz="1600" b="1" dirty="0" err="1" smtClean="0">
                <a:latin typeface="Bookman Old Style" pitchFamily="18" charset="0"/>
              </a:rPr>
              <a:t>Шанского</a:t>
            </a:r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smtClean="0">
                <a:latin typeface="Bookman Old Style" pitchFamily="18" charset="0"/>
              </a:rPr>
              <a:t> Доска </a:t>
            </a:r>
            <a:r>
              <a:rPr lang="ru-RU" sz="1600" dirty="0" err="1" smtClean="0">
                <a:latin typeface="Bookman Old Style" pitchFamily="18" charset="0"/>
              </a:rPr>
              <a:t>Общеслав</a:t>
            </a:r>
            <a:r>
              <a:rPr lang="ru-RU" sz="1600" dirty="0" smtClean="0">
                <a:latin typeface="Bookman Old Style" pitchFamily="18" charset="0"/>
              </a:rPr>
              <a:t>. Считается </a:t>
            </a:r>
            <a:r>
              <a:rPr lang="ru-RU" sz="1600" dirty="0" err="1" smtClean="0">
                <a:latin typeface="Bookman Old Style" pitchFamily="18" charset="0"/>
              </a:rPr>
              <a:t>заимств</a:t>
            </a:r>
            <a:r>
              <a:rPr lang="ru-RU" sz="1600" dirty="0" smtClean="0">
                <a:latin typeface="Bookman Old Style" pitchFamily="18" charset="0"/>
              </a:rPr>
              <a:t>. из </a:t>
            </a:r>
            <a:r>
              <a:rPr lang="ru-RU" sz="1600" dirty="0" err="1" smtClean="0">
                <a:latin typeface="Bookman Old Style" pitchFamily="18" charset="0"/>
              </a:rPr>
              <a:t>герм.яз</a:t>
            </a:r>
            <a:r>
              <a:rPr lang="ru-RU" sz="1600" dirty="0" smtClean="0">
                <a:latin typeface="Bookman Old Style" pitchFamily="18" charset="0"/>
              </a:rPr>
              <a:t>. (ср. англ. </a:t>
            </a:r>
            <a:r>
              <a:rPr lang="ru-RU" sz="1600" dirty="0" err="1" smtClean="0">
                <a:latin typeface="Bookman Old Style" pitchFamily="18" charset="0"/>
              </a:rPr>
              <a:t>desk</a:t>
            </a:r>
            <a:r>
              <a:rPr lang="ru-RU" sz="1600" dirty="0" smtClean="0">
                <a:latin typeface="Bookman Old Style" pitchFamily="18" charset="0"/>
              </a:rPr>
              <a:t> «стол», нем. </a:t>
            </a:r>
            <a:r>
              <a:rPr lang="ru-RU" sz="1600" dirty="0" err="1" smtClean="0">
                <a:latin typeface="Bookman Old Style" pitchFamily="18" charset="0"/>
              </a:rPr>
              <a:t>Tisch</a:t>
            </a:r>
            <a:r>
              <a:rPr lang="ru-RU" sz="1600" dirty="0" smtClean="0">
                <a:latin typeface="Bookman Old Style" pitchFamily="18" charset="0"/>
              </a:rPr>
              <a:t> — тж. и т. д.), где оно восходит к лат. </a:t>
            </a:r>
            <a:r>
              <a:rPr lang="ru-RU" sz="1600" dirty="0" err="1" smtClean="0">
                <a:latin typeface="Bookman Old Style" pitchFamily="18" charset="0"/>
              </a:rPr>
              <a:t>discus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b="1" dirty="0" smtClean="0">
                <a:latin typeface="Bookman Old Style" pitchFamily="18" charset="0"/>
              </a:rPr>
              <a:t>«диск, блюдо» </a:t>
            </a:r>
            <a:r>
              <a:rPr lang="ru-RU" sz="1600" dirty="0" smtClean="0">
                <a:latin typeface="Bookman Old Style" pitchFamily="18" charset="0"/>
              </a:rPr>
              <a:t>&lt; греч. </a:t>
            </a:r>
            <a:r>
              <a:rPr lang="ru-RU" sz="1600" dirty="0" err="1" smtClean="0">
                <a:latin typeface="Bookman Old Style" pitchFamily="18" charset="0"/>
              </a:rPr>
              <a:t>diskos</a:t>
            </a:r>
            <a:r>
              <a:rPr lang="ru-RU" sz="1600" dirty="0" smtClean="0">
                <a:latin typeface="Bookman Old Style" pitchFamily="18" charset="0"/>
              </a:rPr>
              <a:t> — тж. В доска о из </a:t>
            </a:r>
            <a:r>
              <a:rPr lang="ru-RU" sz="1600" dirty="0" err="1" smtClean="0">
                <a:latin typeface="Bookman Old Style" pitchFamily="18" charset="0"/>
              </a:rPr>
              <a:t>ъ</a:t>
            </a:r>
            <a:r>
              <a:rPr lang="ru-RU" sz="1600" dirty="0" smtClean="0">
                <a:latin typeface="Bookman Old Style" pitchFamily="18" charset="0"/>
              </a:rPr>
              <a:t> после падения редуцированных. См. скатерть, диск.</a:t>
            </a:r>
          </a:p>
          <a:p>
            <a:r>
              <a:rPr lang="ru-RU" sz="1600" b="1" dirty="0" smtClean="0">
                <a:latin typeface="Bookman Old Style" pitchFamily="18" charset="0"/>
              </a:rPr>
              <a:t>Вывод: </a:t>
            </a:r>
            <a:r>
              <a:rPr lang="ru-RU" sz="1600" dirty="0" smtClean="0">
                <a:latin typeface="Bookman Old Style" pitchFamily="18" charset="0"/>
              </a:rPr>
              <a:t>современная школьная доска формой мало похожа на диск (круг), но назначение её не изменилось – на ней, как на блюдечке, педагоги преподносят знания ученикам. В этой ситуации педагоги официантов напоминают.(Как-то неуважительно звучит.) </a:t>
            </a:r>
          </a:p>
          <a:p>
            <a:r>
              <a:rPr lang="ru-RU" i="1" dirty="0" smtClean="0">
                <a:latin typeface="Bookman Old Style" pitchFamily="18" charset="0"/>
              </a:rPr>
              <a:t>А кто такой </a:t>
            </a:r>
            <a:r>
              <a:rPr lang="ru-RU" i="1" u="sng" dirty="0" smtClean="0">
                <a:latin typeface="Bookman Old Style" pitchFamily="18" charset="0"/>
              </a:rPr>
              <a:t>педагог </a:t>
            </a:r>
            <a:r>
              <a:rPr lang="ru-RU" i="1" dirty="0" smtClean="0">
                <a:latin typeface="Bookman Old Style" pitchFamily="18" charset="0"/>
              </a:rPr>
              <a:t>с точки зрения этимологии?</a:t>
            </a:r>
          </a:p>
        </p:txBody>
      </p:sp>
    </p:spTree>
    <p:extLst>
      <p:ext uri="{BB962C8B-B14F-4D97-AF65-F5344CB8AC3E}">
        <p14:creationId xmlns="" xmlns:p14="http://schemas.microsoft.com/office/powerpoint/2010/main" val="1554114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 rot="20150295">
            <a:off x="111079" y="624985"/>
            <a:ext cx="3322170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А кто такой педагог</a:t>
            </a:r>
            <a:r>
              <a:rPr lang="ru-RU" sz="2000" b="1" i="1" u="sng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?</a:t>
            </a:r>
          </a:p>
        </p:txBody>
      </p:sp>
      <p:sp>
        <p:nvSpPr>
          <p:cNvPr id="6" name="Овальная выноска 5"/>
          <p:cNvSpPr/>
          <p:nvPr/>
        </p:nvSpPr>
        <p:spPr>
          <a:xfrm rot="1295710">
            <a:off x="1146003" y="4740391"/>
            <a:ext cx="3095139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Нет, хуже –раб!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38150" y="2500306"/>
            <a:ext cx="4786346" cy="1253807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Педагог – официант? 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10248" y="571480"/>
            <a:ext cx="5643602" cy="57606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016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38876" y="928670"/>
            <a:ext cx="4857784" cy="5189136"/>
          </a:xfrm>
          <a:prstGeom prst="rect">
            <a:avLst/>
          </a:prstGeom>
          <a:solidFill>
            <a:srgbClr val="E1FF8B"/>
          </a:solidFill>
          <a:ln w="1016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1752" y="1000108"/>
            <a:ext cx="45720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Педагог (Древняя Греция)</a:t>
            </a:r>
          </a:p>
          <a:p>
            <a:r>
              <a:rPr lang="ru-RU" sz="1600" b="1" dirty="0" err="1" smtClean="0"/>
              <a:t>Педаго́г</a:t>
            </a:r>
            <a:r>
              <a:rPr lang="ru-RU" sz="1600" dirty="0" smtClean="0"/>
              <a:t> 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Др.-греч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1600" dirty="0" smtClean="0"/>
              <a:t> </a:t>
            </a:r>
            <a:r>
              <a:rPr lang="ru-RU" sz="1600" dirty="0" err="1" smtClean="0"/>
              <a:t>παιδαγωγός </a:t>
            </a:r>
            <a:r>
              <a:rPr lang="ru-RU" sz="1600" dirty="0" smtClean="0"/>
              <a:t>— «тот, кто ведёт (воспитывает) детей, </a:t>
            </a:r>
            <a:r>
              <a:rPr lang="ru-RU" sz="1600" dirty="0" err="1" smtClean="0"/>
              <a:t>детово́д</a:t>
            </a:r>
            <a:r>
              <a:rPr lang="ru-RU" sz="1600" dirty="0" smtClean="0"/>
              <a:t>», от </a:t>
            </a:r>
            <a:r>
              <a:rPr lang="ru-RU" sz="1600" dirty="0" err="1" smtClean="0"/>
              <a:t>παις</a:t>
            </a:r>
            <a:r>
              <a:rPr lang="ru-RU" sz="1600" dirty="0" smtClean="0"/>
              <a:t>, </a:t>
            </a:r>
            <a:r>
              <a:rPr lang="ru-RU" sz="1600" dirty="0" err="1" smtClean="0"/>
              <a:t>παιδός</a:t>
            </a:r>
            <a:r>
              <a:rPr lang="ru-RU" sz="1600" dirty="0" smtClean="0"/>
              <a:t> — «ребёнок, дитя» </a:t>
            </a:r>
            <a:r>
              <a:rPr lang="ru-RU" sz="1600" dirty="0" err="1" smtClean="0"/>
              <a:t>αγωγος</a:t>
            </a:r>
            <a:r>
              <a:rPr lang="ru-RU" sz="1600" dirty="0" smtClean="0"/>
              <a:t> — «ведущий») в Древней Греции — раб, уходу которого в афинских семействах поручались мальчики с семилетнего возраста. В обязанности педагога входила охрана воспитанника от физических и нравственных опасностей, а до поступления мальчика в </a:t>
            </a:r>
            <a:r>
              <a:rPr lang="ru-RU" sz="1600" dirty="0" err="1" smtClean="0"/>
              <a:t>гимнасий</a:t>
            </a:r>
            <a:r>
              <a:rPr lang="ru-RU" sz="1600" dirty="0" smtClean="0"/>
              <a:t>— и элементарное обучение грамоте. Педагог должен был сопровождать своего воспитанника в </a:t>
            </a:r>
            <a:r>
              <a:rPr lang="ru-RU" sz="1600" dirty="0" err="1" smtClean="0"/>
              <a:t>гимнасий</a:t>
            </a:r>
            <a:r>
              <a:rPr lang="ru-RU" sz="1600" dirty="0" smtClean="0"/>
              <a:t> и учебный класс и быть неотлучно при нём во время выходов из дома, под строжайшей ответственностью.</a:t>
            </a:r>
          </a:p>
          <a:p>
            <a:r>
              <a:rPr lang="ru-RU" sz="1600" dirty="0" smtClean="0"/>
              <a:t>В педагоги избирали обычно таких рабов, которые не были пригодны ни для какой другой работы, но отличались верностью дому. Обычно это были иноземцы (фракийцы или азиаты), нередко дурно говорившие по-гречески. (Материал из </a:t>
            </a:r>
            <a:r>
              <a:rPr lang="ru-RU" sz="1600" dirty="0" err="1" smtClean="0"/>
              <a:t>Википедии</a:t>
            </a:r>
            <a:r>
              <a:rPr lang="ru-RU" sz="1600" dirty="0" smtClean="0"/>
              <a:t> )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554114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 rot="1293658">
            <a:off x="7496035" y="280792"/>
            <a:ext cx="3322170" cy="1253807"/>
          </a:xfrm>
          <a:prstGeom prst="wedgeEllipseCallout">
            <a:avLst/>
          </a:prstGeom>
          <a:solidFill>
            <a:srgbClr val="FFC0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Ура! Каникулы!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9588" y="928670"/>
            <a:ext cx="5214974" cy="54034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016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66778" y="1285860"/>
            <a:ext cx="4500594" cy="4760508"/>
          </a:xfrm>
          <a:prstGeom prst="rect">
            <a:avLst/>
          </a:prstGeom>
          <a:solidFill>
            <a:srgbClr val="E1FF8B"/>
          </a:solidFill>
          <a:ln w="1016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09654" y="1500174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 smtClean="0"/>
              <a:t>Заимств</a:t>
            </a:r>
            <a:r>
              <a:rPr lang="ru-RU" sz="2000" dirty="0" smtClean="0"/>
              <a:t>. в конце XVII в. из польск. яз., где </a:t>
            </a:r>
            <a:r>
              <a:rPr lang="ru-RU" sz="2000" i="1" dirty="0" err="1" smtClean="0"/>
              <a:t>kanikuła</a:t>
            </a:r>
            <a:r>
              <a:rPr lang="ru-RU" sz="2000" dirty="0" smtClean="0"/>
              <a:t> &lt; лат. </a:t>
            </a:r>
            <a:r>
              <a:rPr lang="ru-RU" sz="2000" i="1" dirty="0" err="1" smtClean="0"/>
              <a:t>canicula</a:t>
            </a:r>
            <a:r>
              <a:rPr lang="ru-RU" sz="2000" dirty="0" smtClean="0"/>
              <a:t> </a:t>
            </a:r>
          </a:p>
          <a:p>
            <a:pPr lvl="0"/>
            <a:r>
              <a:rPr lang="ru-RU" sz="2000" dirty="0" smtClean="0"/>
              <a:t>«собачка, щенок» — уменьшит.- </a:t>
            </a:r>
            <a:r>
              <a:rPr lang="ru-RU" sz="2000" dirty="0" err="1" smtClean="0"/>
              <a:t>ласкат</a:t>
            </a:r>
            <a:r>
              <a:rPr lang="ru-RU" sz="2000" dirty="0" smtClean="0"/>
              <a:t>. от </a:t>
            </a:r>
            <a:r>
              <a:rPr lang="ru-RU" sz="2000" i="1" dirty="0" err="1" smtClean="0"/>
              <a:t>canus</a:t>
            </a:r>
            <a:r>
              <a:rPr lang="ru-RU" sz="2000" dirty="0" smtClean="0"/>
              <a:t> «собака» . Это слово имеет латинские корни и связано с созвездием «Большой Пес». Его появление на небосводе в Древнем Риме совпадало с летней жарой и перерывом в занятиях. Сегодня каникулы — это самый долгожданный отдых для всех школьников; связанные со звездой Сириус из созвездия Большого Пса.</a:t>
            </a:r>
            <a:endParaRPr lang="ru-RU" sz="2000" dirty="0"/>
          </a:p>
        </p:txBody>
      </p:sp>
      <p:pic>
        <p:nvPicPr>
          <p:cNvPr id="6147" name="Picture 3" descr="E:\Изображения\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98" y="2071678"/>
            <a:ext cx="2500330" cy="4143404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4114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82E30B4-C916-DD91-FD57-ACC80E87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85728"/>
            <a:ext cx="5072098" cy="571504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Заключение и выводы: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ADAC961-6C2F-4761-A43A-1EEB3B489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142984"/>
            <a:ext cx="10358510" cy="5286412"/>
          </a:xfrm>
          <a:solidFill>
            <a:srgbClr val="996633"/>
          </a:solidFill>
          <a:ln w="635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                                                    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     </a:t>
            </a:r>
            <a:r>
              <a:rPr lang="ru-RU" sz="2000" dirty="0" smtClean="0">
                <a:solidFill>
                  <a:schemeClr val="bg1"/>
                </a:solidFill>
              </a:rPr>
              <a:t>Я проделала большой путь.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1. Я увидела, что слова «школьной» тематики появились в нашем языке разными путями.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 Я заметила, что некоторые слова имеют общие корни. Это говорит о том, что наши предки, возможно, были связаны между собой или жили в соседних областях.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 Я узнала, что некоторые слова менялись со временем. Это происходило из-за того, что люди переезжали с места на место, меняли профессии, менялось и произношение слов.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Получается, что не только язык, но и отдельные слова в нём – это живой организм, который постоянно развивается и меняется вместе со временем.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4.Я удивилась тому, насколько разнообразен наш язык! В каждом слове скрывается своя уникальная история, свой кусочек прошлого. Изучая эти истории, я узнала много нового не только о словах, но и о культуре и традициях разных народов.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5. Сравнительный анализ «школьной» лексики показывает, что мы все – часть большой истории, и каждое слово вносит свой вклад в её богатство и разнообразие.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6. Занятие этимологией – это не просто школьное задание, это увлекательное путешествие в прошлое. Путешествие, которое помогает лучше понять себя и окружающий мир.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38150" y="428604"/>
            <a:ext cx="4143404" cy="6000792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95340" y="714356"/>
            <a:ext cx="3357586" cy="5429288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Меня зовут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Цветкова Вика.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Я учусь в 6-б классе Школы №4 города Нелидово.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Я провела очень интересное исследование – я узнала, откуда взялись некоторые «школьные» слова! Это как раз то, что может заинтересовать каждого школьника, ведь такие слова – это часть нашей повседневной жизни.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744" y="3786190"/>
            <a:ext cx="3929090" cy="2857520"/>
          </a:xfrm>
          <a:prstGeom prst="roundRect">
            <a:avLst/>
          </a:prstGeom>
          <a:solidFill>
            <a:srgbClr val="996633"/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Святослав\Pictures\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2" y="4071942"/>
            <a:ext cx="3143272" cy="2204433"/>
          </a:xfrm>
          <a:prstGeom prst="rect">
            <a:avLst/>
          </a:prstGeom>
          <a:noFill/>
        </p:spPr>
      </p:pic>
      <p:sp>
        <p:nvSpPr>
          <p:cNvPr id="14" name="Рамка 13"/>
          <p:cNvSpPr/>
          <p:nvPr/>
        </p:nvSpPr>
        <p:spPr>
          <a:xfrm>
            <a:off x="7310446" y="357166"/>
            <a:ext cx="4429156" cy="3286124"/>
          </a:xfrm>
          <a:prstGeom prst="frame">
            <a:avLst/>
          </a:prstGeom>
          <a:solidFill>
            <a:schemeClr val="accent2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4" descr="https://r1.nubex.ru/s15823-042/f1374_d4/sh4-300x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785794"/>
            <a:ext cx="3714776" cy="25513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82E30B4-C916-DD91-FD57-ACC80E87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56" y="357166"/>
            <a:ext cx="5715040" cy="785794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Использованная  литература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 интернет-ресурсы: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BADAC961-6C2F-4761-A43A-1EEB3B489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571612"/>
            <a:ext cx="10358510" cy="392909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https://ru.wikipedia.org/wiki/</a:t>
            </a:r>
            <a:r>
              <a:rPr lang="ru-RU" sz="2800" dirty="0" smtClean="0">
                <a:solidFill>
                  <a:schemeClr val="bg1"/>
                </a:solidFill>
              </a:rPr>
              <a:t>Этимология</a:t>
            </a:r>
          </a:p>
          <a:p>
            <a:pPr lvl="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https://ru.ruwiki.ru/wiki/</a:t>
            </a:r>
            <a:r>
              <a:rPr lang="ru-RU" sz="2800" dirty="0" err="1" smtClean="0">
                <a:solidFill>
                  <a:schemeClr val="bg1"/>
                </a:solidFill>
              </a:rPr>
              <a:t>Этимологический_словарь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https://etymolog.ruslang.ru/index.php?act=xi-xvii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</a:rPr>
              <a:t>4. https://multiurok.ru/blog/zanimatiel-naia-etimologhiia.html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</a:rPr>
              <a:t>5. https://stihi.ru/2023/04/02/4624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</a:rPr>
              <a:t>6. https://koi.tspu.ru/koi_books/kurysheva2/flcry.htm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</a:rPr>
              <a:t>7. https://proza.ru/2014/09/08/1914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6302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20150295">
            <a:off x="631803" y="1139477"/>
            <a:ext cx="6031675" cy="2167588"/>
          </a:xfrm>
          <a:prstGeom prst="wedgeEllipseCallout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0120938">
            <a:off x="730027" y="1520907"/>
            <a:ext cx="6244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E:\Изображения\Кадр VID_20260203_174113_508 (3) (00-00-0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70" y="1571612"/>
            <a:ext cx="2928958" cy="49552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10578" y="500042"/>
            <a:ext cx="3429024" cy="4929222"/>
          </a:xfrm>
          <a:prstGeom prst="round2DiagRect">
            <a:avLst/>
          </a:prstGeom>
          <a:solidFill>
            <a:srgbClr val="996633"/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24760" y="857232"/>
            <a:ext cx="3857652" cy="5143536"/>
          </a:xfrm>
          <a:prstGeom prst="round2DiagRect">
            <a:avLst/>
          </a:prstGeom>
          <a:solidFill>
            <a:srgbClr val="D2ECB6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Представьте, я каждый день собираю рюкзак, иду в школу, выхожу к доске. Но совсем не знаю, откуда в нашем языке появились слова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школа, учитель, мел,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Какое значение они имели раньше и что они значат теперь? В своём проекте я попробовала найти ответы на эти вопросы.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026" y="357166"/>
            <a:ext cx="4429156" cy="6215106"/>
          </a:xfrm>
          <a:prstGeom prst="round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5340" y="571480"/>
            <a:ext cx="4071966" cy="578647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Святослав\Pictures\Кадр VID_20260202_235113_570 (00-00-0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928670"/>
            <a:ext cx="3406780" cy="51440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66712" y="428604"/>
            <a:ext cx="6286544" cy="6143668"/>
          </a:xfrm>
          <a:prstGeom prst="round2Diag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52464" y="785794"/>
            <a:ext cx="5715040" cy="5429288"/>
          </a:xfrm>
          <a:prstGeom prst="round2DiagRect">
            <a:avLst/>
          </a:prstGeom>
          <a:solidFill>
            <a:srgbClr val="D2ECB6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Я вела себя, как настоящий детектив, только вместо преступлений я расследовала происхождение слов! 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   Я использовала разные инструменты: словари, книги, сайты в интернете. И даже, спрашивала у взрослых, чтобы они мне помогли.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   Я обобщила все, что узнала, и сделаю красивый отчет – презентацию. Я покажу его всем в классе.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 У меня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жизни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было увлекательное путешествие в прошлое, полное загадок и открытий! </a:t>
            </a:r>
          </a:p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 Главное – не бояться задавать вопросы и искать ответы! 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53322" y="285728"/>
            <a:ext cx="4500594" cy="635798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9074" y="571480"/>
            <a:ext cx="3929090" cy="57864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Святослав\Pictures\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857232"/>
            <a:ext cx="3214710" cy="52093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381884" y="857232"/>
            <a:ext cx="37147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и задачи исследования: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своих исследований, я хотела бы: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Заглянуть в тайны русского языка и узнать, что же происходит с нашей речью.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Понять, кто придумывает «школьные»  слова?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Узнать, откуда «школьные»  слова приходят в наш русский язык?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Выяснить, у каких «школьных»  слов самая  интересная биография?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96066" y="285728"/>
            <a:ext cx="4857784" cy="6357982"/>
          </a:xfrm>
          <a:prstGeom prst="roundRect">
            <a:avLst/>
          </a:prstGeom>
          <a:solidFill>
            <a:srgbClr val="333333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53256" y="571480"/>
            <a:ext cx="4214842" cy="5715040"/>
          </a:xfrm>
          <a:prstGeom prst="roundRect">
            <a:avLst/>
          </a:prstGeom>
          <a:solidFill>
            <a:srgbClr val="D2ECB6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096132" y="857232"/>
            <a:ext cx="392909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Цели и задачи исследования: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результате своих исследований, я хотела:</a:t>
            </a: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Заглянуть в тайны русского языка и узнать, что же происходит с нашей речью.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Понять, кто придумывает «школьные»  слова?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Узнать, откуда «школьные»  слова приходят в наш русский язык? 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Выяснить, у каких «школьных»  слов самая  интересная история?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E:\Изображения\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64" y="1000108"/>
            <a:ext cx="4734175" cy="4320000"/>
          </a:xfrm>
          <a:prstGeom prst="rect">
            <a:avLst/>
          </a:prstGeom>
          <a:noFill/>
          <a:ln w="63500">
            <a:solidFill>
              <a:srgbClr val="FFCC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24562" y="1857364"/>
            <a:ext cx="6000792" cy="20002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8876" y="2071678"/>
            <a:ext cx="5572164" cy="1571636"/>
          </a:xfrm>
          <a:prstGeom prst="roundRect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53190" y="2143116"/>
            <a:ext cx="5143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Чтобы узнать, откуда появляются в нашем языке слова, мне понадобились разные методы.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 начала с самого простого 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опроса.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 спросила у одноклассников, знают ли они что-нибудь о «школьных» словах.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4562" y="4071942"/>
            <a:ext cx="5929354" cy="2571768"/>
          </a:xfrm>
          <a:prstGeom prst="roundRect">
            <a:avLst/>
          </a:prstGeom>
          <a:solidFill>
            <a:srgbClr val="663300"/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8876" y="4286256"/>
            <a:ext cx="5500726" cy="2143140"/>
          </a:xfrm>
          <a:prstGeom prst="roundRect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81752" y="4500570"/>
            <a:ext cx="52149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Но одного опроса мало. Нужно было еще и самой поискать информацию. Я использовала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лингвистические словари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они помогли узнать, что означают слова, которые мы часто используем, собираясь идти в школу или  общаясь с одноклассниками, учителями, знакомыми.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24562" y="357166"/>
            <a:ext cx="6000792" cy="128588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67438" y="571480"/>
            <a:ext cx="5572164" cy="857256"/>
          </a:xfrm>
          <a:prstGeom prst="roundRect">
            <a:avLst/>
          </a:prstGeom>
          <a:solidFill>
            <a:srgbClr val="D2ECB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Методология исследования слов школьной тематики</a:t>
            </a:r>
          </a:p>
        </p:txBody>
      </p:sp>
      <p:pic>
        <p:nvPicPr>
          <p:cNvPr id="3075" name="Picture 3" descr="E:\Изображения\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1285860"/>
            <a:ext cx="5331466" cy="43200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6024562" y="214290"/>
            <a:ext cx="5572164" cy="3500462"/>
          </a:xfrm>
          <a:prstGeom prst="frame">
            <a:avLst/>
          </a:prstGeom>
          <a:solidFill>
            <a:schemeClr val="accent5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мка 27"/>
          <p:cNvSpPr/>
          <p:nvPr/>
        </p:nvSpPr>
        <p:spPr>
          <a:xfrm>
            <a:off x="7191340" y="1785926"/>
            <a:ext cx="5000660" cy="3500462"/>
          </a:xfrm>
          <a:prstGeom prst="frame">
            <a:avLst/>
          </a:prstGeom>
          <a:solidFill>
            <a:srgbClr val="663300"/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мка 33"/>
          <p:cNvSpPr/>
          <p:nvPr/>
        </p:nvSpPr>
        <p:spPr>
          <a:xfrm>
            <a:off x="5024430" y="3357538"/>
            <a:ext cx="6215106" cy="3500462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53190" y="642918"/>
            <a:ext cx="3929090" cy="5500726"/>
          </a:xfrm>
          <a:prstGeom prst="rect">
            <a:avLst/>
          </a:prstGeom>
          <a:solidFill>
            <a:srgbClr val="D2ECB6"/>
          </a:solidFill>
          <a:ln w="1524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67504" y="1142984"/>
            <a:ext cx="36433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В своем проекте я решила использовать именно эти методы, потому что они доступны и подходят для школьного исследования. </a:t>
            </a:r>
          </a:p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   Я не тратила много времени на сложные лингвистические исследования, а сосредоточилась на том, что могла сделать самостоятельно.</a:t>
            </a:r>
          </a:p>
        </p:txBody>
      </p:sp>
      <p:pic>
        <p:nvPicPr>
          <p:cNvPr id="5122" name="Picture 2" descr="E:\Изображения\IMG_20260205_172326_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071546"/>
            <a:ext cx="5760000" cy="432000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амка 21"/>
          <p:cNvSpPr/>
          <p:nvPr/>
        </p:nvSpPr>
        <p:spPr>
          <a:xfrm>
            <a:off x="8739206" y="214290"/>
            <a:ext cx="2857520" cy="3143272"/>
          </a:xfrm>
          <a:prstGeom prst="frame">
            <a:avLst/>
          </a:prstGeom>
          <a:solidFill>
            <a:srgbClr val="996633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238084" y="500042"/>
            <a:ext cx="8143932" cy="5715040"/>
          </a:xfrm>
          <a:prstGeom prst="frame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7739074" y="3714752"/>
            <a:ext cx="4143404" cy="2857520"/>
          </a:xfrm>
          <a:prstGeom prst="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024826" y="4143380"/>
            <a:ext cx="3500462" cy="2000264"/>
          </a:xfrm>
          <a:prstGeom prst="wedgeRectCallout">
            <a:avLst/>
          </a:prstGeom>
          <a:solidFill>
            <a:srgbClr val="D2ECB6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Сначала я составила перечень слов школьной тематики.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2464" y="1214422"/>
            <a:ext cx="6715172" cy="4286280"/>
          </a:xfrm>
          <a:prstGeom prst="rect">
            <a:avLst/>
          </a:prstGeom>
          <a:solidFill>
            <a:srgbClr val="D2ECB6"/>
          </a:solidFill>
          <a:ln w="152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     Азбука, алфавит, альбом, атлас, аттестат, блокнот, бумага, буква, букварь,  глобус,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дневник, доска, журнал, задание, игра, каникулы, карандаш, карта, класс, клякса, книга, компьютер, ластик, линейка, мел, ноутбук, оценка, отметка, парта,  педагог, пенал, портфель, перемена, преподаватель, прописи,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расписание, ручка, рюкзак, скамья, стилос, стул, тетрадь, указка, учебник, ученик, учитель, учёба,  хрестоматия, циркуль, цифра, число, школа, экзамен.(53 слова)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9" name="Picture 8" descr="E:\Изображения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6" y="500042"/>
            <a:ext cx="2253760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мка 15"/>
          <p:cNvSpPr/>
          <p:nvPr/>
        </p:nvSpPr>
        <p:spPr>
          <a:xfrm>
            <a:off x="452398" y="428604"/>
            <a:ext cx="7929618" cy="6215082"/>
          </a:xfrm>
          <a:prstGeom prst="frame">
            <a:avLst/>
          </a:prstGeom>
          <a:solidFill>
            <a:srgbClr val="006666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881422" y="2428868"/>
            <a:ext cx="7929618" cy="4214842"/>
          </a:xfrm>
          <a:prstGeom prst="fram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5340" y="1214422"/>
            <a:ext cx="9572692" cy="4857784"/>
          </a:xfrm>
          <a:prstGeom prst="rect">
            <a:avLst/>
          </a:prstGeom>
          <a:solidFill>
            <a:srgbClr val="C7E7A3"/>
          </a:solidFill>
          <a:ln w="1905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sz="1900" dirty="0" smtClean="0">
                <a:solidFill>
                  <a:schemeClr val="bg1"/>
                </a:solidFill>
              </a:rPr>
              <a:t>        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Когда список был готов, я попыталась разобраться, каково лексическое значение каждого слова. 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        Я заметила, что некоторые слова имеют один корень. Например, корень 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–</a:t>
            </a:r>
            <a:r>
              <a:rPr lang="ru-RU" sz="1900" b="1" i="1" dirty="0" err="1" smtClean="0">
                <a:solidFill>
                  <a:schemeClr val="bg2">
                    <a:lumMod val="10000"/>
                  </a:schemeClr>
                </a:solidFill>
              </a:rPr>
              <a:t>уч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оказался самым распространенным. 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Довольно часто встречаются слова с корнем 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-бук-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(буква, букварь, ноутбук). Скорее всего, это связано с лексическим значением корня - «книга».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        В моём списке есть слова, которые я«узнала» сразу, например, 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азбука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– это слово произошло от названия первых букв славянского алфавита «Аз» и «Буки». 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       Этимология большинства слов мне была неизвестна, поэтому  с «незнакомцами», пришлось повозиться. Я искала информацию в словарях и в интернете. </a:t>
            </a:r>
          </a:p>
          <a:p>
            <a:pPr algn="just">
              <a:lnSpc>
                <a:spcPct val="120000"/>
              </a:lnSpc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      Узнала, например, что слова русскими заимствовались не только из европейских, но и из азиатских языков. Слово 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бумага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 родом из Китая, а </a:t>
            </a:r>
            <a:r>
              <a:rPr lang="ru-RU" sz="1900" b="1" i="1" dirty="0" smtClean="0">
                <a:solidFill>
                  <a:schemeClr val="bg2">
                    <a:lumMod val="10000"/>
                  </a:schemeClr>
                </a:solidFill>
              </a:rPr>
              <a:t>портфель 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</a:rPr>
              <a:t>– из Франции.</a:t>
            </a:r>
          </a:p>
          <a:p>
            <a:endParaRPr lang="ru-RU" sz="19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1441</Words>
  <Application>Microsoft Office PowerPoint</Application>
  <PresentationFormat>Произвольный</PresentationFormat>
  <Paragraphs>143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 </vt:lpstr>
      <vt:lpstr> </vt:lpstr>
      <vt:lpstr>         </vt:lpstr>
      <vt:lpstr>Слайд 17</vt:lpstr>
      <vt:lpstr>Слайд 18</vt:lpstr>
      <vt:lpstr>Заключение и выводы:</vt:lpstr>
      <vt:lpstr>Использованная  литература  и интернет-ресурсы: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Святослав</cp:lastModifiedBy>
  <cp:revision>1132</cp:revision>
  <dcterms:created xsi:type="dcterms:W3CDTF">2020-07-14T14:01:38Z</dcterms:created>
  <dcterms:modified xsi:type="dcterms:W3CDTF">2026-03-15T14:39:20Z</dcterms:modified>
</cp:coreProperties>
</file>