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75" r:id="rId2"/>
    <p:sldId id="276" r:id="rId3"/>
    <p:sldId id="268" r:id="rId4"/>
    <p:sldId id="281" r:id="rId5"/>
    <p:sldId id="282" r:id="rId6"/>
    <p:sldId id="289" r:id="rId7"/>
    <p:sldId id="274" r:id="rId8"/>
    <p:sldId id="270" r:id="rId9"/>
    <p:sldId id="296" r:id="rId10"/>
    <p:sldId id="277" r:id="rId11"/>
    <p:sldId id="269" r:id="rId12"/>
    <p:sldId id="286" r:id="rId13"/>
    <p:sldId id="278" r:id="rId14"/>
    <p:sldId id="279" r:id="rId15"/>
    <p:sldId id="297" r:id="rId16"/>
    <p:sldId id="301" r:id="rId17"/>
    <p:sldId id="303" r:id="rId18"/>
    <p:sldId id="331" r:id="rId19"/>
    <p:sldId id="330" r:id="rId20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-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5DCE5-9CA8-4257-9715-7387C42731A3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7C3D3-F22A-43C1-B2E1-4F4FBB76A2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938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7934F2-5D13-446B-BDC8-9F8530965FC2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A93F4-BA96-4B8B-80C2-19ECB71881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299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A93F4-BA96-4B8B-80C2-19ECB71881C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285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A93F4-BA96-4B8B-80C2-19ECB71881C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938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12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73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276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36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28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87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44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07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48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8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74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2334-C5AA-4093-BCC0-7402C75C1290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58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&#1083;&#1086;&#1084;&#1086;&#1085;&#1086;&#1089;&#1086;&#1074;&#1089;&#1082;&#1072;&#1103;&#1075;&#1080;&#1084;&#1085;&#1072;&#1079;&#1080;&#1103;.&#1088;&#1092;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1496291"/>
            <a:ext cx="11191163" cy="4986396"/>
          </a:xfrm>
        </p:spPr>
        <p:txBody>
          <a:bodyPr/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830"/>
            <a:ext cx="12192000" cy="15285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38151" y="2398815"/>
            <a:ext cx="107579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Информация об организации приёма заявлений граждан в первые классы </a:t>
            </a:r>
            <a:br>
              <a:rPr lang="ru-RU" sz="5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5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 2026-2027 учебный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49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для получения направления:</a:t>
            </a: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документ, удостоверяющий личность заявителя;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подтверждающие факт законного представительства несовершеннолетнего заявителем;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документ, подтверждающий отсутствие у несовершеннолетних противопоказаний к обучению по состоянию здоровья.</a:t>
            </a:r>
          </a:p>
        </p:txBody>
      </p:sp>
    </p:spTree>
    <p:extLst>
      <p:ext uri="{BB962C8B-B14F-4D97-AF65-F5344CB8AC3E}">
        <p14:creationId xmlns:p14="http://schemas.microsoft.com/office/powerpoint/2010/main" val="1065940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1269242"/>
            <a:ext cx="11191163" cy="575935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законы, регламентирующие </a:t>
            </a:r>
            <a:r>
              <a:rPr lang="ru-RU" sz="5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внеочередной</a:t>
            </a: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51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первоочередной</a:t>
            </a: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приёма заявлений:</a:t>
            </a:r>
          </a:p>
          <a:p>
            <a:pPr marL="0" indent="0" algn="ctr">
              <a:buNone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от 17.07.1992 г. № 2202-1 «О прокуратуре Российской Федерации»;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от 26.06.1992 г. № 3132-1 «О статусе судей в Российской Федерации»;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28.12.2010 г. № 403-ФЗ «О Следственном комитете Российской Федерации»;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27.05.1998 г. № 76-ФЗ «О статусе военнослужащих»;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3.07.2016 г. № 226-ФЗ «О войсках национальной гвардии Российской Федерации»;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7.02.2011 г. № 3-ФЗ «О полиции»;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30.12.2012 г. № 283-ФЗ «О социальных гарантиях сотрудникам некоторых федеральных органов исполнительной власти и внесении изменений в законодательные акты Российской Федерации».</a:t>
            </a:r>
          </a:p>
          <a:p>
            <a:pPr marL="0" indent="0">
              <a:buNone/>
            </a:pPr>
            <a:endParaRPr lang="ru-RU" sz="35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67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050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516" y="1552490"/>
            <a:ext cx="11245931" cy="5305509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9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Внеочередное право на зачисление в общеобразовательные организации Петрозаводского городского округа имеют: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6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6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дети </a:t>
            </a:r>
            <a:r>
              <a:rPr lang="ru-RU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военнослужащих</a:t>
            </a: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дети граждан, пребывавших в </a:t>
            </a:r>
            <a:r>
              <a:rPr lang="ru-RU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добровольческих формированиях</a:t>
            </a: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погибших (умерших) при выполнении задач в СВО;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дети </a:t>
            </a:r>
            <a:r>
              <a:rPr lang="ru-RU" sz="6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сотрудника войск национальной гвардии Российской Федерации</a:t>
            </a:r>
            <a:r>
              <a:rPr lang="ru-RU" sz="6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погибшего (умершего) при выполнении задач в СВО.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6400" u="sng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ru-RU" sz="8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9345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050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8931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9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Первоочередное право на зачисление общеобразовательные организации имеют дети льготных категорий граждан:</a:t>
            </a:r>
            <a:endParaRPr lang="ru-RU" sz="9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военнослужащих и дети граждан, пребывающих в добровольческих формированиях;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 полиции;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 органов внутренних дел не являющихся сотрудниками полиции;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учреждениях и органах уголовно-исполнительной системы;</a:t>
            </a:r>
            <a:endParaRPr lang="ru-RU" sz="6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учреждениях и органах принудительного исполнения Российской Федерации;</a:t>
            </a:r>
            <a:endParaRPr lang="ru-RU" sz="6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учреждениях и органах федеральной противопожарной службе Государственной противопожарной службы;;</a:t>
            </a:r>
            <a:endParaRPr lang="ru-RU" sz="6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таможенных органах Российской Федерации.</a:t>
            </a:r>
            <a:endParaRPr lang="ru-RU" sz="6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77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8" y="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Преимущественное право на зачисление в школы города имеют дети льготных категорий граждан:</a:t>
            </a: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воспитывающиеся в одной семье (в том числе патронатной), независимо от наличия кровного родства между ними (т. е. в том числе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усыновленные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дети и дети, находящиеся под опекой или попечительством).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254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E3682-9C2A-1978-A3B1-CD9342890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BFA4F65-F6BE-D513-B0FD-B9F692316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8" y="0"/>
            <a:ext cx="12192000" cy="1530096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1C86EEB7-BEDE-491B-DA25-320651B11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i="0" dirty="0">
                <a:solidFill>
                  <a:srgbClr val="C00000"/>
                </a:solidFill>
                <a:effectLst/>
                <a:latin typeface="Georgia" panose="02040502050405020303" pitchFamily="18" charset="0"/>
              </a:rPr>
              <a:t>27 марта 2026 года в 09:00 начнется прием документов граждан на зачисление детей в первые классы.</a:t>
            </a:r>
            <a:endParaRPr lang="ru-RU" sz="3600" b="0" i="0" dirty="0">
              <a:solidFill>
                <a:srgbClr val="C00000"/>
              </a:solidFill>
              <a:effectLst/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ru-RU" sz="3600" b="1" i="0" dirty="0">
                <a:solidFill>
                  <a:srgbClr val="C00000"/>
                </a:solidFill>
                <a:effectLst/>
                <a:latin typeface="Georgia" panose="02040502050405020303" pitchFamily="18" charset="0"/>
              </a:rPr>
              <a:t>Количество классов на 2026-2027 учебный год  - </a:t>
            </a:r>
          </a:p>
          <a:p>
            <a:pPr marL="0" indent="0" algn="ctr">
              <a:buNone/>
            </a:pPr>
            <a:r>
              <a:rPr lang="ru-RU" sz="3600" b="1" i="0" dirty="0">
                <a:solidFill>
                  <a:srgbClr val="C00000"/>
                </a:solidFill>
                <a:effectLst/>
                <a:latin typeface="Georgia" panose="02040502050405020303" pitchFamily="18" charset="0"/>
              </a:rPr>
              <a:t>3 класса общей численностью 75 человек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572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8" y="0"/>
            <a:ext cx="12192000" cy="15300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Как записать ребенка в 1 класс онлайн:</a:t>
            </a:r>
            <a:endParaRPr lang="ru-RU" b="0" i="0" dirty="0">
              <a:solidFill>
                <a:srgbClr val="362821"/>
              </a:solidFill>
              <a:effectLst/>
              <a:latin typeface="Georgia" panose="02040502050405020303" pitchFamily="18" charset="0"/>
            </a:endParaRPr>
          </a:p>
          <a:p>
            <a:pPr algn="ctr"/>
            <a:endParaRPr lang="ru-RU" b="0" i="0" dirty="0">
              <a:solidFill>
                <a:srgbClr val="362821"/>
              </a:solidFill>
              <a:effectLst/>
              <a:latin typeface="Georgia" panose="02040502050405020303" pitchFamily="18" charset="0"/>
            </a:endParaRPr>
          </a:p>
          <a:p>
            <a:pPr marL="514350" indent="-514350" algn="ctr">
              <a:buAutoNum type="arabicPeriod"/>
            </a:pPr>
            <a:r>
              <a:rPr lang="ru-RU" b="0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Заполнить заявление заранее на Госуслугах</a:t>
            </a:r>
            <a:r>
              <a:rPr lang="en-US" b="0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и сохранить как черновик.</a:t>
            </a:r>
          </a:p>
          <a:p>
            <a:pPr marL="0" indent="0" algn="ctr">
              <a:buNone/>
            </a:pPr>
            <a:r>
              <a:rPr lang="ru-RU" b="0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 </a:t>
            </a:r>
          </a:p>
          <a:p>
            <a:pPr marL="0" indent="0" algn="ctr">
              <a:buNone/>
            </a:pPr>
            <a:r>
              <a:rPr lang="ru-RU" b="0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2. Дождаться начала приема заяв</a:t>
            </a:r>
            <a:r>
              <a:rPr lang="ru-RU" dirty="0">
                <a:solidFill>
                  <a:srgbClr val="362821"/>
                </a:solidFill>
                <a:latin typeface="Georgia" panose="02040502050405020303" pitchFamily="18" charset="0"/>
              </a:rPr>
              <a:t>лений</a:t>
            </a:r>
            <a:r>
              <a:rPr lang="ru-RU" b="0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 и отправить заявление.</a:t>
            </a:r>
          </a:p>
          <a:p>
            <a:pPr marL="0" indent="0" algn="ctr">
              <a:buNone/>
            </a:pPr>
            <a:r>
              <a:rPr lang="ru-RU" b="0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 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 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266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8" y="0"/>
            <a:ext cx="12192000" cy="15300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ru-RU" b="1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Для подачи заявления через ЕПГУ необходимы следующие документы:</a:t>
            </a:r>
            <a:endParaRPr lang="ru-RU" b="0" i="0" dirty="0">
              <a:solidFill>
                <a:srgbClr val="362821"/>
              </a:solidFill>
              <a:effectLst/>
              <a:latin typeface="Georgia" panose="02040502050405020303" pitchFamily="18" charset="0"/>
            </a:endParaRPr>
          </a:p>
          <a:p>
            <a:pPr marL="0" algn="l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данные паспорта родителя и свидетельства о рождении ребёнка (они автоматически подтянутся из личного кабинета);</a:t>
            </a:r>
          </a:p>
          <a:p>
            <a:pPr marL="0" algn="l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номер или название школы;</a:t>
            </a:r>
          </a:p>
          <a:p>
            <a:pPr marL="0" algn="l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сведения о регистрации (если они уже есть в профиле, форма «предложит» их для выбора);</a:t>
            </a:r>
          </a:p>
          <a:p>
            <a:pPr marL="0" algn="l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информация о братьях и сёстрах, если они уже учатся в выбранной школе;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62821"/>
                </a:solidFill>
                <a:effectLst/>
                <a:latin typeface="Georgia" panose="02040502050405020303" pitchFamily="18" charset="0"/>
              </a:rPr>
              <a:t>документы, подтверждающие право на льготы (их оригиналы нужно будет принести в школу, в личный кабинет придёт соответствующее уведомление).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643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F58E0-C955-98C0-CF04-A522D3D2D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5CE3865-7B05-44CB-C791-FB42D8E62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8" y="0"/>
            <a:ext cx="12192000" cy="1530096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4E7247-2701-5E31-8E59-11A1D553C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0119918-6956-A0D0-5350-FB38A4F9B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328" y="1806964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подтверждающих документов: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марта с 10.00 до 16.00</a:t>
            </a: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– каждый вторник с 14.00 до 15.00</a:t>
            </a:r>
          </a:p>
        </p:txBody>
      </p:sp>
    </p:spTree>
    <p:extLst>
      <p:ext uri="{BB962C8B-B14F-4D97-AF65-F5344CB8AC3E}">
        <p14:creationId xmlns:p14="http://schemas.microsoft.com/office/powerpoint/2010/main" val="28427688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8" y="0"/>
            <a:ext cx="12192000" cy="15300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C11F2CE-C6E7-5C29-1278-BD96F0BD3A52}"/>
              </a:ext>
            </a:extLst>
          </p:cNvPr>
          <p:cNvSpPr/>
          <p:nvPr/>
        </p:nvSpPr>
        <p:spPr>
          <a:xfrm>
            <a:off x="4795935" y="3095074"/>
            <a:ext cx="1884783" cy="21088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F8EEDEC-9040-6DAB-2FE8-D89A2BFF53C3}"/>
              </a:ext>
            </a:extLst>
          </p:cNvPr>
          <p:cNvSpPr/>
          <p:nvPr/>
        </p:nvSpPr>
        <p:spPr>
          <a:xfrm>
            <a:off x="4413379" y="3853542"/>
            <a:ext cx="905069" cy="149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417FEA8-52D8-9DAC-34F5-8BBD2921DA12}"/>
              </a:ext>
            </a:extLst>
          </p:cNvPr>
          <p:cNvSpPr/>
          <p:nvPr/>
        </p:nvSpPr>
        <p:spPr>
          <a:xfrm>
            <a:off x="4310743" y="3340359"/>
            <a:ext cx="1427584" cy="2425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Объект 10">
            <a:extLst>
              <a:ext uri="{FF2B5EF4-FFF2-40B4-BE49-F238E27FC236}">
                <a16:creationId xmlns:a16="http://schemas.microsoft.com/office/drawing/2014/main" id="{D7FE6B5C-4C0E-F834-4144-708A76E275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26777" y="3727106"/>
            <a:ext cx="8538446" cy="4802876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0E506C6-DC29-8973-7BD9-5F714276799F}"/>
              </a:ext>
            </a:extLst>
          </p:cNvPr>
          <p:cNvSpPr txBox="1"/>
          <p:nvPr/>
        </p:nvSpPr>
        <p:spPr>
          <a:xfrm>
            <a:off x="1352938" y="1530096"/>
            <a:ext cx="923730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Georgia" panose="02040502050405020303" pitchFamily="18" charset="0"/>
                <a:hlinkClick r:id="rId4"/>
              </a:rPr>
              <a:t>www.</a:t>
            </a:r>
            <a:r>
              <a:rPr lang="ru-RU" sz="3200" dirty="0" err="1">
                <a:latin typeface="Georgia" panose="02040502050405020303" pitchFamily="18" charset="0"/>
                <a:hlinkClick r:id="rId4"/>
              </a:rPr>
              <a:t>ломоносовскаягимназия.рф</a:t>
            </a:r>
            <a:endParaRPr lang="ru-RU" sz="3200" dirty="0">
              <a:latin typeface="Georgia" panose="02040502050405020303" pitchFamily="18" charset="0"/>
            </a:endParaRPr>
          </a:p>
          <a:p>
            <a:pPr algn="ctr"/>
            <a:r>
              <a:rPr lang="ru-RU" sz="3200" dirty="0">
                <a:latin typeface="Georgia" panose="02040502050405020303" pitchFamily="18" charset="0"/>
              </a:rPr>
              <a:t>Раздел «Прием в первые классы»</a:t>
            </a:r>
          </a:p>
          <a:p>
            <a:pPr algn="ctr"/>
            <a:r>
              <a:rPr lang="ru-RU" sz="3200" dirty="0">
                <a:latin typeface="Georgia" panose="02040502050405020303" pitchFamily="18" charset="0"/>
              </a:rPr>
              <a:t>Телефон 77-35-56 (заместитель директора по УВР Ольга Николаевна Мамыкина)</a:t>
            </a:r>
          </a:p>
        </p:txBody>
      </p:sp>
    </p:spTree>
    <p:extLst>
      <p:ext uri="{BB962C8B-B14F-4D97-AF65-F5344CB8AC3E}">
        <p14:creationId xmlns:p14="http://schemas.microsoft.com/office/powerpoint/2010/main" val="1656933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81" y="160592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820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</a:t>
            </a:r>
          </a:p>
          <a:p>
            <a:pPr marL="0" indent="0" algn="ctr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Петрозаводского городского округа </a:t>
            </a:r>
          </a:p>
          <a:p>
            <a:pPr marL="0" indent="0" algn="ctr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заявлений граждан в первые классы </a:t>
            </a:r>
          </a:p>
          <a:p>
            <a:pPr marL="0" indent="0" algn="ctr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2026-2027 учебный  год начинается </a:t>
            </a:r>
          </a:p>
          <a:p>
            <a:pPr marL="0" indent="0" algn="ctr">
              <a:buNone/>
            </a:pP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марта 2026 года с 09:00 часов</a:t>
            </a: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022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8" y="1419367"/>
            <a:ext cx="11191163" cy="52134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 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организации приёма заявлений в 1 класс: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№ 273-ФЗ «Об образовании в Российской Федерации»;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Карелия от 20.12.2013 № 1755-ЗРК «Об образовании»;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02.09.2020 № 458 «Об утверждении Порядка приема на обучение по образовательным программам начального общего, основного общего и среднего общего образования»;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Петрозаводского городского округа от 10.02.2026 года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264 «О внесении изменений в постановление Администрации Петрозаводского городского округа №438 от 03.03.2021 года в постановление «О закреплении муниципальных образовательных организаций Петрозаводского городского округа за конкретными территориями Петрозаводского городского округа» </a:t>
            </a:r>
          </a:p>
          <a:p>
            <a:r>
              <a:rPr lang="ru-RU" sz="2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приема граждан в МОУ "Ломоносовская гимназия" от 05.03.2026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183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575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1123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4642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20000"/>
              </a:lnSpc>
              <a:spcAft>
                <a:spcPts val="0"/>
              </a:spcAft>
              <a:buNone/>
            </a:pPr>
            <a:r>
              <a:rPr lang="ru-RU" sz="45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Способы подачи заявления о приеме на обучение: </a:t>
            </a:r>
          </a:p>
          <a:p>
            <a:pPr marL="0" indent="0" algn="ctr">
              <a:spcAft>
                <a:spcPts val="0"/>
              </a:spcAft>
              <a:buNone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электронной форме посредством ЕПГУ;</a:t>
            </a:r>
          </a:p>
          <a:p>
            <a:pPr algn="just"/>
            <a:endParaRPr lang="ru-RU" sz="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через операторов почтовой связи общего пользования заказным письмом с уведомлением о вручении;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лично в общеобразовательную организацию.</a:t>
            </a:r>
          </a:p>
          <a:p>
            <a:pPr marL="0" indent="0" algn="just">
              <a:spcAft>
                <a:spcPts val="0"/>
              </a:spcAft>
              <a:buNone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84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подачи заявления через ЕПГУ необходимы следующие документы: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данные паспорта родителя и свидетельства о рождении ребёнка (они автоматически подтянутся из личного кабинета);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номер или название школы;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сведения о регистрации (если они уже есть в профиле, форма «предложит» их для выбора);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информация о братьях и сёстрах, если они уже учатся в выбранной школе;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документы, подтверждающие право на льготы (их оригиналы нужно будет принести в школу, в личный кабинет придёт соответствующее уведомление).</a:t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9525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8" y="1419367"/>
            <a:ext cx="11191163" cy="521344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 для зачисления в 1 класс при приеме лично </a:t>
            </a:r>
          </a:p>
          <a:p>
            <a:pPr marL="0" indent="0" algn="ctr">
              <a:buNone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копия документа, удостоверяющего личность родителя (законного представителя) ребёнка или поступающего;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копия свидетельства о рождении ребёнка или документа, подтверждающего родство заявителя;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копия свидетельства о рождении полнородных и неполнородных брата и (или) сестры (в случае использования права преимущественного приёма на обучение</a:t>
            </a:r>
            <a:r>
              <a:rPr lang="ru-RU" b="0" i="0" u="none" strike="noStrike" dirty="0">
                <a:latin typeface="Times New Roman" panose="02020603050405020304" pitchFamily="18" charset="0"/>
              </a:rPr>
              <a:t> по образовательным программам начального общего образования ребенка в муниципальную образовательную </a:t>
            </a:r>
            <a:r>
              <a:rPr lang="ru-RU" b="0" i="0" u="none" strike="noStrike" baseline="0" dirty="0">
                <a:latin typeface="Times New Roman" panose="02020603050405020304" pitchFamily="18" charset="0"/>
              </a:rPr>
              <a:t>организацию, в которой обучаются его полнородные и неполнородные брат и (или) сестра);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копия документа, подтверждающего установление опеки или попечительства (при необходимости);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копия документа о регистрации ребёнка или поступающего по месту жительства или по месту пребывания на закреплённой территории или справку о приёме документов для оформления регистрации по месту жительства (в случае приёма на обучение ребёнка или поступающего, проживающего на закреплённой территории);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копии документов, подтверждающих право внеочередного, первоочередного приёма на обучение</a:t>
            </a:r>
          </a:p>
          <a:p>
            <a:pPr algn="just"/>
            <a:r>
              <a:rPr lang="ru-RU" b="0" i="0" u="none" strike="noStrike" baseline="0" dirty="0">
                <a:latin typeface="Times New Roman" panose="02020603050405020304" pitchFamily="18" charset="0"/>
              </a:rPr>
              <a:t>копия заключения психолого-медико-педагогической комиссии (при наличии).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заявление родителя (законного представителя)</a:t>
            </a:r>
            <a:endParaRPr lang="ru-RU" b="0" i="0" u="none" strike="noStrike" baseline="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183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136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931" y="1259943"/>
            <a:ext cx="10515600" cy="83587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Претенденты на зачисление в 1 класс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47131" y="2398831"/>
            <a:ext cx="5181600" cy="4351338"/>
          </a:xfrm>
          <a:ln w="3175">
            <a:solidFill>
              <a:schemeClr val="tx1"/>
            </a:solidFill>
            <a:prstDash val="dash"/>
          </a:ln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 заявлений на обучение в 1 класс (для детей, имеющих право на зачисление во внеочередном, первоочередном порядке, имеющим преимущественное право, и детей, проживающих на закреплённой территории) начинается 27 марта текущего года и завершается 30 июня текущего года.</a:t>
            </a:r>
          </a:p>
          <a:p>
            <a:pPr algn="just"/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44905" y="2398831"/>
            <a:ext cx="5181600" cy="4351338"/>
          </a:xfrm>
          <a:ln w="3175">
            <a:solidFill>
              <a:schemeClr val="tx1"/>
            </a:solidFill>
            <a:prstDash val="dash"/>
          </a:ln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детей, не проживающих на закреплённой территории, приём заявлений на обучение в 1 класс начинается 6 июля текущего года до момента заполнения свободных мест, но не позднее 5 сентября текущего  года.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7594"/>
            <a:ext cx="12192000" cy="1528550"/>
          </a:xfrm>
          <a:prstGeom prst="rect">
            <a:avLst/>
          </a:prstGeom>
        </p:spPr>
      </p:pic>
      <p:cxnSp>
        <p:nvCxnSpPr>
          <p:cNvPr id="7" name="Прямая со стрелкой 6"/>
          <p:cNvCxnSpPr>
            <a:stCxn id="2" idx="2"/>
          </p:cNvCxnSpPr>
          <p:nvPr/>
        </p:nvCxnSpPr>
        <p:spPr>
          <a:xfrm flipH="1">
            <a:off x="2920621" y="2095821"/>
            <a:ext cx="2908110" cy="303010"/>
          </a:xfrm>
          <a:prstGeom prst="straightConnector1">
            <a:avLst/>
          </a:prstGeom>
          <a:ln w="28575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832711" y="2095821"/>
            <a:ext cx="2738083" cy="303010"/>
          </a:xfrm>
          <a:prstGeom prst="straightConnector1">
            <a:avLst/>
          </a:prstGeom>
          <a:ln w="28575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023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0644" y="1269242"/>
            <a:ext cx="10782795" cy="5213445"/>
          </a:xfrm>
        </p:spPr>
        <p:txBody>
          <a:bodyPr>
            <a:normAutofit/>
          </a:bodyPr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начального общего образования 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общеобразовательных организациях начинается  по достижении детьми возраста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лет и 6 месяцев 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противопоказаний по состоянию здоровья, но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позже 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ими возраста </a:t>
            </a:r>
            <a:r>
              <a:rPr lang="ru-RU" alt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лет.</a:t>
            </a:r>
            <a:endParaRPr lang="ru-RU" alt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774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83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заявлению родителей (законных представителей) детей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общеобразовательной организации вправе разрешить прием детей в общеобразовательную организацию на обучение по образовательных программам </a:t>
            </a:r>
            <a:r>
              <a:rPr lang="ru-RU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образования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более раннем или более позднем возрасте</a:t>
            </a:r>
          </a:p>
          <a:p>
            <a:pPr marL="0" indent="0" algn="just">
              <a:buNone/>
            </a:pP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756"/>
            <a:ext cx="12192000" cy="167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8635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1914</TotalTime>
  <Words>1147</Words>
  <Application>Microsoft Office PowerPoint</Application>
  <PresentationFormat>Широкоэкранный</PresentationFormat>
  <Paragraphs>104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Georgia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Претенденты на зачисление в 1 класс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Администрация ПГО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об организации приёма в первые классы  на 2022-2023 учебный год</dc:title>
  <dc:creator>Вершинина Марина</dc:creator>
  <cp:lastModifiedBy>User</cp:lastModifiedBy>
  <cp:revision>119</cp:revision>
  <cp:lastPrinted>2025-02-12T13:13:03Z</cp:lastPrinted>
  <dcterms:created xsi:type="dcterms:W3CDTF">2022-03-23T19:51:52Z</dcterms:created>
  <dcterms:modified xsi:type="dcterms:W3CDTF">2026-03-20T10:47:22Z</dcterms:modified>
</cp:coreProperties>
</file>