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12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311" r:id="rId47"/>
    <p:sldId id="314" r:id="rId48"/>
    <p:sldId id="315" r:id="rId49"/>
    <p:sldId id="324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5" r:id="rId59"/>
  </p:sldIdLst>
  <p:sldSz cx="9144000" cy="6858000" type="screen4x3"/>
  <p:notesSz cx="6858000" cy="9144000"/>
  <p:custDataLst>
    <p:tags r:id="rId6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DAB"/>
    <a:srgbClr val="090D9F"/>
    <a:srgbClr val="070A83"/>
    <a:srgbClr val="1508C4"/>
    <a:srgbClr val="1F08C6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4" autoAdjust="0"/>
  </p:normalViewPr>
  <p:slideViewPr>
    <p:cSldViewPr>
      <p:cViewPr>
        <p:scale>
          <a:sx n="68" d="100"/>
          <a:sy n="68" d="100"/>
        </p:scale>
        <p:origin x="-2790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4E75BA3-B7DF-4618-8E2C-7A183682EFA6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469D729-7A36-4663-9BE8-BB7E7E94F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5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Автор шаблона Салиш С.С., учитель начальных классов СШ №53 г. Актобе.</a:t>
            </a:r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965588-C4E3-49C0-95B1-C0DACE9F0FC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03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69D729-7A36-4663-9BE8-BB7E7E94F7C1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8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bin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444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50" y="4714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7650" y="496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7875" y="444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1788" y="334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8463" y="444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714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0013" y="825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1525" y="4254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75" y="188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9013" y="825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488" y="1125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6238" y="892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913" y="960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500" y="7302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4088" y="7302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13731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75" y="1798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9263" y="1701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6325" y="13731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2575" y="1824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3731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8300" y="16637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1500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6450" y="1752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3650" y="133826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1516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3613" y="187642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0838" y="22875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21478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3388" y="22225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825" y="19542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0013" y="20574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8725" y="198596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9013" y="20574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63" y="273526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4188" y="3063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2838" y="273526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313" y="273526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025" y="27066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6388" y="30781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28622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8813" y="2878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3925" y="38147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6088" y="3581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313" y="32956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1213" y="331311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313" y="358457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0563" y="3665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3650" y="334803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4087813"/>
            <a:ext cx="4603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5138" y="44164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0038" y="45386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263" y="4087813"/>
            <a:ext cx="4603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4175" y="43783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405923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3913" y="4467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9763" y="42306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473551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263" y="46482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775" y="4973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9263" y="493712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888" y="477202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4600" y="47005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6475" y="477202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375" y="54229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6325" y="54229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100" y="5394325"/>
            <a:ext cx="458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1463" y="5765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55499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6450" y="58039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3650" y="5389563"/>
            <a:ext cx="4603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60706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0" y="65039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1163" y="6270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6463" y="604361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5900" y="6310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3388" y="62738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0013" y="61087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75" y="62769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9013" y="61087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194" hidden="1"/>
          <p:cNvSpPr txBox="1"/>
          <p:nvPr userDrawn="1"/>
        </p:nvSpPr>
        <p:spPr>
          <a:xfrm>
            <a:off x="34925" y="539750"/>
            <a:ext cx="90995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АВТОР ШАБЛОНА САЛИШ САЛТАНАТ САЛИШЕВНА</a:t>
            </a:r>
          </a:p>
        </p:txBody>
      </p:sp>
      <p:sp>
        <p:nvSpPr>
          <p:cNvPr id="86" name="Прямоугольник 1"/>
          <p:cNvSpPr/>
          <p:nvPr userDrawn="1"/>
        </p:nvSpPr>
        <p:spPr>
          <a:xfrm>
            <a:off x="-36513" y="-26988"/>
            <a:ext cx="1681163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+mn-lt"/>
                <a:cs typeface="+mn-cs"/>
                <a:hlinkClick r:id="rId5"/>
              </a:rPr>
              <a:t>http://sun-shine-kz.ucoz.ru/</a:t>
            </a:r>
            <a:r>
              <a:rPr lang="ru-RU" sz="1000" dirty="0">
                <a:latin typeface="+mn-lt"/>
                <a:cs typeface="+mn-cs"/>
              </a:rPr>
              <a:t> </a:t>
            </a:r>
          </a:p>
        </p:txBody>
      </p:sp>
      <p:sp>
        <p:nvSpPr>
          <p:cNvPr id="87" name="TextBox 2"/>
          <p:cNvSpPr txBox="1"/>
          <p:nvPr userDrawn="1"/>
        </p:nvSpPr>
        <p:spPr>
          <a:xfrm>
            <a:off x="-15875" y="6669088"/>
            <a:ext cx="1635125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Автор шаблона </a:t>
            </a:r>
            <a:r>
              <a:rPr lang="ru-RU" sz="1000" dirty="0" err="1">
                <a:solidFill>
                  <a:schemeClr val="bg1"/>
                </a:solidFill>
                <a:latin typeface="+mn-lt"/>
                <a:cs typeface="+mn-cs"/>
              </a:rPr>
              <a:t>Салиш</a:t>
            </a: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 С.С.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8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765BC-02B7-4F47-986E-B7E1E38B9082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89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49CEB-1F0F-4B13-AA9A-13292092E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Svoya_igra_-_Zastavka_2013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Ответ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4DFA70-5C29-4443-A7D1-E0060265543E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A7C15D4-09DE-465F-899A-B44F7AF63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Вопрос</a:t>
            </a:r>
          </a:p>
        </p:txBody>
      </p:sp>
      <p:pic>
        <p:nvPicPr>
          <p:cNvPr id="3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>
          <a:blip r:embed="rId4" cstate="print"/>
          <a:srcRect l="22270" t="20969" r="17247" b="21613"/>
          <a:stretch>
            <a:fillRect/>
          </a:stretch>
        </p:blipFill>
        <p:spPr bwMode="auto">
          <a:xfrm>
            <a:off x="1849438" y="2060575"/>
            <a:ext cx="553085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6"/>
          <p:cNvSpPr txBox="1"/>
          <p:nvPr userDrawn="1"/>
        </p:nvSpPr>
        <p:spPr>
          <a:xfrm>
            <a:off x="411163" y="333375"/>
            <a:ext cx="3800475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94E133-E87F-40CC-8229-32108BADAE54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3D3A45-7F7A-4056-AAE5-D352369F7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ndAc>
      <p:stSnd>
        <p:snd r:embed="rId1" name="Svoya_igra_-_Kot_v_Meshk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A3347CA-5933-49E4-AA0A-F57F6C1DEA9F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1B62FD-4530-45C2-8337-5B2F0B993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4938" y="9207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3650" y="84772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613" y="13858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9013" y="15684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401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913" y="4699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75" y="1158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8463" y="40481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4088" y="23971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8826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100" y="854075"/>
            <a:ext cx="458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D353EAD-F706-4E6A-8F12-4FC79EAA6DF5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CB3341-75AB-49CB-A8F0-A2FBFE8C2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4938" y="9207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3650" y="847725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613" y="13858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9013" y="15684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401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913" y="4699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75" y="115888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8463" y="40481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4088" y="239713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88265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100" y="854075"/>
            <a:ext cx="458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D4F284F-4307-4807-B5F2-F729AD3E0567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795E71-E03D-45E6-9567-EB78BB495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9B259-6E3F-4BA4-A144-1FE90E23A42A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6E663-830B-4A10-8449-EF87D33AE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5CCA9-6716-4808-8D54-CDFCCB4E839D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9001B-375C-46A4-81A7-779FE9488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9526E5-A41C-4B01-BB3A-F97CDC82D4A9}" type="datetimeFigureOut">
              <a:rPr lang="ru-RU"/>
              <a:pPr>
                <a:defRPr/>
              </a:pPr>
              <a:t>22.03.2020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0DB49B-22B8-4570-937E-1EA450712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56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26" Type="http://schemas.openxmlformats.org/officeDocument/2006/relationships/slide" Target="slide54.xml"/><Relationship Id="rId3" Type="http://schemas.openxmlformats.org/officeDocument/2006/relationships/slide" Target="slide3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2.xml"/><Relationship Id="rId2" Type="http://schemas.openxmlformats.org/officeDocument/2006/relationships/notesSlide" Target="../notesSlides/notesSlide1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24" Type="http://schemas.openxmlformats.org/officeDocument/2006/relationships/slide" Target="slide4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slide" Target="slide47.xml"/><Relationship Id="rId28" Type="http://schemas.openxmlformats.org/officeDocument/2006/relationships/image" Target="../media/image6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Relationship Id="rId27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b="3386"/>
          <a:stretch/>
        </p:blipFill>
        <p:spPr bwMode="auto">
          <a:xfrm>
            <a:off x="-26001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14604" y="4509120"/>
            <a:ext cx="8262789" cy="199970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Финансовая грамотность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endParaRPr lang="ru-RU" sz="2000" b="1" dirty="0" smtClean="0">
              <a:solidFill>
                <a:schemeClr val="bg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учитель МБОУ СОШ № 3</a:t>
            </a:r>
          </a:p>
          <a:p>
            <a:pPr marL="0" indent="0">
              <a:buFont typeface="Arial" charset="0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Юдина Л.Г.</a:t>
            </a:r>
            <a:endParaRPr lang="ru-RU" sz="5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40485"/>
      </p:ext>
    </p:extLst>
  </p:cSld>
  <p:clrMapOvr>
    <a:masterClrMapping/>
  </p:clrMapOvr>
  <p:transition spd="slow">
    <p:sndAc>
      <p:stSnd>
        <p:snd r:embed="rId2" name="Svoya_igra_-_Zastavka_2013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42913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340768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 Установите соответствие между видами статей в государственном бюджете и конкретными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примерами.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ПРИМЕРЫ                                                   ВИДЫ СТАТЕЙ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А) акцизный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сбор                                      1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) расходные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статьи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Б) обслуживание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госдолга                       2) </a:t>
            </a:r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доходные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статьи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В) подоходный налог с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граждан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Г) выплата жалования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служащим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Д) процент по государственным </a:t>
            </a:r>
            <a:r>
              <a:rPr lang="ru-RU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                                  займам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285861"/>
            <a:ext cx="4500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2143116"/>
            <a:ext cx="4929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2644169"/>
            <a:ext cx="26984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chemeClr val="bg1"/>
                </a:solidFill>
              </a:rPr>
              <a:t>21211</a:t>
            </a:r>
          </a:p>
        </p:txBody>
      </p:sp>
    </p:spTree>
  </p:cSld>
  <p:clrMapOvr>
    <a:masterClrMapping/>
  </p:clrMapOvr>
  <p:transition spd="slow">
    <p:sndAc>
      <p:stSnd>
        <p:snd r:embed="rId2" name="восходящий ряд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72547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4" y="469741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22884" y="1439771"/>
            <a:ext cx="8352928" cy="2376264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/>
              <a:t>Назовите то, что мы вносим в общее дело, а греки вносили в свой бюджет.</a:t>
            </a:r>
            <a:endParaRPr lang="ru-RU" sz="6000" dirty="0" smtClean="0"/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285860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2348880"/>
            <a:ext cx="74168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Лепта. Лепта – мелкая медная монета Древней Греции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357694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391826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rgbClr val="FFFF00"/>
                </a:solidFill>
                <a:latin typeface="Calibri"/>
                <a:ea typeface="+mj-ea"/>
                <a:cs typeface="+mj-cs"/>
              </a:rPr>
              <a:t>РОССИЙСКИЕ  ДЕНЬГИ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700808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Не только придворный чин на Руси до 17-го века, но и сто </a:t>
            </a:r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рублей</a:t>
            </a:r>
            <a:endParaRPr lang="ru-RU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43569" y="2143116"/>
            <a:ext cx="314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4749" y="391826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rgbClr val="FFFF00"/>
                </a:solidFill>
                <a:latin typeface="Calibri"/>
                <a:ea typeface="+mj-ea"/>
                <a:cs typeface="+mj-cs"/>
              </a:rPr>
              <a:t>РОССИЙСКИЕ  ДЕНЬГИ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122" y="2852936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Стольник</a:t>
            </a:r>
            <a:endParaRPr lang="ru-RU" sz="4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286256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404664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rgbClr val="FFFF00"/>
                </a:solidFill>
                <a:latin typeface="Calibri"/>
                <a:ea typeface="+mj-ea"/>
                <a:cs typeface="+mj-cs"/>
              </a:rPr>
              <a:t>РОССИЙСКИЕ  ДЕНЬГИ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8419" y="1916832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Когда Русью правил «денежный мешок»?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4572008"/>
            <a:ext cx="34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РОССИЙСКИЕ  ДЕНЬГИ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7865" y="2223760"/>
            <a:ext cx="81369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В XIV веке князь Иван Данилович, по прозвищу Калита, т.е. «денежный мешок»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</p:spTree>
  </p:cSld>
  <p:clrMapOvr>
    <a:masterClrMapping/>
  </p:clrMapOvr>
  <p:transition spd="slow"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РОССИЙСКИЕ  ДЕНЬГИ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42913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7429" y="1659742"/>
            <a:ext cx="80648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Почему первую 100-рублевую купюру в России народ ласково называл </a:t>
            </a:r>
            <a:r>
              <a:rPr lang="ru-RU" sz="4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«Катенькой</a:t>
            </a:r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»?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57158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Расходы и доходы (бюджет)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56418" y="2447875"/>
            <a:ext cx="3211828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Российские  деньги</a:t>
            </a:r>
            <a:endParaRPr lang="ru-RU" sz="2400" b="1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57158" y="3357562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Финансовая безопасность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Деньги-денежки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</a:rPr>
              <a:t>Анатомия денег</a:t>
            </a:r>
            <a:endParaRPr lang="ru-RU" sz="2400" b="1" dirty="0" smtClean="0">
              <a:solidFill>
                <a:srgbClr val="FFFF00"/>
              </a:solidFill>
            </a:endParaRPr>
          </a:p>
        </p:txBody>
      </p:sp>
      <p:pic>
        <p:nvPicPr>
          <p:cNvPr id="13403" name="Рисунок 1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48038" y="165100"/>
            <a:ext cx="2454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67544" y="85293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РОССИЙСКИЕ  ДЕНЬГИ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2271" y="2060848"/>
            <a:ext cx="82089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На ней был изображен портрет Екатерины II, которая ввела в обращение бумажные деньги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РОССИЙСКИЕ  ДЕНЬГИ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4357694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70080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Book Antiqua" panose="02040602050305030304" pitchFamily="18" charset="0"/>
              </a:rPr>
              <a:t>Из какого города родом рубль?</a:t>
            </a:r>
          </a:p>
        </p:txBody>
      </p:sp>
    </p:spTree>
  </p:cSld>
  <p:clrMapOvr>
    <a:masterClrMapping/>
  </p:clrMapOvr>
  <p:transition spd="slow">
    <p:sndAc>
      <p:stSnd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РОССИЙСКИЕ  ДЕНЬГИ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7389" y="1700808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Из Новгорода. В XIII веке денежной единицей там служила гривна, представляющая собой серебряный прут. От него-то и отрубали в буквальном смысле более мелкие деньги, которые и получили название от глагола «рубить»</a:t>
            </a:r>
          </a:p>
        </p:txBody>
      </p:sp>
    </p:spTree>
  </p:cSld>
  <p:clrMapOvr>
    <a:masterClrMapping/>
  </p:clrMapOvr>
  <p:transition spd="slow">
    <p:sndAc>
      <p:stSnd>
        <p:snd r:embed="rId2" name="восходящий ряд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РОССИЙСКИЕ  ДЕНЬГИ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50057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1243360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На всех ассигнациях России двуглавый орёл был изображён с короной, а когда вы увидите ассигнацию с орлом, но без короны, то легко догадаетесь, когда она была напечатана. В самом деле, когда?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РОССИЙСКИЕ  ДЕНЬГИ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132856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Book Antiqua" panose="02040602050305030304" pitchFamily="18" charset="0"/>
              </a:rPr>
              <a:t>В 1917 г. после отречения Николая II от </a:t>
            </a:r>
            <a:r>
              <a:rPr lang="ru-RU" sz="5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престола</a:t>
            </a:r>
            <a:endParaRPr lang="ru-RU" sz="5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51128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4357694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772816"/>
            <a:ext cx="83325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Аналог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пароля. В ходе авторизации операции используется одновременно как пароль доступа держателя карты к терминалу (банкомату) и как секретный ключ для цифровой подписи запроса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368412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3898" y="2564904"/>
            <a:ext cx="8332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Book Antiqua" panose="02040602050305030304" pitchFamily="18" charset="0"/>
              </a:rPr>
              <a:t>ПИН-код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43985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33785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211818"/>
            <a:ext cx="8661648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Изготовление, </a:t>
            </a:r>
            <a:r>
              <a:rPr lang="ru-RU" dirty="0"/>
              <a:t>хранение, перевозка с целью сбыта или сбыт поддельных денежных знаков (монет, банкнот и </a:t>
            </a:r>
            <a:r>
              <a:rPr lang="ru-RU" dirty="0" smtClean="0"/>
              <a:t>т.д</a:t>
            </a:r>
            <a:r>
              <a:rPr lang="ru-RU" dirty="0"/>
              <a:t>.) либо ценных </a:t>
            </a:r>
            <a:r>
              <a:rPr lang="ru-RU" dirty="0" smtClean="0"/>
              <a:t>бумаг</a:t>
            </a:r>
            <a:endParaRPr lang="ru-RU" dirty="0"/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51128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b="1" u="sng" dirty="0" smtClean="0">
                <a:solidFill>
                  <a:srgbClr val="FFFF00"/>
                </a:solidFill>
              </a:rPr>
              <a:t/>
            </a:r>
            <a:br>
              <a:rPr lang="ru-RU" b="1" u="sng" dirty="0" smtClean="0">
                <a:solidFill>
                  <a:srgbClr val="FFFF00"/>
                </a:solidFill>
              </a:rPr>
            </a:br>
            <a:endParaRPr lang="ru-RU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6" name="Объект 1"/>
          <p:cNvSpPr>
            <a:spLocks noGrp="1"/>
          </p:cNvSpPr>
          <p:nvPr>
            <p:ph idx="1"/>
          </p:nvPr>
        </p:nvSpPr>
        <p:spPr>
          <a:xfrm>
            <a:off x="179512" y="2132856"/>
            <a:ext cx="8661648" cy="2995993"/>
          </a:xfrm>
        </p:spPr>
        <p:txBody>
          <a:bodyPr/>
          <a:lstStyle/>
          <a:p>
            <a:pPr marL="0" indent="0" algn="ctr">
              <a:buNone/>
            </a:pPr>
            <a:r>
              <a:rPr lang="vi-VN" dirty="0"/>
              <a:t>Фальшивомоне́тничество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296974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96" y="414908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1556792"/>
            <a:ext cx="83325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Рассылка </a:t>
            </a:r>
            <a:r>
              <a:rPr lang="ru-RU" sz="3200" dirty="0">
                <a:solidFill>
                  <a:schemeClr val="bg1"/>
                </a:solidFill>
                <a:latin typeface="Book Antiqua" panose="02040602050305030304" pitchFamily="18" charset="0"/>
              </a:rPr>
              <a:t>электронных писем, в которых от имени банка сообщается об изменениях, производимых в системе его безопасности. При этом пользователей просят возобновить информацию о карте, в том числе указать номер кредитки и ее ПИН-код.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395536" y="508905"/>
            <a:ext cx="7210425" cy="654032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</a:t>
            </a:r>
            <a:r>
              <a:rPr lang="ru-RU" sz="3600" b="1" u="sng" dirty="0" smtClean="0">
                <a:solidFill>
                  <a:srgbClr val="FFFF00"/>
                </a:solidFill>
              </a:rPr>
              <a:t>)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86" y="469741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1340768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Что такое «профицит  бюджета»?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1) Снижение 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курса национальной валюты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;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2) Высокий 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уровень инфляции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;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3) Отказ 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исполнять долговые обязательства</a:t>
            </a:r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;</a:t>
            </a:r>
            <a:endParaRPr lang="ru-RU" sz="3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4) Превышение </a:t>
            </a:r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доходов над расходами.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b="1" u="sng" dirty="0" smtClean="0">
                <a:solidFill>
                  <a:srgbClr val="FFFF00"/>
                </a:solidFill>
              </a:rPr>
              <a:t/>
            </a:r>
            <a:br>
              <a:rPr lang="ru-RU" b="1" u="sng" dirty="0" smtClean="0">
                <a:solidFill>
                  <a:srgbClr val="FFFF00"/>
                </a:solidFill>
              </a:rPr>
            </a:br>
            <a:endParaRPr lang="ru-RU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179512" y="2132856"/>
            <a:ext cx="8661648" cy="299599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Фишинг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210425" cy="150019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36545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348800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Установка  </a:t>
            </a:r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специальных устройств на банкоматы (накладная клавиатура, устройство для считывания карт), с помощью которых преступники получают информацию о </a:t>
            </a:r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карте</a:t>
            </a:r>
            <a:endParaRPr lang="ru-RU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296974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8" name="Объект 1"/>
          <p:cNvSpPr>
            <a:spLocks noGrp="1"/>
          </p:cNvSpPr>
          <p:nvPr>
            <p:ph idx="1"/>
          </p:nvPr>
        </p:nvSpPr>
        <p:spPr>
          <a:xfrm>
            <a:off x="179512" y="2132856"/>
            <a:ext cx="8661648" cy="299599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Скимминг</a:t>
            </a:r>
            <a:endParaRPr lang="ru-RU" dirty="0"/>
          </a:p>
        </p:txBody>
      </p:sp>
    </p:spTree>
  </p:cSld>
  <p:clrMapOvr>
    <a:masterClrMapping/>
  </p:clrMapOvr>
  <p:transition spd="slow">
    <p:sndAc>
      <p:stSnd>
        <p:snd r:embed="rId2" name="восходящий ряд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</p:spTree>
  </p:cSld>
  <p:clrMapOvr>
    <a:masterClrMapping/>
  </p:clrMapOvr>
  <p:transition spd="slow"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296974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</a:t>
            </a:r>
            <a:r>
              <a:rPr lang="ru-RU" sz="3600" b="1" u="sng" dirty="0" smtClean="0">
                <a:solidFill>
                  <a:srgbClr val="FFFF00"/>
                </a:solidFill>
              </a:rPr>
              <a:t>безопасность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376003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1412776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В Древнем Риме этих служащих ценили так высоко, что даже освобождали от налогов. Главным орудием их труда были крепкие зубы. Чем же занимались эти люди?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296974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Финансовая безопасность</a:t>
            </a:r>
            <a:br>
              <a:rPr lang="ru-RU" sz="3600" b="1" u="sng" dirty="0">
                <a:solidFill>
                  <a:srgbClr val="FFFF00"/>
                </a:solidFill>
              </a:rPr>
            </a:br>
            <a:endParaRPr lang="ru-RU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8347" y="1916832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Выявляли фальшивые деньги, проверяя их «на зуб». Название профессии – «</a:t>
            </a:r>
            <a:r>
              <a:rPr lang="ru-RU" sz="40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аргироскоп</a:t>
            </a:r>
            <a:r>
              <a:rPr lang="ru-RU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</p:spTree>
  </p:cSld>
  <p:clrMapOvr>
    <a:masterClrMapping/>
  </p:clrMapOvr>
  <p:transition spd="slow"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601935" y="22920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357694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3982" y="1844824"/>
            <a:ext cx="80824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latin typeface="Book Antiqua" panose="02040602050305030304" pitchFamily="18" charset="0"/>
              </a:rPr>
              <a:t>Что делает с рублём </a:t>
            </a:r>
            <a:r>
              <a:rPr lang="ru-RU" sz="6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копейка?</a:t>
            </a:r>
            <a:endParaRPr lang="ru-RU" sz="6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3982" y="1844824"/>
            <a:ext cx="80824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Копейка рубль бережёт</a:t>
            </a:r>
            <a:endParaRPr lang="ru-RU" sz="6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7786742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dirty="0" smtClean="0"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3857628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1484784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Какая птица изображалась на монетах Древних Афин, а также была символом самой богини Афины?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</a:t>
            </a:r>
            <a:r>
              <a:rPr lang="ru-RU" sz="3600" b="1" u="sng" dirty="0" smtClean="0">
                <a:solidFill>
                  <a:srgbClr val="FFFF00"/>
                </a:solidFill>
              </a:rPr>
              <a:t>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142984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  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060848"/>
            <a:ext cx="71825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prstClr val="white"/>
                </a:solidFill>
                <a:latin typeface="Book Antiqua" panose="02040602050305030304" pitchFamily="18" charset="0"/>
              </a:rPr>
              <a:t>Превышение доходов над расходами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7524781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5341" y="2254225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Сова</a:t>
            </a:r>
            <a:endParaRPr lang="ru-RU" sz="7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7710491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581128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44824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В Древней Спарте деньгами служили железные прутья, которые при изготовлении закаливали в уксусе. Для чего это делали?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667625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44824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Чтобы не копили богатств, ведь закалка в уксусе делает железо хрупким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251520" y="357166"/>
            <a:ext cx="7560840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36545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5536" y="1844824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ook Antiqua" panose="02040602050305030304" pitchFamily="18" charset="0"/>
              </a:rPr>
              <a:t>Вспомните денежную единицу одной островной европейской страны и скажите, как считали деньги в древности?</a:t>
            </a:r>
          </a:p>
        </p:txBody>
      </p:sp>
    </p:spTree>
  </p:cSld>
  <p:clrMapOvr>
    <a:masterClrMapping/>
  </p:clrMapOvr>
  <p:transition spd="slow">
    <p:sndAc>
      <p:stSnd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667625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844824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Взвешивали, отсюда фунт стерлингов</a:t>
            </a:r>
          </a:p>
        </p:txBody>
      </p:sp>
    </p:spTree>
  </p:cSld>
  <p:clrMapOvr>
    <a:masterClrMapping/>
  </p:clrMapOvr>
  <p:transition spd="slow">
    <p:sndAc>
      <p:stSnd>
        <p:snd r:embed="rId2" name="восходящий ряд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667625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dirty="0" smtClean="0"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62" y="436545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484784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За эту мелкую монету в Венеции XVI века можно было узнать из рукописной сводки последние городские новости. Её название и сейчас у всех нас на слуху. Что это за монета?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Деньги-денежки</a:t>
            </a:r>
            <a:r>
              <a:rPr lang="ru-RU" sz="3600" b="1" u="sng" dirty="0" smtClean="0">
                <a:solidFill>
                  <a:srgbClr val="FFFF00"/>
                </a:solidFill>
              </a:rPr>
              <a:t/>
            </a:r>
            <a:br>
              <a:rPr lang="ru-RU" sz="3600" b="1" u="sng" dirty="0" smtClean="0">
                <a:solidFill>
                  <a:srgbClr val="FFFF00"/>
                </a:solidFill>
              </a:rPr>
            </a:b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916832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Gazzetta</a:t>
            </a:r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 – газета, давшая название печатному периодическому изданию – газете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857224" y="357166"/>
            <a:ext cx="7210425" cy="78581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14338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6622" y="1628800"/>
            <a:ext cx="85138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Не только уважение и самоуважение </a:t>
            </a:r>
            <a:r>
              <a:rPr lang="ru-RU" sz="4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человека</a:t>
            </a:r>
            <a:r>
              <a:rPr lang="ru-RU" sz="4400" dirty="0">
                <a:solidFill>
                  <a:schemeClr val="bg1"/>
                </a:solidFill>
                <a:latin typeface="Book Antiqua" panose="02040602050305030304" pitchFamily="18" charset="0"/>
              </a:rPr>
              <a:t>, но и стоимость, ценность денежного знака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667625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1428736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965076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Достоинство </a:t>
            </a:r>
            <a:endParaRPr lang="ru-RU" sz="4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</p:spTree>
  </p:cSld>
  <p:clrMapOvr>
    <a:masterClrMapping/>
  </p:clrMapOvr>
  <p:transition spd="slow"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</a:t>
            </a:r>
            <a:r>
              <a:rPr lang="ru-RU" sz="3600" b="1" u="sng" dirty="0" smtClean="0">
                <a:solidFill>
                  <a:srgbClr val="FFFF00"/>
                </a:solidFill>
              </a:rPr>
              <a:t>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86" y="450057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7" y="1412776"/>
            <a:ext cx="86391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286256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844824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Book Antiqua" panose="02040602050305030304" pitchFamily="18" charset="0"/>
              </a:rPr>
              <a:t>Что у человека 12 пар, а у монеты всего одно?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7210425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06084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Ребро</a:t>
            </a:r>
            <a:endParaRPr lang="ru-RU" sz="6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467544" y="214298"/>
            <a:ext cx="7210425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07194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256430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Какие монеты с недавних пор чеканят из «скандинавского золота»: сплава меди, алюминия, цинка и олова, разработанного финской меднорудной компанией?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7996211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06084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Евроценты</a:t>
            </a:r>
            <a:endParaRPr lang="ru-RU" sz="6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>
          <a:xfrm>
            <a:off x="107504" y="428604"/>
            <a:ext cx="8460211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14338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053575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Какое слово произошло от </a:t>
            </a:r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латинского выражения </a:t>
            </a:r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«</a:t>
            </a:r>
            <a:r>
              <a:rPr lang="ru-RU" sz="4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деньги, приносящие </a:t>
            </a:r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процент»?</a:t>
            </a:r>
          </a:p>
        </p:txBody>
      </p:sp>
    </p:spTree>
  </p:cSld>
  <p:clrMapOvr>
    <a:masterClrMapping/>
  </p:clrMapOvr>
  <p:transition spd="slow">
    <p:sndAc>
      <p:stSnd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053575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Капитал</a:t>
            </a:r>
            <a:endParaRPr lang="ru-RU" sz="6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восходящий ряд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10425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86" y="4500570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000" y="1484784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Этими снарядами некий сиамский царь приказал обстреливать осаждённый город. И защитники с удовольствием оставили свои посты. Что это были за снаряды?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FF00"/>
                </a:solidFill>
              </a:rPr>
              <a:t>Анатомия денег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2420888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72816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Book Antiqua" panose="02040602050305030304" pitchFamily="18" charset="0"/>
              </a:rPr>
              <a:t>Горшки с монетами. Нестойкие защитники бросились собирать монеты. Царь без труда </a:t>
            </a:r>
            <a:r>
              <a:rPr lang="ru-RU" sz="4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взял город</a:t>
            </a:r>
            <a:endParaRPr lang="ru-RU" sz="4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7211144" cy="1143000"/>
          </a:xfrm>
        </p:spPr>
        <p:txBody>
          <a:bodyPr/>
          <a:lstStyle/>
          <a:p>
            <a:pPr algn="ctr"/>
            <a:r>
              <a:rPr lang="ru-RU" sz="11500" b="1" dirty="0" smtClean="0"/>
              <a:t>Спасибо за </a:t>
            </a:r>
            <a:r>
              <a:rPr lang="ru-RU" sz="11500" b="1" dirty="0" smtClean="0"/>
              <a:t>внимание!</a:t>
            </a:r>
            <a:endParaRPr lang="ru-RU" sz="1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</a:t>
            </a:r>
            <a:r>
              <a:rPr lang="ru-RU" sz="3600" b="1" u="sng" dirty="0" smtClean="0">
                <a:solidFill>
                  <a:srgbClr val="FFFF00"/>
                </a:solidFill>
              </a:rPr>
              <a:t>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142984"/>
            <a:ext cx="41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21860" y="2348880"/>
            <a:ext cx="48431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Дефицитный тип бюджета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4" y="4697412"/>
            <a:ext cx="14414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643998" cy="44270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Какой расфасовки стиральный порошок выгоднее купить хозяйке, если известно, что пакет весом 1кг 500 г стоит 150 руб.,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пакет весом 500 г стоит 60 руб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.? Сколько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денег она сэкономит?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ransition spd="slow" advClick="0">
    <p:sndAc>
      <p:stSnd loop="1">
        <p:snd r:embed="rId2" name="svoya_igra_1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0425" cy="114300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FFF00"/>
                </a:solidFill>
              </a:rPr>
              <a:t>Расходы и доходы (бюджет)</a:t>
            </a:r>
            <a:endParaRPr lang="ru-RU" sz="3600" b="1" u="sng" dirty="0" smtClean="0">
              <a:solidFill>
                <a:srgbClr val="FFFF00"/>
              </a:solidFill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571613"/>
            <a:ext cx="4357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3141" y="2852936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30 рублей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/>
              <a:t>40</a:t>
            </a:r>
          </a:p>
        </p:txBody>
      </p:sp>
    </p:spTree>
  </p:cSld>
  <p:clrMapOvr>
    <a:masterClrMapping/>
  </p:clrMapOvr>
  <p:transition spd="slow">
    <p:sndAc>
      <p:stSnd>
        <p:snd r:embed="rId2" name="Svoya_igra_-_Kot_v_Meshke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947</Words>
  <Application>Microsoft Office PowerPoint</Application>
  <PresentationFormat>Экран (4:3)</PresentationFormat>
  <Paragraphs>204</Paragraphs>
  <Slides>58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Расходы и доходы (бюджет) </vt:lpstr>
      <vt:lpstr>Расходы и доходы (бюджет)</vt:lpstr>
      <vt:lpstr>Расходы и доходы (бюджет)</vt:lpstr>
      <vt:lpstr>Расходы и доходы (бюджет)</vt:lpstr>
      <vt:lpstr>Расходы и доходы (бюджет)</vt:lpstr>
      <vt:lpstr>Расходы и доходы (бюджет)</vt:lpstr>
      <vt:lpstr>Презентация PowerPoint</vt:lpstr>
      <vt:lpstr>Расходы и доходы (бюджет)</vt:lpstr>
      <vt:lpstr>Расходы и доходы (бюджет)</vt:lpstr>
      <vt:lpstr>Расходы и доходы (бюджет)</vt:lpstr>
      <vt:lpstr>Расходы и доходы (бюджет)</vt:lpstr>
      <vt:lpstr>Презентация PowerPoint</vt:lpstr>
      <vt:lpstr>Презентация PowerPoint</vt:lpstr>
      <vt:lpstr>Презентация PowerPoint</vt:lpstr>
      <vt:lpstr>РОССИЙСКИЕ  ДЕНЬГИ</vt:lpstr>
      <vt:lpstr>Презентация PowerPoint</vt:lpstr>
      <vt:lpstr>РОССИЙСКИЕ  ДЕНЬГИ</vt:lpstr>
      <vt:lpstr>РОССИЙСКИЕ  ДЕНЬГИ</vt:lpstr>
      <vt:lpstr>РОССИЙСКИЕ  ДЕНЬГИ</vt:lpstr>
      <vt:lpstr>РОССИЙСКИЕ  ДЕНЬГИ</vt:lpstr>
      <vt:lpstr>РОССИЙСКИЕ  ДЕНЬГИ</vt:lpstr>
      <vt:lpstr>РОССИЙСКИЕ  ДЕНЬГИ</vt:lpstr>
      <vt:lpstr>Финансовая безопасность </vt:lpstr>
      <vt:lpstr>Финансовая безопасность </vt:lpstr>
      <vt:lpstr>Финансовая безопасность </vt:lpstr>
      <vt:lpstr>Финансовая безопасность </vt:lpstr>
      <vt:lpstr>Финансовая безопасность </vt:lpstr>
      <vt:lpstr>Финансовая безопасность </vt:lpstr>
      <vt:lpstr>Финансовая безопасность </vt:lpstr>
      <vt:lpstr>Финансовая безопасность </vt:lpstr>
      <vt:lpstr>Презентация PowerPoint</vt:lpstr>
      <vt:lpstr>Финансовая безопасность </vt:lpstr>
      <vt:lpstr>Финансовая безопасность </vt:lpstr>
      <vt:lpstr>Презентация PowerPoint</vt:lpstr>
      <vt:lpstr>Деньги-денежки </vt:lpstr>
      <vt:lpstr>Деньги-денежки </vt:lpstr>
      <vt:lpstr>Деньги-денежки </vt:lpstr>
      <vt:lpstr>Деньги-денежки </vt:lpstr>
      <vt:lpstr>Деньги-денежки </vt:lpstr>
      <vt:lpstr>Деньги-денежки </vt:lpstr>
      <vt:lpstr>Деньги-денежки </vt:lpstr>
      <vt:lpstr>Деньги-денежки </vt:lpstr>
      <vt:lpstr>Деньги-денежки </vt:lpstr>
      <vt:lpstr>Деньги-денежки </vt:lpstr>
      <vt:lpstr>Анатомия денег</vt:lpstr>
      <vt:lpstr>Анатомия денег</vt:lpstr>
      <vt:lpstr>Презентация PowerPoint</vt:lpstr>
      <vt:lpstr>Анатомия денег</vt:lpstr>
      <vt:lpstr>Анатомия денег</vt:lpstr>
      <vt:lpstr>Анатомия денег</vt:lpstr>
      <vt:lpstr>Анатомия денег</vt:lpstr>
      <vt:lpstr>Анатомия денег</vt:lpstr>
      <vt:lpstr>Анатомия денег</vt:lpstr>
      <vt:lpstr>Анатомия денег</vt:lpstr>
      <vt:lpstr>Анатомия денег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Директор</cp:lastModifiedBy>
  <cp:revision>260</cp:revision>
  <dcterms:created xsi:type="dcterms:W3CDTF">2014-05-16T09:35:17Z</dcterms:created>
  <dcterms:modified xsi:type="dcterms:W3CDTF">2020-03-22T12:21:21Z</dcterms:modified>
</cp:coreProperties>
</file>