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75" r:id="rId2"/>
    <p:sldId id="268" r:id="rId3"/>
    <p:sldId id="276" r:id="rId4"/>
    <p:sldId id="274" r:id="rId5"/>
    <p:sldId id="281" r:id="rId6"/>
    <p:sldId id="270" r:id="rId7"/>
    <p:sldId id="277" r:id="rId8"/>
    <p:sldId id="272" r:id="rId9"/>
    <p:sldId id="269" r:id="rId10"/>
    <p:sldId id="286" r:id="rId11"/>
    <p:sldId id="278" r:id="rId12"/>
    <p:sldId id="279" r:id="rId13"/>
    <p:sldId id="289" r:id="rId14"/>
    <p:sldId id="282" r:id="rId15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18" d="100"/>
          <a:sy n="118" d="100"/>
        </p:scale>
        <p:origin x="-276" y="-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5DCE5-9CA8-4257-9715-7387C42731A3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37C3D3-F22A-43C1-B2E1-4F4FBB76A2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69383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120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373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276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636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284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87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446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07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4489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684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743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52334-C5AA-4093-BCC0-7402C75C1290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589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1496291"/>
            <a:ext cx="11191163" cy="4986396"/>
          </a:xfrm>
        </p:spPr>
        <p:txBody>
          <a:bodyPr/>
          <a:lstStyle/>
          <a:p>
            <a:pPr marL="0" lvl="0" indent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2830"/>
            <a:ext cx="12192000" cy="15285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38151" y="2398815"/>
            <a:ext cx="107579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4454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Информация об организации приёма заявлений граждан в первые классы </a:t>
            </a:r>
            <a:br>
              <a:rPr lang="ru-RU" sz="5400" b="1" dirty="0">
                <a:solidFill>
                  <a:srgbClr val="4454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5400" b="1" dirty="0">
                <a:solidFill>
                  <a:srgbClr val="4454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 </a:t>
            </a:r>
            <a:r>
              <a:rPr lang="ru-RU" sz="5400" b="1" dirty="0" smtClean="0">
                <a:solidFill>
                  <a:srgbClr val="4454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2024-2025 </a:t>
            </a:r>
            <a:r>
              <a:rPr lang="ru-RU" sz="5400" b="1" dirty="0">
                <a:solidFill>
                  <a:srgbClr val="4454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учебный год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74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50500"/>
            <a:ext cx="12192000" cy="153009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2516" y="1552490"/>
            <a:ext cx="11245931" cy="5305509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1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Внеочередное </a:t>
            </a:r>
            <a:r>
              <a:rPr lang="ru-RU" sz="1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 на зачисление </a:t>
            </a:r>
            <a:r>
              <a:rPr lang="ru-RU" sz="11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общеобразовательные организации, имеющие интернат (на территории г. Петрозаводска нет таких общеобразовательных организаций):</a:t>
            </a:r>
            <a:endParaRPr lang="ru-RU" sz="11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7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6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</a:t>
            </a:r>
            <a:r>
              <a:rPr lang="ru-RU" sz="6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ети </a:t>
            </a:r>
            <a:r>
              <a:rPr lang="ru-RU" sz="6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прокуроров, судей, сотрудников Следственного комитета Российской </a:t>
            </a:r>
            <a:r>
              <a:rPr lang="ru-RU" sz="6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Федерации</a:t>
            </a:r>
            <a:r>
              <a:rPr lang="ru-RU" sz="7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6400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Дополнения:</a:t>
            </a:r>
          </a:p>
          <a:p>
            <a:pPr marL="342900" lvl="0" indent="-342900" algn="just">
              <a:lnSpc>
                <a:spcPct val="20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ru-RU" sz="6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</a:t>
            </a:r>
            <a:r>
              <a:rPr lang="ru-RU" sz="6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от 27.05.1998 № 76-ФЗ «О статусе военнослужащих</a:t>
            </a:r>
            <a:r>
              <a:rPr lang="ru-RU" sz="6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lvl="0" indent="0" algn="just">
              <a:lnSpc>
                <a:spcPct val="20000"/>
              </a:lnSpc>
              <a:spcAft>
                <a:spcPts val="800"/>
              </a:spcAft>
              <a:buNone/>
            </a:pPr>
            <a:r>
              <a:rPr lang="ru-RU" sz="6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Статья </a:t>
            </a:r>
            <a:r>
              <a:rPr lang="ru-RU" sz="6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24. Социальная защита членов семей военнослужащих, потерявших </a:t>
            </a:r>
            <a:r>
              <a:rPr lang="ru-RU" sz="6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кормильца</a:t>
            </a:r>
            <a:endParaRPr lang="ru-RU" sz="6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20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ru-RU" sz="6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Федеральный закон от 03.07.2016 N 226-ФЗ (ред. от 04.08.2023) "О войсках национальной гвардии </a:t>
            </a:r>
            <a:r>
              <a:rPr lang="ru-RU" sz="6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Российской</a:t>
            </a:r>
          </a:p>
          <a:p>
            <a:pPr marL="0" indent="0" algn="just">
              <a:lnSpc>
                <a:spcPct val="20000"/>
              </a:lnSpc>
              <a:spcAft>
                <a:spcPts val="800"/>
              </a:spcAft>
              <a:buNone/>
            </a:pPr>
            <a:r>
              <a:rPr lang="ru-RU" sz="6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6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Федерации" (с изм. и доп., вступ. в силу с 15.08.2023</a:t>
            </a:r>
            <a:r>
              <a:rPr lang="ru-RU" sz="6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6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20000"/>
              </a:lnSpc>
              <a:spcAft>
                <a:spcPts val="800"/>
              </a:spcAft>
              <a:buNone/>
            </a:pPr>
            <a:r>
              <a:rPr lang="ru-RU" sz="6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Статья 28.1 </a:t>
            </a:r>
            <a:r>
              <a:rPr lang="ru-RU" sz="6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Гарантии членам семьи сотрудника в связи с прохождением службы в войсках национальной гвардии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6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Детям </a:t>
            </a:r>
            <a:r>
              <a:rPr lang="ru-RU" sz="6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военнослужащих и детям граждан, пребывавших в добровольческих формированиях, погибших (умерших) при выполнении задач в специальной военной операции либо позднее указанного периода, но вследствие увечья (ранения, травмы, контузии) или заболевания, полученных при выполнении задач в ходе проведения специальной военной операции, в том числе усыновленным (удочеренным) или находящимся под опекой или попечительством в семье, включая приемную семью либо в случаях, предусмотренных законами субъектов Российской Федерации, патронатную семью, предоставляются во внеочередном порядке места в государственных и муниципальных общеобразовательных и дошкольных образовательных организациях по месту жительства их семей, а также места в летних оздоровительных лагерях.</a:t>
            </a:r>
            <a:endParaRPr lang="ru-RU" sz="6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endParaRPr lang="ru-RU" sz="56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endParaRPr lang="ru-RU" sz="9600" u="sng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endParaRPr lang="ru-RU" sz="74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7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800" b="1" dirty="0">
                <a:solidFill>
                  <a:srgbClr val="000000"/>
                </a:solidFill>
                <a:latin typeface="PT Sans"/>
              </a:rPr>
              <a:t>Федеральный закон от 03.07.2016 N 226-ФЗ (ред. от 04.08.2023) "О войсках национальной гвардии Российской Федерации" (с изм. и доп., вступ. в силу с 15.08.2023)</a:t>
            </a:r>
          </a:p>
          <a:p>
            <a:r>
              <a:rPr lang="ru-RU" sz="800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ru-RU" sz="8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ru-RU" sz="7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9345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50500"/>
            <a:ext cx="12192000" cy="153009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8931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Первоочередное право на зачисление </a:t>
            </a:r>
            <a:r>
              <a:rPr lang="ru-RU" sz="11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общеобразовательные организации </a:t>
            </a:r>
            <a:r>
              <a:rPr lang="ru-RU" sz="1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имеют дети льготных категорий граждан:</a:t>
            </a:r>
            <a:endParaRPr lang="ru-RU" sz="11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ru-RU" sz="7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дети военнослужащих, </a:t>
            </a:r>
            <a:r>
              <a:rPr lang="ru-RU" sz="7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том числе участники СВО</a:t>
            </a:r>
            <a:r>
              <a:rPr lang="ru-RU" sz="7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7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ru-RU" sz="7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дети сотрудников полиции и органов внутренних дел;</a:t>
            </a:r>
            <a:endParaRPr lang="ru-RU" sz="7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ru-RU" sz="7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дети сотрудников, имеющих специальные звания и проходящие службу в учреждениях и органах уголовно-исполнительной системы;</a:t>
            </a:r>
            <a:endParaRPr lang="ru-RU" sz="7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ru-RU" sz="7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дети сотрудников, имеющих специальные звания и проходящие службу в учреждениях и органах принудительного исполнения Российской Федерации;</a:t>
            </a:r>
            <a:endParaRPr lang="ru-RU" sz="7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ru-RU" sz="7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дети сотрудников, имеющих специальные звания и проходящие службу в учреждениях и органах федеральной противопожарной службы;</a:t>
            </a:r>
            <a:endParaRPr lang="ru-RU" sz="7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ru-RU" sz="7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дети сотрудников, имеющих специальные звания и проходящие службу в таможенных органах Российской </a:t>
            </a:r>
            <a:r>
              <a:rPr lang="ru-RU" sz="7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Федерации.</a:t>
            </a:r>
            <a:endParaRPr lang="ru-RU" sz="7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5774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28" y="0"/>
            <a:ext cx="12192000" cy="153009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Преимущественное право на зачисление в школы города имеют дети льготных категорий граждан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воспитывающиеся в одной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семье (в том числе патронатной),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независимо от наличия кровного родства между ними (т. е. в том числе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усыновленные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дети и дети, находящиеся под опекой или попечительством).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2547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418" y="1419367"/>
            <a:ext cx="11191163" cy="5213445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документов для зачисления в 1 класс при приеме лично </a:t>
            </a:r>
          </a:p>
          <a:p>
            <a:pPr marL="0" indent="0" algn="ctr">
              <a:buNone/>
            </a:pP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копию документа, удостоверяющего личность родителя (законного представителя) ребёнка или поступающего;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копию свидетельства о рождении ребёнка или документа, подтверждающего родство заявителя;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копию свидетельства о рождении полнородных и </a:t>
            </a:r>
            <a:r>
              <a:rPr lang="ru-RU" b="0" i="0" u="none" strike="noStrike" baseline="0" dirty="0" err="1" smtClean="0">
                <a:latin typeface="Times New Roman" panose="02020603050405020304" pitchFamily="18" charset="0"/>
              </a:rPr>
              <a:t>неполнородных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 брата и (или) сестры (в случае использования права преимущественного приёма на обучение</a:t>
            </a:r>
            <a:r>
              <a:rPr lang="ru-RU" b="0" i="0" u="none" strike="noStrike" dirty="0" smtClean="0">
                <a:latin typeface="Times New Roman" panose="02020603050405020304" pitchFamily="18" charset="0"/>
              </a:rPr>
              <a:t> по образовательным программам начального общего образования ребенка в муниципальную образовательную 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организацию, в которой обучаются его полнородные и </a:t>
            </a:r>
            <a:r>
              <a:rPr lang="ru-RU" b="0" i="0" u="none" strike="noStrike" baseline="0" dirty="0" err="1" smtClean="0">
                <a:latin typeface="Times New Roman" panose="02020603050405020304" pitchFamily="18" charset="0"/>
              </a:rPr>
              <a:t>неполнородные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 брат и (или) сестра);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копию документа, подтверждающего установление опеки или попечительства (при необходимости);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копию документа о регистрации ребёнка или поступающего по месту жительства или по месту пребывания на закреплённой территории или справку о приёме документов для оформления регистрации по месту жительства (в случае приёма на обучение ребёнка или поступающего, проживающего на закреплённой территории);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копии документов, подтверждающих право внеочередного, первоочередного приёма на обучение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копию заключения психолого-медико-педагогической комиссии (при наличии).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9183"/>
            <a:ext cx="12192000" cy="152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13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53009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подачи заявления через ЕПГУ необходимы следующие документы: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данные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паспорта родителя и свидетельства о рождении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ребёнка (они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автоматически подтянутся из личного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кабинета);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номер или название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школы;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сведения о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регистрации (если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они уже есть в профиле, форма «предложит» их для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выбора);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информация о братьях и сёстрах, если они уже учатся в выбранной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школе;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документы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, подтверждающие право на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льготы (их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оригиналы нужно будет принести в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школу, в личный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кабинет придёт соответствующее </a:t>
            </a:r>
            <a:r>
              <a:rPr lang="ru-RU" smtClean="0">
                <a:latin typeface="Times New Roman" panose="02020603050405020304" pitchFamily="18" charset="0"/>
                <a:ea typeface="Calibri" panose="020F0502020204030204" pitchFamily="34" charset="0"/>
              </a:rPr>
              <a:t>уведомление).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9525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418" y="1419367"/>
            <a:ext cx="11191163" cy="521344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документы </a:t>
            </a:r>
          </a:p>
          <a:p>
            <a:pPr marL="0" indent="0" algn="ctr">
              <a:buNone/>
            </a:pP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организации приёма заявлений в 1 класс: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29.12.2012 № 273-ФЗ «Об образовании в РФ»;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Республики Карелия от 20 декабря 2013 года № 1755-ЗРК «Об образовании»;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просвещения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№ 458 от 02.09.2020 «Об утверждении Порядка приёма на обучение по образовательным программам начального общего, основного общего  и среднего общего образования» (ред. от 30.08.2023 года);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Администрации Петрозаводского городского округа от 03.03.2021 года № 438 «О закреплении муниципальных образовательных организаций Петрозаводского городского округа за конкретными территориями Петрозаводского городского округа» (ред. от 15.02.2024 года)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локальные акты общеобразовательных организаций. </a:t>
            </a:r>
          </a:p>
          <a:p>
            <a:pPr marL="0" indent="0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9183"/>
            <a:ext cx="12192000" cy="152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57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881" y="160592"/>
            <a:ext cx="12192000" cy="153009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8205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 </a:t>
            </a: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Петрозаводского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городского округа </a:t>
            </a: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заявлений граждан в первые классы </a:t>
            </a: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2024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 год начинается </a:t>
            </a: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 марта 2024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с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09:00 часов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022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0931" y="1259943"/>
            <a:ext cx="10515600" cy="83587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Претенденты на зачисление в 1 класс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47131" y="2398831"/>
            <a:ext cx="5181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Приём заявлений на обучение в 1 класс (для детей, имеющих право на зачисление во внеочередном, первоочередном порядке, имеющим преимущественное право, и детей, проживающих на закреплённой территории) начинается 28 марта текущего года и завершается 30 июня текущего года.</a:t>
            </a:r>
          </a:p>
          <a:p>
            <a:pPr algn="just"/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44905" y="2398831"/>
            <a:ext cx="5181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детей, не проживающих на закреплённой территории, приём заявлений на обучение в 1 класс начинается 6 июля текущего года до момента заполнения свободных мест, но не позднее 5 сентября текущего  года.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7594"/>
            <a:ext cx="12192000" cy="1528550"/>
          </a:xfrm>
          <a:prstGeom prst="rect">
            <a:avLst/>
          </a:prstGeom>
        </p:spPr>
      </p:pic>
      <p:cxnSp>
        <p:nvCxnSpPr>
          <p:cNvPr id="7" name="Прямая со стрелкой 6"/>
          <p:cNvCxnSpPr>
            <a:stCxn id="2" idx="2"/>
          </p:cNvCxnSpPr>
          <p:nvPr/>
        </p:nvCxnSpPr>
        <p:spPr>
          <a:xfrm flipH="1">
            <a:off x="2920621" y="2095821"/>
            <a:ext cx="2908110" cy="303010"/>
          </a:xfrm>
          <a:prstGeom prst="straightConnector1">
            <a:avLst/>
          </a:prstGeom>
          <a:ln w="28575"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832711" y="2095821"/>
            <a:ext cx="2738083" cy="303010"/>
          </a:xfrm>
          <a:prstGeom prst="straightConnector1">
            <a:avLst/>
          </a:prstGeom>
          <a:ln w="28575"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302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91123"/>
            <a:ext cx="12192000" cy="153009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46427"/>
          </a:xfrm>
        </p:spPr>
        <p:txBody>
          <a:bodyPr>
            <a:normAutofit fontScale="92500"/>
          </a:bodyPr>
          <a:lstStyle/>
          <a:p>
            <a:pPr marL="0" indent="0" algn="ctr">
              <a:spcAft>
                <a:spcPts val="0"/>
              </a:spcAft>
              <a:buNone/>
            </a:pPr>
            <a:r>
              <a:rPr lang="ru-RU" sz="51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Способы подачи заявления о приеме на обучение </a:t>
            </a:r>
          </a:p>
          <a:p>
            <a:pPr marL="0" indent="0" algn="ctr">
              <a:spcAft>
                <a:spcPts val="0"/>
              </a:spcAft>
              <a:buNone/>
            </a:pP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электронной форме посредством ЕПГУ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ерез 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операторов почтовой 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связи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ично 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общеобразовательную организацию</a:t>
            </a:r>
          </a:p>
          <a:p>
            <a:pPr marL="0" indent="0" algn="just">
              <a:spcAft>
                <a:spcPts val="0"/>
              </a:spcAft>
              <a:buNone/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846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0644" y="1269242"/>
            <a:ext cx="10782795" cy="5213445"/>
          </a:xfrm>
        </p:spPr>
        <p:txBody>
          <a:bodyPr/>
          <a:lstStyle/>
          <a:p>
            <a:pPr marL="0" lvl="0" indent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ru-RU" alt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</a:t>
            </a:r>
            <a:r>
              <a:rPr lang="ru-RU" alt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начального общего образования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начинается 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достижении детьми возраста </a:t>
            </a: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лет и 6 месяцев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отсутствии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противопоказаний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состоянию здоровья,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 </a:t>
            </a: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позже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ими возраста </a:t>
            </a: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лет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774"/>
            <a:ext cx="12192000" cy="152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83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53009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для получения направления:</a:t>
            </a:r>
          </a:p>
          <a:p>
            <a:pPr marL="0" indent="0" algn="ctr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свидетельства о рождении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ребёнка;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страницы паспорта законного представителя (ФИО, фото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опия свидетельства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регистрации по месту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жительства;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подтверждающий отсутствие у несовершеннолетних противопоказаний к обучению по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состоянию здоровья.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940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417" y="1596790"/>
            <a:ext cx="11191163" cy="52134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на сайте: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«О закреплении муниципальных образовательных организаций Петрозаводского городского округа за конкретными территориями Петрозаводского городского округа»;</a:t>
            </a: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количестве первых классов (общеобразовательные и коррекционные);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нформация о количестве мест в первых классах;</a:t>
            </a:r>
            <a:r>
              <a:rPr lang="ru-RU" b="0" i="0" u="none" strike="noStrik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нформация о наличии свободных мест в первых классах для приёма детей, не проживающих на закреплённой территории, не позднее 5 июля текущего года;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равила </a:t>
            </a:r>
            <a:r>
              <a:rPr lang="ru-RU" b="0" i="0" u="none" strike="noStrike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приема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общеобразовательную организацию;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образец заявления о приеме на обучение.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latin typeface="Times New Roman" panose="02020603050405020304" pitchFamily="18" charset="0"/>
            </a:endParaRPr>
          </a:p>
          <a:p>
            <a:pPr algn="just"/>
            <a:endParaRPr lang="ru-RU" b="0" i="0" u="none" strike="noStrike" baseline="0" dirty="0" smtClean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0" cy="152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01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1269242"/>
            <a:ext cx="11191163" cy="5759355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sz="5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Федеральные законы, регламентирующие внеочередной и первоочередной порядок приёма заявлений, а так же, преимущественное право при приёме заявлений на обучение:</a:t>
            </a:r>
          </a:p>
          <a:p>
            <a:pPr marL="0" indent="0" algn="ctr">
              <a:buNone/>
            </a:pP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Российской Федерации «О прокуратуре Российской Федерации» № 2202-1;</a:t>
            </a:r>
          </a:p>
          <a:p>
            <a:pPr algn="just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Российской Федерации «О статусе судей в Российской Федерации» № 3132-1; </a:t>
            </a:r>
          </a:p>
          <a:p>
            <a:pPr algn="just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«О следственном комитете Российской Федерации» № 403-ФЗ;</a:t>
            </a:r>
          </a:p>
          <a:p>
            <a:pPr algn="just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Федеральный закон от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03.07.2016 № 226-ФЗ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(ред. от 04.08.2023) "О войсках национальной гвардии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(с изм. и доп., вступ. в силу с 15.08.2023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ru-RU" sz="4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27.05.1998 № 76-ФЗ «О статусе военнослужащих»;</a:t>
            </a:r>
          </a:p>
          <a:p>
            <a:pPr algn="just"/>
            <a:r>
              <a:rPr lang="ru-RU" sz="4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07.02.2011 № 3-ФЗ «О полиции»;</a:t>
            </a:r>
            <a:endParaRPr lang="ru-RU" sz="4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30.12.2012 № 283-ФЗ «О социальных гарантиях сотрудникам некоторых федеральных органов исполнительной власти и внесении изменений в отдельные законодательные акты РФ».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52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6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733</TotalTime>
  <Words>1104</Words>
  <Application>Microsoft Office PowerPoint</Application>
  <PresentationFormat>Произвольный</PresentationFormat>
  <Paragraphs>94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Презентация PowerPoint</vt:lpstr>
      <vt:lpstr>Презентация PowerPoint</vt:lpstr>
      <vt:lpstr>Претенденты на зачисление в 1 класс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Администрация ПГО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об организации приёма в первые классы  на 2022-2023 учебный год</dc:title>
  <dc:creator>Вершинина Марина</dc:creator>
  <cp:lastModifiedBy>Admin</cp:lastModifiedBy>
  <cp:revision>89</cp:revision>
  <cp:lastPrinted>2023-03-21T09:45:19Z</cp:lastPrinted>
  <dcterms:created xsi:type="dcterms:W3CDTF">2022-03-23T19:51:52Z</dcterms:created>
  <dcterms:modified xsi:type="dcterms:W3CDTF">2024-03-04T11:23:51Z</dcterms:modified>
</cp:coreProperties>
</file>