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7" r:id="rId6"/>
    <p:sldId id="265" r:id="rId7"/>
    <p:sldId id="261" r:id="rId8"/>
    <p:sldId id="262" r:id="rId9"/>
    <p:sldId id="263" r:id="rId10"/>
    <p:sldId id="264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55" autoAdjust="0"/>
  </p:normalViewPr>
  <p:slideViewPr>
    <p:cSldViewPr>
      <p:cViewPr varScale="1">
        <p:scale>
          <a:sx n="131" d="100"/>
          <a:sy n="131" d="100"/>
        </p:scale>
        <p:origin x="-10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6" y="2828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2C46934-EE0C-417E-9601-BFF80DCF100F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1B8F87-A58E-4FF9-8465-1FB4D66036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571481"/>
            <a:ext cx="6143668" cy="2000263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 </a:t>
            </a:r>
            <a:br>
              <a:rPr lang="ru-RU" dirty="0" smtClean="0"/>
            </a:br>
            <a:r>
              <a:rPr lang="ru-RU" dirty="0" smtClean="0"/>
              <a:t>«Что такое хорошо и</a:t>
            </a:r>
            <a:br>
              <a:rPr lang="ru-RU" dirty="0" smtClean="0"/>
            </a:br>
            <a:r>
              <a:rPr lang="ru-RU" dirty="0" smtClean="0"/>
              <a:t> что такое плохо»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3786190"/>
            <a:ext cx="4052886" cy="1571636"/>
          </a:xfrm>
        </p:spPr>
        <p:txBody>
          <a:bodyPr>
            <a:normAutofit/>
          </a:bodyPr>
          <a:lstStyle/>
          <a:p>
            <a:r>
              <a:rPr lang="ru-RU" dirty="0" smtClean="0"/>
              <a:t>Шубина Е. Е., воспитатель</a:t>
            </a:r>
          </a:p>
          <a:p>
            <a:r>
              <a:rPr lang="ru-RU" dirty="0" smtClean="0"/>
              <a:t> МАДОУ№ 74 «Маячок»</a:t>
            </a:r>
          </a:p>
          <a:p>
            <a:endParaRPr lang="ru-RU" dirty="0"/>
          </a:p>
        </p:txBody>
      </p:sp>
      <p:pic>
        <p:nvPicPr>
          <p:cNvPr id="4" name="Рисунок 3" descr="kartinki-dlya-detey-chto-takoe-horosho-chto-takoe-ploho-17035-large.jpg"/>
          <p:cNvPicPr>
            <a:picLocks noChangeAspect="1"/>
          </p:cNvPicPr>
          <p:nvPr/>
        </p:nvPicPr>
        <p:blipFill>
          <a:blip r:embed="rId2" cstate="print"/>
          <a:srcRect l="69245" t="2351" r="1889" b="51702"/>
          <a:stretch>
            <a:fillRect/>
          </a:stretch>
        </p:blipFill>
        <p:spPr>
          <a:xfrm>
            <a:off x="7072330" y="285728"/>
            <a:ext cx="1714512" cy="1928826"/>
          </a:xfrm>
          <a:prstGeom prst="rect">
            <a:avLst/>
          </a:prstGeom>
        </p:spPr>
      </p:pic>
      <p:pic>
        <p:nvPicPr>
          <p:cNvPr id="5" name="Рисунок 4" descr="kartinki-dlya-detey-chto-takoe-horosho-chto-takoe-ploho-17035-large.jpg"/>
          <p:cNvPicPr>
            <a:picLocks noChangeAspect="1"/>
          </p:cNvPicPr>
          <p:nvPr/>
        </p:nvPicPr>
        <p:blipFill>
          <a:blip r:embed="rId2" cstate="print"/>
          <a:srcRect l="1889" t="51702" r="66839" b="2351"/>
          <a:stretch>
            <a:fillRect/>
          </a:stretch>
        </p:blipFill>
        <p:spPr>
          <a:xfrm>
            <a:off x="1000100" y="3500438"/>
            <a:ext cx="1857388" cy="1928826"/>
          </a:xfrm>
          <a:prstGeom prst="rect">
            <a:avLst/>
          </a:prstGeom>
        </p:spPr>
      </p:pic>
      <p:pic>
        <p:nvPicPr>
          <p:cNvPr id="6" name="Рисунок 5" descr="kartinki-dlya-detey-chto-takoe-horosho-chto-takoe-ploho-17035-large.jpg"/>
          <p:cNvPicPr>
            <a:picLocks noChangeAspect="1"/>
          </p:cNvPicPr>
          <p:nvPr/>
        </p:nvPicPr>
        <p:blipFill>
          <a:blip r:embed="rId2" cstate="print"/>
          <a:srcRect l="34364" t="4053" r="34364" b="56807"/>
          <a:stretch>
            <a:fillRect/>
          </a:stretch>
        </p:blipFill>
        <p:spPr>
          <a:xfrm>
            <a:off x="142844" y="1714488"/>
            <a:ext cx="1857388" cy="1643074"/>
          </a:xfrm>
          <a:prstGeom prst="rect">
            <a:avLst/>
          </a:prstGeom>
        </p:spPr>
      </p:pic>
      <p:pic>
        <p:nvPicPr>
          <p:cNvPr id="7" name="Рисунок 6" descr="image.jpg"/>
          <p:cNvPicPr>
            <a:picLocks noChangeAspect="1"/>
          </p:cNvPicPr>
          <p:nvPr/>
        </p:nvPicPr>
        <p:blipFill>
          <a:blip r:embed="rId3" cstate="print"/>
          <a:srcRect l="1573" t="51794" r="67384" b="1555"/>
          <a:stretch>
            <a:fillRect/>
          </a:stretch>
        </p:blipFill>
        <p:spPr>
          <a:xfrm>
            <a:off x="3143240" y="4500570"/>
            <a:ext cx="1785950" cy="1857388"/>
          </a:xfrm>
          <a:prstGeom prst="rect">
            <a:avLst/>
          </a:prstGeom>
        </p:spPr>
      </p:pic>
      <p:pic>
        <p:nvPicPr>
          <p:cNvPr id="8" name="Рисунок 7" descr="2505972531.jpg"/>
          <p:cNvPicPr>
            <a:picLocks noChangeAspect="1"/>
          </p:cNvPicPr>
          <p:nvPr/>
        </p:nvPicPr>
        <p:blipFill>
          <a:blip r:embed="rId4" cstate="print"/>
          <a:srcRect l="35536" t="5229" r="36339" b="52296"/>
          <a:stretch>
            <a:fillRect/>
          </a:stretch>
        </p:blipFill>
        <p:spPr>
          <a:xfrm>
            <a:off x="5786446" y="1857364"/>
            <a:ext cx="1892142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Актуальность: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 </a:t>
            </a:r>
            <a:r>
              <a:rPr lang="ru-RU" b="1" dirty="0" smtClean="0"/>
              <a:t>Актуальность: </a:t>
            </a:r>
            <a:endParaRPr lang="ru-RU" dirty="0" smtClean="0"/>
          </a:p>
          <a:p>
            <a:r>
              <a:rPr lang="ru-RU" dirty="0" smtClean="0"/>
              <a:t>Нравственное воспитание – процесс двусторонний. С одной стороны, он предполагает активное воздействие на детей, взрослых - родителей, педагогов, с другой – активность воспитуемых, которая проявляется в поступках, чувствах и отношениях. Взрослым, используя различные методы нравственного воздействия, необходимо внимательно анализировать результаты проделанной работы, достижения детей.</a:t>
            </a:r>
          </a:p>
          <a:p>
            <a:r>
              <a:rPr lang="ru-RU" dirty="0" smtClean="0"/>
              <a:t>Когда ребенок начинает активную жизнь в человеческом обществе, он сталкивается с множеством проблем и трудностей. Они связаны не только с тем, что он еще мало знает об этом мире, а должен и хочет его познать. Он должен научиться жить, развиваться, совершенствоваться. А для этого важно понять, как люди общаются друг с другом, что они ценят, что порицают, за что хвалят, а за что ругают, или даже наказывают. И вот в процессе этого познания сам ребенок становится личностью, со своим мировоззрением, со своим пониманием добра и зла, со своими реакциями на поступки других и собственным поведением.</a:t>
            </a:r>
          </a:p>
          <a:p>
            <a:r>
              <a:rPr lang="ru-RU" dirty="0" smtClean="0"/>
              <a:t>Это всё: знание принятых в обществе норм и правил поведения и взаимоотношений переживания, способность к сочувствию, содействия в отношении других людей, развитие собственных качеств – и составляет понятие нравственности. Без нее человек не может жить среди других людей.</a:t>
            </a:r>
          </a:p>
          <a:p>
            <a:r>
              <a:rPr lang="ru-RU" dirty="0" smtClean="0"/>
              <a:t>Вот поэтому я решила  работать над проектом «Что такое хорошо и что такое плохо».</a:t>
            </a:r>
          </a:p>
          <a:p>
            <a:r>
              <a:rPr lang="ru-RU" b="1" dirty="0" smtClean="0"/>
              <a:t>Цель проекта</a:t>
            </a:r>
            <a:r>
              <a:rPr lang="ru-RU" dirty="0" smtClean="0"/>
              <a:t>: Формирование элементарных представлений детей младшего дошкольного возраста о культуре поведения.</a:t>
            </a:r>
          </a:p>
          <a:p>
            <a:r>
              <a:rPr lang="ru-RU" b="1" dirty="0" smtClean="0"/>
              <a:t>Задачи проекта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 Создать условия для нравственного воспитания детей младшего возраста.</a:t>
            </a:r>
          </a:p>
          <a:p>
            <a:r>
              <a:rPr lang="ru-RU" dirty="0" smtClean="0"/>
              <a:t>2. Учить детей культуре поведения.</a:t>
            </a:r>
          </a:p>
          <a:p>
            <a:r>
              <a:rPr lang="ru-RU" dirty="0" smtClean="0"/>
              <a:t>3. Формировать социально–нравственные навыки детей совместно с родителями.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Памятка для родителей «10 правил воспитания ребёнка»</a:t>
            </a:r>
            <a:endParaRPr lang="ru-RU" dirty="0" smtClean="0"/>
          </a:p>
          <a:p>
            <a:r>
              <a:rPr lang="ru-RU" dirty="0" smtClean="0"/>
              <a:t>1. Люби своего ребенка! Принимай его таким, каков он есть, не оскорбляй, не унижай его, не подрывай его уверенности в себе, дай ему повод любить тебя.</a:t>
            </a:r>
          </a:p>
          <a:p>
            <a:r>
              <a:rPr lang="ru-RU" dirty="0" smtClean="0"/>
              <a:t>2. Охраняй своего ребенка! Защищай его от физических и душевных опасностей, жертвуя собственными интересами и рискуя собственной жизнью.</a:t>
            </a:r>
          </a:p>
          <a:p>
            <a:r>
              <a:rPr lang="ru-RU" dirty="0" smtClean="0"/>
              <a:t>3. Будь добрым примером для своего ребёнка! Ребенок должен жить в такой семье, где бытуют честность, скромность, гармония, где семья дружна, где уважают и любят стариков.</a:t>
            </a:r>
          </a:p>
          <a:p>
            <a:r>
              <a:rPr lang="ru-RU" dirty="0" smtClean="0"/>
              <a:t>4. Играй со своим ребенком! Уделяй ему время. Играй так, как ему нравится, игры его принимай всерьез.</a:t>
            </a:r>
          </a:p>
          <a:p>
            <a:r>
              <a:rPr lang="ru-RU" dirty="0" smtClean="0"/>
              <a:t>5. Трудись со своим ребёнком!. Помогайте ему, когда он пытается принять участие в работе. Приучайте участвовать во всех работах по хозяйству.</a:t>
            </a:r>
          </a:p>
          <a:p>
            <a:r>
              <a:rPr lang="ru-RU" dirty="0" smtClean="0"/>
              <a:t>6. Позволь ребёнку приобретать жизненный опыт, пусть даже не безболезненно, но самостоятельно! Дайте ему возможность накопить собственный опыт. Чрезмерно оберегаемый ребёнок нередко становится социальным инвалидом.</a:t>
            </a:r>
          </a:p>
          <a:p>
            <a:r>
              <a:rPr lang="ru-RU" dirty="0" smtClean="0"/>
              <a:t>7. Покажи ребёнку возможности и пределы человеческой свободы! Нужно показать, что любой человек должен признавать и соблюдать известные пределы в своих поступках в семье, в коллективе…и в обществе.</a:t>
            </a:r>
          </a:p>
          <a:p>
            <a:r>
              <a:rPr lang="ru-RU" dirty="0" smtClean="0"/>
              <a:t>8. Приучай ребенка быть послушным! Родители обязаны следить за поведением ребенка и направлять его таким образом, чтобы его поступки не причиняли ущерба ни ему самому, ни другим.</a:t>
            </a:r>
          </a:p>
          <a:p>
            <a:r>
              <a:rPr lang="ru-RU" dirty="0" smtClean="0"/>
              <a:t>9. Жди от ребёнка таких мнений и оценок, на какие он способен в соответствии со ступенью созревания и собственным опытом!</a:t>
            </a:r>
          </a:p>
          <a:p>
            <a:r>
              <a:rPr lang="ru-RU" dirty="0" smtClean="0"/>
              <a:t>10. Предоставляй ребёнку возможность таких переживаний, которые будут иметь ценность воспоминаний!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Книжный уголок</a:t>
            </a:r>
            <a:endParaRPr lang="ru-RU" dirty="0"/>
          </a:p>
        </p:txBody>
      </p:sp>
      <p:pic>
        <p:nvPicPr>
          <p:cNvPr id="4" name="Содержимое 3" descr="IMG_47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6170" r="1543"/>
          <a:stretch>
            <a:fillRect/>
          </a:stretch>
        </p:blipFill>
        <p:spPr>
          <a:xfrm>
            <a:off x="1643042" y="2071678"/>
            <a:ext cx="6376583" cy="4071966"/>
          </a:xfrm>
        </p:spPr>
      </p:pic>
      <p:pic>
        <p:nvPicPr>
          <p:cNvPr id="5" name="Рисунок 4" descr="5541_12863589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57166"/>
            <a:ext cx="2926080" cy="1924812"/>
          </a:xfrm>
          <a:prstGeom prst="rect">
            <a:avLst/>
          </a:prstGeom>
        </p:spPr>
      </p:pic>
      <p:pic>
        <p:nvPicPr>
          <p:cNvPr id="6" name="Рисунок 5" descr="Вовка_добрая_душа_001.jpg"/>
          <p:cNvPicPr>
            <a:picLocks noChangeAspect="1"/>
          </p:cNvPicPr>
          <p:nvPr/>
        </p:nvPicPr>
        <p:blipFill>
          <a:blip r:embed="rId4" cstate="print"/>
          <a:srcRect l="2782" t="2083" r="1433" b="1041"/>
          <a:stretch>
            <a:fillRect/>
          </a:stretch>
        </p:blipFill>
        <p:spPr>
          <a:xfrm>
            <a:off x="142844" y="1428736"/>
            <a:ext cx="2000264" cy="26200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328858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Приветствие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«Здравствуй, солнышко родное!</a:t>
            </a:r>
            <a:br>
              <a:rPr lang="ru-RU" dirty="0" smtClean="0"/>
            </a:br>
            <a:r>
              <a:rPr lang="ru-RU" dirty="0" smtClean="0"/>
              <a:t> Здравствуй, небо голубое!</a:t>
            </a:r>
            <a:br>
              <a:rPr lang="ru-RU" dirty="0" smtClean="0"/>
            </a:br>
            <a:r>
              <a:rPr lang="ru-RU" dirty="0" smtClean="0"/>
              <a:t> Здравствуй, матушка земля!</a:t>
            </a:r>
            <a:br>
              <a:rPr lang="ru-RU" dirty="0" smtClean="0"/>
            </a:br>
            <a:r>
              <a:rPr lang="ru-RU" dirty="0" smtClean="0"/>
              <a:t> Здравствуй ты и Здравствуй Я!»</a:t>
            </a:r>
            <a:endParaRPr lang="ru-RU" dirty="0"/>
          </a:p>
        </p:txBody>
      </p:sp>
      <p:pic>
        <p:nvPicPr>
          <p:cNvPr id="4" name="Содержимое 3" descr="IMG_48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2039" t="24465"/>
          <a:stretch>
            <a:fillRect/>
          </a:stretch>
        </p:blipFill>
        <p:spPr>
          <a:xfrm>
            <a:off x="428596" y="3571876"/>
            <a:ext cx="4325895" cy="2786082"/>
          </a:xfrm>
        </p:spPr>
      </p:pic>
      <p:pic>
        <p:nvPicPr>
          <p:cNvPr id="6" name="Рисунок 5" descr="IMG_48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2928934"/>
            <a:ext cx="3048022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«Хорошо –плохо»</a:t>
            </a:r>
            <a:endParaRPr lang="ru-RU" dirty="0"/>
          </a:p>
        </p:txBody>
      </p:sp>
      <p:pic>
        <p:nvPicPr>
          <p:cNvPr id="5" name="Рисунок 4" descr="IMG_4702.JPG"/>
          <p:cNvPicPr>
            <a:picLocks noChangeAspect="1"/>
          </p:cNvPicPr>
          <p:nvPr/>
        </p:nvPicPr>
        <p:blipFill>
          <a:blip r:embed="rId2" cstate="print"/>
          <a:srcRect l="6250" t="14583" r="7031"/>
          <a:stretch>
            <a:fillRect/>
          </a:stretch>
        </p:blipFill>
        <p:spPr>
          <a:xfrm>
            <a:off x="285720" y="1357298"/>
            <a:ext cx="4448308" cy="3286124"/>
          </a:xfrm>
          <a:prstGeom prst="rect">
            <a:avLst/>
          </a:prstGeom>
        </p:spPr>
      </p:pic>
      <p:pic>
        <p:nvPicPr>
          <p:cNvPr id="7" name="Содержимое 6" descr="IMG_470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14876" y="3143248"/>
            <a:ext cx="4191012" cy="3143259"/>
          </a:xfrm>
        </p:spPr>
      </p:pic>
      <p:pic>
        <p:nvPicPr>
          <p:cNvPr id="8" name="Рисунок 7" descr="2505972531.jpg"/>
          <p:cNvPicPr>
            <a:picLocks noChangeAspect="1"/>
          </p:cNvPicPr>
          <p:nvPr/>
        </p:nvPicPr>
        <p:blipFill>
          <a:blip r:embed="rId4" cstate="print"/>
          <a:srcRect l="33928" t="51148" r="35536" b="5229"/>
          <a:stretch>
            <a:fillRect/>
          </a:stretch>
        </p:blipFill>
        <p:spPr>
          <a:xfrm>
            <a:off x="5500694" y="285728"/>
            <a:ext cx="1643074" cy="1643074"/>
          </a:xfrm>
          <a:prstGeom prst="rect">
            <a:avLst/>
          </a:prstGeom>
        </p:spPr>
      </p:pic>
      <p:pic>
        <p:nvPicPr>
          <p:cNvPr id="9" name="Рисунок 8" descr="2505972531.jpg"/>
          <p:cNvPicPr>
            <a:picLocks noChangeAspect="1"/>
          </p:cNvPicPr>
          <p:nvPr/>
        </p:nvPicPr>
        <p:blipFill>
          <a:blip r:embed="rId4" cstate="print"/>
          <a:srcRect l="2589" t="52296" r="69286" b="4081"/>
          <a:stretch>
            <a:fillRect/>
          </a:stretch>
        </p:blipFill>
        <p:spPr>
          <a:xfrm>
            <a:off x="7358082" y="1142984"/>
            <a:ext cx="1644954" cy="1785950"/>
          </a:xfrm>
          <a:prstGeom prst="rect">
            <a:avLst/>
          </a:prstGeom>
        </p:spPr>
      </p:pic>
      <p:pic>
        <p:nvPicPr>
          <p:cNvPr id="10" name="Рисунок 9" descr="2505972531.jpg"/>
          <p:cNvPicPr>
            <a:picLocks noChangeAspect="1"/>
          </p:cNvPicPr>
          <p:nvPr/>
        </p:nvPicPr>
        <p:blipFill>
          <a:blip r:embed="rId4" cstate="print"/>
          <a:srcRect l="68482" t="1785" r="4196" b="51148"/>
          <a:stretch>
            <a:fillRect/>
          </a:stretch>
        </p:blipFill>
        <p:spPr>
          <a:xfrm>
            <a:off x="357158" y="4929198"/>
            <a:ext cx="1571636" cy="1722917"/>
          </a:xfrm>
          <a:prstGeom prst="rect">
            <a:avLst/>
          </a:prstGeom>
        </p:spPr>
      </p:pic>
      <p:pic>
        <p:nvPicPr>
          <p:cNvPr id="11" name="Рисунок 10" descr="2505972531.jpg"/>
          <p:cNvPicPr>
            <a:picLocks noChangeAspect="1"/>
          </p:cNvPicPr>
          <p:nvPr/>
        </p:nvPicPr>
        <p:blipFill>
          <a:blip r:embed="rId4" cstate="print"/>
          <a:srcRect l="1785" t="4081" r="70089" b="52296"/>
          <a:stretch>
            <a:fillRect/>
          </a:stretch>
        </p:blipFill>
        <p:spPr>
          <a:xfrm>
            <a:off x="3857620" y="3143248"/>
            <a:ext cx="1579156" cy="1714512"/>
          </a:xfrm>
          <a:prstGeom prst="rect">
            <a:avLst/>
          </a:prstGeom>
        </p:spPr>
      </p:pic>
      <p:pic>
        <p:nvPicPr>
          <p:cNvPr id="12" name="Рисунок 11" descr="image.jpg"/>
          <p:cNvPicPr>
            <a:picLocks noChangeAspect="1"/>
          </p:cNvPicPr>
          <p:nvPr/>
        </p:nvPicPr>
        <p:blipFill>
          <a:blip r:embed="rId5" cstate="print"/>
          <a:srcRect l="66143" t="1555" r="2814" b="51794"/>
          <a:stretch>
            <a:fillRect/>
          </a:stretch>
        </p:blipFill>
        <p:spPr>
          <a:xfrm>
            <a:off x="2428860" y="5000636"/>
            <a:ext cx="1579879" cy="1643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Игровая ситуация </a:t>
            </a:r>
            <a:br>
              <a:rPr lang="ru-RU" dirty="0" smtClean="0"/>
            </a:br>
            <a:r>
              <a:rPr lang="ru-RU" dirty="0" smtClean="0"/>
              <a:t>«Подари кошечке шарфик»</a:t>
            </a:r>
            <a:endParaRPr lang="ru-RU" dirty="0"/>
          </a:p>
        </p:txBody>
      </p:sp>
      <p:pic>
        <p:nvPicPr>
          <p:cNvPr id="4" name="Содержимое 3" descr="IMG_48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672" t="1964" r="6278" b="1753"/>
          <a:stretch>
            <a:fillRect/>
          </a:stretch>
        </p:blipFill>
        <p:spPr>
          <a:xfrm>
            <a:off x="6072198" y="357166"/>
            <a:ext cx="2928958" cy="2516429"/>
          </a:xfrm>
        </p:spPr>
      </p:pic>
      <p:pic>
        <p:nvPicPr>
          <p:cNvPr id="5" name="Рисунок 4" descr="IMG_48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571612"/>
            <a:ext cx="4071966" cy="3053975"/>
          </a:xfrm>
          <a:prstGeom prst="rect">
            <a:avLst/>
          </a:prstGeom>
        </p:spPr>
      </p:pic>
      <p:pic>
        <p:nvPicPr>
          <p:cNvPr id="6" name="Рисунок 5" descr="IMG_48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214686"/>
            <a:ext cx="4286248" cy="3214686"/>
          </a:xfrm>
          <a:prstGeom prst="rect">
            <a:avLst/>
          </a:prstGeom>
        </p:spPr>
      </p:pic>
      <p:pic>
        <p:nvPicPr>
          <p:cNvPr id="7" name="Рисунок 6" descr="iA3RXKI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7290" y="5000636"/>
            <a:ext cx="1547800" cy="154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Игровая ситуация </a:t>
            </a:r>
            <a:br>
              <a:rPr lang="ru-RU" dirty="0" smtClean="0"/>
            </a:br>
            <a:r>
              <a:rPr lang="ru-RU" dirty="0" smtClean="0"/>
              <a:t>«надо, надо умываться...»</a:t>
            </a:r>
            <a:endParaRPr lang="ru-RU" dirty="0"/>
          </a:p>
        </p:txBody>
      </p:sp>
      <p:pic>
        <p:nvPicPr>
          <p:cNvPr id="4" name="Содержимое 3" descr="CAM017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488" t="6699" r="8646" b="8067"/>
          <a:stretch>
            <a:fillRect/>
          </a:stretch>
        </p:blipFill>
        <p:spPr>
          <a:xfrm>
            <a:off x="428596" y="1785926"/>
            <a:ext cx="3148564" cy="2428892"/>
          </a:xfrm>
        </p:spPr>
      </p:pic>
      <p:pic>
        <p:nvPicPr>
          <p:cNvPr id="5" name="Рисунок 4" descr="CAM01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15" y="1571612"/>
            <a:ext cx="3429024" cy="2571768"/>
          </a:xfrm>
          <a:prstGeom prst="rect">
            <a:avLst/>
          </a:prstGeom>
        </p:spPr>
      </p:pic>
      <p:pic>
        <p:nvPicPr>
          <p:cNvPr id="6" name="Рисунок 5" descr="CAM01741.jpg"/>
          <p:cNvPicPr>
            <a:picLocks noChangeAspect="1"/>
          </p:cNvPicPr>
          <p:nvPr/>
        </p:nvPicPr>
        <p:blipFill>
          <a:blip r:embed="rId4" cstate="print"/>
          <a:srcRect l="3906" t="5208" r="11718" b="7291"/>
          <a:stretch>
            <a:fillRect/>
          </a:stretch>
        </p:blipFill>
        <p:spPr>
          <a:xfrm>
            <a:off x="2857488" y="3929066"/>
            <a:ext cx="3122861" cy="2428892"/>
          </a:xfrm>
          <a:prstGeom prst="rect">
            <a:avLst/>
          </a:prstGeom>
        </p:spPr>
      </p:pic>
      <p:pic>
        <p:nvPicPr>
          <p:cNvPr id="8" name="Рисунок 7" descr="328479-1401020Q14678.jpg"/>
          <p:cNvPicPr>
            <a:picLocks noChangeAspect="1"/>
          </p:cNvPicPr>
          <p:nvPr/>
        </p:nvPicPr>
        <p:blipFill>
          <a:blip r:embed="rId5" cstate="print"/>
          <a:srcRect l="3215" t="37500" r="58204" b="40625"/>
          <a:stretch>
            <a:fillRect/>
          </a:stretch>
        </p:blipFill>
        <p:spPr>
          <a:xfrm>
            <a:off x="428596" y="5072074"/>
            <a:ext cx="2081907" cy="1214446"/>
          </a:xfrm>
          <a:prstGeom prst="rect">
            <a:avLst/>
          </a:prstGeom>
        </p:spPr>
      </p:pic>
      <p:pic>
        <p:nvPicPr>
          <p:cNvPr id="9" name="Рисунок 8" descr="328479-1401020Q14678.jpg"/>
          <p:cNvPicPr>
            <a:picLocks noChangeAspect="1"/>
          </p:cNvPicPr>
          <p:nvPr/>
        </p:nvPicPr>
        <p:blipFill>
          <a:blip r:embed="rId5" cstate="print"/>
          <a:srcRect l="4989" t="3125" r="55358" b="66667"/>
          <a:stretch>
            <a:fillRect/>
          </a:stretch>
        </p:blipFill>
        <p:spPr>
          <a:xfrm>
            <a:off x="6786578" y="214290"/>
            <a:ext cx="1549466" cy="1214446"/>
          </a:xfrm>
          <a:prstGeom prst="rect">
            <a:avLst/>
          </a:prstGeom>
        </p:spPr>
      </p:pic>
      <p:pic>
        <p:nvPicPr>
          <p:cNvPr id="10" name="Рисунок 9" descr="328479-1401020Q14678.jpg"/>
          <p:cNvPicPr>
            <a:picLocks noChangeAspect="1"/>
          </p:cNvPicPr>
          <p:nvPr/>
        </p:nvPicPr>
        <p:blipFill>
          <a:blip r:embed="rId5" cstate="print"/>
          <a:srcRect l="53215" t="10417" r="16778" b="70833"/>
          <a:stretch>
            <a:fillRect/>
          </a:stretch>
        </p:blipFill>
        <p:spPr>
          <a:xfrm>
            <a:off x="6429388" y="4643446"/>
            <a:ext cx="2000264" cy="1285884"/>
          </a:xfrm>
          <a:prstGeom prst="rect">
            <a:avLst/>
          </a:prstGeom>
        </p:spPr>
      </p:pic>
      <p:pic>
        <p:nvPicPr>
          <p:cNvPr id="11" name="Рисунок 10" descr="328479-1401020Q14678.jpg"/>
          <p:cNvPicPr>
            <a:picLocks noChangeAspect="1"/>
          </p:cNvPicPr>
          <p:nvPr/>
        </p:nvPicPr>
        <p:blipFill>
          <a:blip r:embed="rId5" cstate="print"/>
          <a:srcRect l="59645" t="33334" r="21065" b="35416"/>
          <a:stretch>
            <a:fillRect/>
          </a:stretch>
        </p:blipFill>
        <p:spPr>
          <a:xfrm>
            <a:off x="3929058" y="1785926"/>
            <a:ext cx="928694" cy="15478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Беседа «Правила поведения за столом»</a:t>
            </a:r>
            <a:endParaRPr lang="ru-RU" dirty="0"/>
          </a:p>
        </p:txBody>
      </p:sp>
      <p:pic>
        <p:nvPicPr>
          <p:cNvPr id="4" name="Содержимое 3" descr="IMG_46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569" t="386" r="9830"/>
          <a:stretch>
            <a:fillRect/>
          </a:stretch>
        </p:blipFill>
        <p:spPr>
          <a:xfrm>
            <a:off x="1785918" y="1571612"/>
            <a:ext cx="5286412" cy="450851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Сюжетно-ролевая игра «Семья», «Гости»</a:t>
            </a:r>
            <a:endParaRPr lang="ru-RU" dirty="0"/>
          </a:p>
        </p:txBody>
      </p:sp>
      <p:pic>
        <p:nvPicPr>
          <p:cNvPr id="4" name="Содержимое 3" descr="IMG_47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4296839" cy="3222629"/>
          </a:xfrm>
        </p:spPr>
      </p:pic>
      <p:pic>
        <p:nvPicPr>
          <p:cNvPr id="5" name="Рисунок 4" descr="IMG_4719.JPG"/>
          <p:cNvPicPr>
            <a:picLocks noChangeAspect="1"/>
          </p:cNvPicPr>
          <p:nvPr/>
        </p:nvPicPr>
        <p:blipFill>
          <a:blip r:embed="rId3" cstate="print"/>
          <a:srcRect r="16406"/>
          <a:stretch>
            <a:fillRect/>
          </a:stretch>
        </p:blipFill>
        <p:spPr>
          <a:xfrm>
            <a:off x="5072066" y="2714620"/>
            <a:ext cx="3786214" cy="33969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Коллаж «Хорошо – плохо»</a:t>
            </a:r>
            <a:endParaRPr lang="ru-RU" dirty="0"/>
          </a:p>
        </p:txBody>
      </p:sp>
      <p:pic>
        <p:nvPicPr>
          <p:cNvPr id="5" name="Рисунок 4" descr="IMG_4824.JPG"/>
          <p:cNvPicPr>
            <a:picLocks noChangeAspect="1"/>
          </p:cNvPicPr>
          <p:nvPr/>
        </p:nvPicPr>
        <p:blipFill>
          <a:blip r:embed="rId2" cstate="print"/>
          <a:srcRect l="10937" t="14583" r="7812" b="11458"/>
          <a:stretch>
            <a:fillRect/>
          </a:stretch>
        </p:blipFill>
        <p:spPr>
          <a:xfrm rot="5400000">
            <a:off x="6510496" y="633248"/>
            <a:ext cx="2190430" cy="1495390"/>
          </a:xfrm>
          <a:prstGeom prst="rect">
            <a:avLst/>
          </a:prstGeom>
        </p:spPr>
      </p:pic>
      <p:pic>
        <p:nvPicPr>
          <p:cNvPr id="6" name="Рисунок 5" descr="IMG_4830.JPG"/>
          <p:cNvPicPr>
            <a:picLocks noChangeAspect="1"/>
          </p:cNvPicPr>
          <p:nvPr/>
        </p:nvPicPr>
        <p:blipFill>
          <a:blip r:embed="rId3" cstate="print"/>
          <a:srcRect l="25781" t="6250" r="6250" b="8333"/>
          <a:stretch>
            <a:fillRect/>
          </a:stretch>
        </p:blipFill>
        <p:spPr>
          <a:xfrm>
            <a:off x="428596" y="1214422"/>
            <a:ext cx="3638111" cy="3429024"/>
          </a:xfrm>
          <a:prstGeom prst="rect">
            <a:avLst/>
          </a:prstGeom>
        </p:spPr>
      </p:pic>
      <p:pic>
        <p:nvPicPr>
          <p:cNvPr id="4" name="Содержимое 3" descr="IMG_482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15591" t="5121" r="1543"/>
          <a:stretch>
            <a:fillRect/>
          </a:stretch>
        </p:blipFill>
        <p:spPr>
          <a:xfrm>
            <a:off x="3714744" y="3000372"/>
            <a:ext cx="3577197" cy="307183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214423"/>
            <a:ext cx="4562476" cy="4143404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Спасибо за внимание!</a:t>
            </a:r>
            <a:endParaRPr lang="ru-RU" sz="6000" b="1" dirty="0"/>
          </a:p>
        </p:txBody>
      </p:sp>
      <p:pic>
        <p:nvPicPr>
          <p:cNvPr id="4" name="Рисунок 3" descr="96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4086760" cy="5572140"/>
          </a:xfrm>
          <a:prstGeom prst="rect">
            <a:avLst/>
          </a:prstGeom>
        </p:spPr>
      </p:pic>
      <p:pic>
        <p:nvPicPr>
          <p:cNvPr id="5" name="Рисунок 4" descr="IMG_4663.JPG"/>
          <p:cNvPicPr>
            <a:picLocks noChangeAspect="1"/>
          </p:cNvPicPr>
          <p:nvPr/>
        </p:nvPicPr>
        <p:blipFill>
          <a:blip r:embed="rId3" cstate="print"/>
          <a:srcRect l="7031" t="30208" r="11718" b="10416"/>
          <a:stretch>
            <a:fillRect/>
          </a:stretch>
        </p:blipFill>
        <p:spPr>
          <a:xfrm>
            <a:off x="4857752" y="4214818"/>
            <a:ext cx="3779948" cy="207170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</TotalTime>
  <Words>338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Проект  «Что такое хорошо и  что такое плохо»</vt:lpstr>
      <vt:lpstr>Актуальность:</vt:lpstr>
      <vt:lpstr>Работа с родителями</vt:lpstr>
      <vt:lpstr>Книжный уголок</vt:lpstr>
      <vt:lpstr>Приветствие  «Здравствуй, солнышко родное!  Здравствуй, небо голубое!  Здравствуй, матушка земля!  Здравствуй ты и Здравствуй Я!»</vt:lpstr>
      <vt:lpstr>Игра «Хорошо –плохо»</vt:lpstr>
      <vt:lpstr>Игровая ситуация  «Подари кошечке шарфик»</vt:lpstr>
      <vt:lpstr>Игровая ситуация  «надо, надо умываться...»</vt:lpstr>
      <vt:lpstr>Беседа «Правила поведения за столом»</vt:lpstr>
      <vt:lpstr>Сюжетно-ролевая игра «Семья», «Гости»</vt:lpstr>
      <vt:lpstr>Коллаж «Хорошо – плохо»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«Что такое хорошо и  что такое плохо»</dc:title>
  <dc:creator>spg</dc:creator>
  <cp:lastModifiedBy>spg</cp:lastModifiedBy>
  <cp:revision>7</cp:revision>
  <dcterms:created xsi:type="dcterms:W3CDTF">2017-09-20T18:11:12Z</dcterms:created>
  <dcterms:modified xsi:type="dcterms:W3CDTF">2017-09-20T19:23:32Z</dcterms:modified>
</cp:coreProperties>
</file>