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57" r:id="rId5"/>
    <p:sldId id="262" r:id="rId6"/>
    <p:sldId id="269" r:id="rId7"/>
    <p:sldId id="272" r:id="rId8"/>
    <p:sldId id="265" r:id="rId9"/>
    <p:sldId id="263" r:id="rId10"/>
    <p:sldId id="273" r:id="rId11"/>
    <p:sldId id="266" r:id="rId12"/>
    <p:sldId id="267" r:id="rId13"/>
    <p:sldId id="264" r:id="rId14"/>
    <p:sldId id="259" r:id="rId15"/>
    <p:sldId id="260" r:id="rId16"/>
    <p:sldId id="261" r:id="rId17"/>
    <p:sldId id="268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55" autoAdjust="0"/>
  </p:normalViewPr>
  <p:slideViewPr>
    <p:cSldViewPr>
      <p:cViewPr varScale="1">
        <p:scale>
          <a:sx n="89" d="100"/>
          <a:sy n="89" d="100"/>
        </p:scale>
        <p:origin x="725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D2EC9-CF92-4628-B916-413C535ACAC9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6C074-F077-413F-84B0-A6E757E43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2130425"/>
            <a:ext cx="6715172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Проект </a:t>
            </a:r>
            <a:br>
              <a:rPr lang="ru-RU" b="1" dirty="0" smtClean="0">
                <a:solidFill>
                  <a:srgbClr val="00B050"/>
                </a:solidFill>
              </a:rPr>
            </a:br>
            <a:r>
              <a:rPr lang="ru-RU" b="1" dirty="0" smtClean="0">
                <a:solidFill>
                  <a:srgbClr val="00B050"/>
                </a:solidFill>
              </a:rPr>
              <a:t>«Здоровье - это здорово»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8992" y="4643446"/>
            <a:ext cx="2571768" cy="995354"/>
          </a:xfrm>
        </p:spPr>
        <p:txBody>
          <a:bodyPr>
            <a:normAutofit fontScale="77500" lnSpcReduction="20000"/>
          </a:bodyPr>
          <a:lstStyle/>
          <a:p>
            <a:r>
              <a:rPr lang="ru-RU" sz="2000" b="1" dirty="0" smtClean="0">
                <a:solidFill>
                  <a:srgbClr val="92D050"/>
                </a:solidFill>
              </a:rPr>
              <a:t>Шубина Е. Е., воспитатель</a:t>
            </a:r>
          </a:p>
          <a:p>
            <a:r>
              <a:rPr lang="ru-RU" sz="2000" b="1" dirty="0" smtClean="0">
                <a:solidFill>
                  <a:srgbClr val="92D050"/>
                </a:solidFill>
              </a:rPr>
              <a:t>МАДОУ №74 «Маячок»</a:t>
            </a:r>
          </a:p>
          <a:p>
            <a:r>
              <a:rPr lang="ru-RU" sz="2000" b="1" dirty="0" smtClean="0">
                <a:solidFill>
                  <a:srgbClr val="92D050"/>
                </a:solidFill>
              </a:rPr>
              <a:t>г. Великий Новгород</a:t>
            </a:r>
            <a:endParaRPr lang="ru-RU" sz="2000" b="1" dirty="0">
              <a:solidFill>
                <a:srgbClr val="92D050"/>
              </a:solidFill>
            </a:endParaRPr>
          </a:p>
        </p:txBody>
      </p:sp>
      <p:pic>
        <p:nvPicPr>
          <p:cNvPr id="7" name="Рисунок 6" descr="з-оровье-и-гигиена-36281499.jpg"/>
          <p:cNvPicPr>
            <a:picLocks noChangeAspect="1"/>
          </p:cNvPicPr>
          <p:nvPr/>
        </p:nvPicPr>
        <p:blipFill>
          <a:blip r:embed="rId3" cstate="print"/>
          <a:srcRect t="3125" r="59105" b="66226"/>
          <a:stretch>
            <a:fillRect/>
          </a:stretch>
        </p:blipFill>
        <p:spPr>
          <a:xfrm>
            <a:off x="6143636" y="1285860"/>
            <a:ext cx="1887292" cy="1428760"/>
          </a:xfrm>
          <a:prstGeom prst="rect">
            <a:avLst/>
          </a:prstGeom>
        </p:spPr>
      </p:pic>
      <p:pic>
        <p:nvPicPr>
          <p:cNvPr id="8" name="Рисунок 7" descr="з-оровье-и-гигиена-36281499.jpg"/>
          <p:cNvPicPr>
            <a:picLocks noChangeAspect="1"/>
          </p:cNvPicPr>
          <p:nvPr/>
        </p:nvPicPr>
        <p:blipFill>
          <a:blip r:embed="rId3" cstate="print"/>
          <a:srcRect l="66730" r="9592" b="64341"/>
          <a:stretch>
            <a:fillRect/>
          </a:stretch>
        </p:blipFill>
        <p:spPr>
          <a:xfrm>
            <a:off x="1571604" y="1071546"/>
            <a:ext cx="1214446" cy="1847408"/>
          </a:xfrm>
          <a:prstGeom prst="rect">
            <a:avLst/>
          </a:prstGeom>
        </p:spPr>
      </p:pic>
      <p:pic>
        <p:nvPicPr>
          <p:cNvPr id="9" name="Рисунок 8" descr="з-оровье-и-гигиена-36281499.jpg"/>
          <p:cNvPicPr>
            <a:picLocks noChangeAspect="1"/>
          </p:cNvPicPr>
          <p:nvPr/>
        </p:nvPicPr>
        <p:blipFill>
          <a:blip r:embed="rId3" cstate="print"/>
          <a:srcRect l="31041" t="35505" r="38684" b="34523"/>
          <a:stretch>
            <a:fillRect/>
          </a:stretch>
        </p:blipFill>
        <p:spPr>
          <a:xfrm>
            <a:off x="6786578" y="4143380"/>
            <a:ext cx="1571636" cy="1571636"/>
          </a:xfrm>
          <a:prstGeom prst="rect">
            <a:avLst/>
          </a:prstGeom>
        </p:spPr>
      </p:pic>
      <p:pic>
        <p:nvPicPr>
          <p:cNvPr id="10" name="Рисунок 9" descr="з-оровье-и-гигиена-36281499.jpg"/>
          <p:cNvPicPr>
            <a:picLocks noChangeAspect="1"/>
          </p:cNvPicPr>
          <p:nvPr/>
        </p:nvPicPr>
        <p:blipFill>
          <a:blip r:embed="rId3" cstate="print"/>
          <a:srcRect l="64569" t="37380" r="8114" b="35577"/>
          <a:stretch>
            <a:fillRect/>
          </a:stretch>
        </p:blipFill>
        <p:spPr>
          <a:xfrm>
            <a:off x="928662" y="4572008"/>
            <a:ext cx="1357322" cy="1357322"/>
          </a:xfrm>
          <a:prstGeom prst="rect">
            <a:avLst/>
          </a:prstGeom>
        </p:spPr>
      </p:pic>
      <p:pic>
        <p:nvPicPr>
          <p:cNvPr id="11" name="Рисунок 10" descr="з-оровье-и-гигиена-36281499.jpg"/>
          <p:cNvPicPr>
            <a:picLocks noChangeAspect="1"/>
          </p:cNvPicPr>
          <p:nvPr/>
        </p:nvPicPr>
        <p:blipFill>
          <a:blip r:embed="rId3" cstate="print"/>
          <a:srcRect l="62747" t="66226" r="8115"/>
          <a:stretch>
            <a:fillRect/>
          </a:stretch>
        </p:blipFill>
        <p:spPr>
          <a:xfrm>
            <a:off x="4071934" y="510464"/>
            <a:ext cx="1500198" cy="1756464"/>
          </a:xfrm>
          <a:prstGeom prst="rect">
            <a:avLst/>
          </a:prstGeom>
        </p:spPr>
      </p:pic>
      <p:pic>
        <p:nvPicPr>
          <p:cNvPr id="12" name="Рисунок 11" descr="з-оровье-и-гигиена-36281499.jpg"/>
          <p:cNvPicPr>
            <a:picLocks noChangeAspect="1"/>
          </p:cNvPicPr>
          <p:nvPr/>
        </p:nvPicPr>
        <p:blipFill>
          <a:blip r:embed="rId3" cstate="print"/>
          <a:srcRect l="29968" t="68029" r="44537" b="1322"/>
          <a:stretch>
            <a:fillRect/>
          </a:stretch>
        </p:blipFill>
        <p:spPr>
          <a:xfrm>
            <a:off x="2285984" y="3500438"/>
            <a:ext cx="1143008" cy="1387938"/>
          </a:xfrm>
          <a:prstGeom prst="rect">
            <a:avLst/>
          </a:prstGeom>
        </p:spPr>
      </p:pic>
      <p:pic>
        <p:nvPicPr>
          <p:cNvPr id="13" name="Рисунок 12" descr="з-оровье-и-гигиена-36281499.jpg"/>
          <p:cNvPicPr>
            <a:picLocks noChangeAspect="1"/>
          </p:cNvPicPr>
          <p:nvPr/>
        </p:nvPicPr>
        <p:blipFill>
          <a:blip r:embed="rId3" cstate="print"/>
          <a:srcRect l="4888" t="37380" r="73674" b="33584"/>
          <a:stretch>
            <a:fillRect/>
          </a:stretch>
        </p:blipFill>
        <p:spPr>
          <a:xfrm>
            <a:off x="5929322" y="3500438"/>
            <a:ext cx="939873" cy="12858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84584" y="11663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Цели и задачи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83568" y="980728"/>
            <a:ext cx="7500990" cy="4114815"/>
          </a:xfrm>
        </p:spPr>
        <p:txBody>
          <a:bodyPr>
            <a:noAutofit/>
          </a:bodyPr>
          <a:lstStyle/>
          <a:p>
            <a:pPr algn="just"/>
            <a:r>
              <a:rPr lang="ru-RU" sz="1400" u="sng" dirty="0" smtClean="0"/>
              <a:t>Цель</a:t>
            </a:r>
            <a:r>
              <a:rPr lang="ru-RU" sz="1400" dirty="0" smtClean="0"/>
              <a:t>: </a:t>
            </a:r>
            <a:r>
              <a:rPr lang="ru-RU" sz="1400" b="1" dirty="0" smtClean="0"/>
              <a:t>формирование культуры здоровья у детей 3-4 лет</a:t>
            </a:r>
            <a:r>
              <a:rPr lang="ru-RU" sz="1400" dirty="0" smtClean="0"/>
              <a:t>; сохранение и укрепление </a:t>
            </a:r>
            <a:r>
              <a:rPr lang="ru-RU" sz="1400" b="1" dirty="0" smtClean="0"/>
              <a:t>здоровья детей</a:t>
            </a:r>
            <a:r>
              <a:rPr lang="ru-RU" sz="1400" dirty="0" smtClean="0"/>
              <a:t>; приобщение детей и их родителей к </a:t>
            </a:r>
            <a:r>
              <a:rPr lang="ru-RU" sz="1400" b="1" dirty="0" smtClean="0"/>
              <a:t>здоровому образу жизни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u="sng" dirty="0" smtClean="0"/>
              <a:t>Задачи</a:t>
            </a:r>
            <a:r>
              <a:rPr lang="ru-RU" sz="1400" dirty="0" smtClean="0"/>
              <a:t>:</a:t>
            </a:r>
          </a:p>
          <a:p>
            <a:pPr algn="just"/>
            <a:r>
              <a:rPr lang="ru-RU" sz="1400" b="1" dirty="0" smtClean="0"/>
              <a:t>Образовательные:</a:t>
            </a:r>
          </a:p>
          <a:p>
            <a:pPr algn="just"/>
            <a:r>
              <a:rPr lang="ru-RU" sz="1400" dirty="0" smtClean="0"/>
              <a:t>1. Дать представление о здоровом образе жизни.</a:t>
            </a:r>
          </a:p>
          <a:p>
            <a:pPr algn="just"/>
            <a:r>
              <a:rPr lang="ru-RU" sz="1400" dirty="0" smtClean="0"/>
              <a:t>2. Продолжать знакомить с правилами личной гигиены.</a:t>
            </a:r>
          </a:p>
          <a:p>
            <a:pPr algn="just"/>
            <a:r>
              <a:rPr lang="ru-RU" sz="1400" dirty="0" smtClean="0"/>
              <a:t>3. Способствовать укреплению здоровья детей через систему оздоровительных мероприятий.</a:t>
            </a:r>
          </a:p>
          <a:p>
            <a:pPr algn="just"/>
            <a:r>
              <a:rPr lang="ru-RU" sz="1400" b="1" dirty="0" smtClean="0"/>
              <a:t>Развивающие:</a:t>
            </a:r>
          </a:p>
          <a:p>
            <a:pPr algn="just"/>
            <a:r>
              <a:rPr lang="ru-RU" sz="1400" dirty="0" smtClean="0"/>
              <a:t>1. Развивать культурно-гигиенические навыки у детей.</a:t>
            </a:r>
          </a:p>
          <a:p>
            <a:pPr algn="just"/>
            <a:r>
              <a:rPr lang="ru-RU" sz="1400" dirty="0" smtClean="0"/>
              <a:t>2. Закрепить представления о правилах личной гигиены; уточнить и систематизировать знания детей о необходимости гигиенических процедур.</a:t>
            </a:r>
          </a:p>
          <a:p>
            <a:pPr algn="just"/>
            <a:r>
              <a:rPr lang="ru-RU" sz="1400" dirty="0" smtClean="0"/>
              <a:t>3. Развивать у детей умения выполнять правильно дыхательные гимнастики и упражнения.</a:t>
            </a:r>
          </a:p>
          <a:p>
            <a:pPr algn="just"/>
            <a:r>
              <a:rPr lang="ru-RU" sz="1400" b="1" dirty="0" smtClean="0"/>
              <a:t>Воспитательные:</a:t>
            </a:r>
          </a:p>
          <a:p>
            <a:pPr algn="just"/>
            <a:r>
              <a:rPr lang="ru-RU" sz="1400" dirty="0" smtClean="0"/>
              <a:t>1. Воспитывать интерес детей к здоровому образу жизни.</a:t>
            </a:r>
          </a:p>
          <a:p>
            <a:pPr algn="just"/>
            <a:r>
              <a:rPr lang="ru-RU" sz="1400" dirty="0" smtClean="0"/>
              <a:t>2. Воспитывать у детей желание заниматься физкультурой, спортом, закаляться, заботиться о своем здоровье, заботливо относиться к своему телу и организму.</a:t>
            </a:r>
          </a:p>
          <a:p>
            <a:pPr algn="just"/>
            <a:r>
              <a:rPr lang="ru-RU" sz="1400" dirty="0" smtClean="0"/>
              <a:t>3. Воспитывать у детей желание выглядеть чистым, аккуратным и опрятным.</a:t>
            </a:r>
          </a:p>
          <a:p>
            <a:pPr algn="just"/>
            <a:r>
              <a:rPr lang="ru-RU" sz="1400" dirty="0" smtClean="0"/>
              <a:t>4. Укрепить связи между детским садом и семьей, изменить позицию родителей в отношении своего здоровья и здоровья детей.</a:t>
            </a:r>
          </a:p>
          <a:p>
            <a:pPr algn="just"/>
            <a:endParaRPr 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Проблема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620899"/>
            <a:ext cx="6286544" cy="3614750"/>
          </a:xfrm>
        </p:spPr>
        <p:txBody>
          <a:bodyPr>
            <a:noAutofit/>
          </a:bodyPr>
          <a:lstStyle/>
          <a:p>
            <a:pPr marL="0" indent="17463" algn="just">
              <a:buNone/>
            </a:pPr>
            <a:r>
              <a:rPr lang="ru-RU" sz="1600" dirty="0" smtClean="0"/>
              <a:t>Наблюдается значительное увеличение количества случаев заболеваемости, что требует необходимости использования современных, инновационных подходов воспитательно-оздоровительной работы.</a:t>
            </a:r>
          </a:p>
          <a:p>
            <a:pPr marL="0" indent="17463" algn="just">
              <a:buNone/>
            </a:pPr>
            <a:r>
              <a:rPr lang="ru-RU" sz="1600" dirty="0" smtClean="0"/>
              <a:t>Дети не знакомы с понятием </a:t>
            </a:r>
            <a:r>
              <a:rPr lang="ru-RU" sz="1600" i="1" dirty="0" smtClean="0"/>
              <a:t>«здоровый образ жизни»</a:t>
            </a:r>
            <a:r>
              <a:rPr lang="ru-RU" sz="1600" dirty="0" smtClean="0"/>
              <a:t>, они не осознают значимость здоровья и как его сохранить и укрепить. На вопрос воспитателя: - Что нужно делать, чтобы не болеть?</a:t>
            </a:r>
          </a:p>
          <a:p>
            <a:pPr marL="0" indent="17463" algn="just">
              <a:buNone/>
            </a:pPr>
            <a:r>
              <a:rPr lang="ru-RU" sz="1600" dirty="0" smtClean="0"/>
              <a:t>Дети отвечают: - Надо пить лекарства или таблетки. Образовательная область здоровье требует от нас формировать у детей привычки к здоровому образу жизни, которые всегда стоят на первом месте.</a:t>
            </a:r>
          </a:p>
          <a:p>
            <a:pPr marL="0" indent="17463" algn="just">
              <a:buNone/>
            </a:pPr>
            <a:r>
              <a:rPr lang="ru-RU" sz="1600" dirty="0" smtClean="0"/>
              <a:t>В процессе повседневной работы с детьми необходимо стремиться к тому, чтобы выполнение правил личной гигиены стало для них естественным, а гигиенические навыки с возрастом постоянно совершенствовались.</a:t>
            </a:r>
          </a:p>
          <a:p>
            <a:pPr algn="just">
              <a:buNone/>
            </a:pPr>
            <a:endParaRPr lang="ru-RU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5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5751" y="883126"/>
            <a:ext cx="7070665" cy="5302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ramka-detskaya-9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68560" y="18864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Книжный уголок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5105.JPG"/>
          <p:cNvPicPr>
            <a:picLocks noChangeAspect="1"/>
          </p:cNvPicPr>
          <p:nvPr/>
        </p:nvPicPr>
        <p:blipFill>
          <a:blip r:embed="rId2" cstate="print"/>
          <a:srcRect l="5468" t="2083" r="4687" b="5208"/>
          <a:stretch>
            <a:fillRect/>
          </a:stretch>
        </p:blipFill>
        <p:spPr>
          <a:xfrm>
            <a:off x="4932040" y="3331083"/>
            <a:ext cx="3692301" cy="2857520"/>
          </a:xfrm>
          <a:prstGeom prst="rect">
            <a:avLst/>
          </a:prstGeom>
        </p:spPr>
      </p:pic>
      <p:pic>
        <p:nvPicPr>
          <p:cNvPr id="6" name="Рисунок 5" descr="IMG_5107.JPG"/>
          <p:cNvPicPr>
            <a:picLocks noChangeAspect="1"/>
          </p:cNvPicPr>
          <p:nvPr/>
        </p:nvPicPr>
        <p:blipFill>
          <a:blip r:embed="rId3" cstate="print"/>
          <a:srcRect l="10156" t="5208" r="2343" b="18750"/>
          <a:stretch>
            <a:fillRect/>
          </a:stretch>
        </p:blipFill>
        <p:spPr>
          <a:xfrm>
            <a:off x="745577" y="2564904"/>
            <a:ext cx="4186463" cy="2857520"/>
          </a:xfrm>
          <a:prstGeom prst="rect">
            <a:avLst/>
          </a:prstGeom>
        </p:spPr>
      </p:pic>
      <p:pic>
        <p:nvPicPr>
          <p:cNvPr id="4" name="Рисунок 3" descr="IMG_51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864426"/>
            <a:ext cx="3174969" cy="2381227"/>
          </a:xfrm>
          <a:prstGeom prst="rect">
            <a:avLst/>
          </a:prstGeom>
        </p:spPr>
      </p:pic>
      <p:pic>
        <p:nvPicPr>
          <p:cNvPr id="3" name="Рисунок 2" descr="ramka-detskaya-9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452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90417"/>
            <a:ext cx="498924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Развивающая среда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4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Начинай свой день с зарядки!!!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4500570"/>
            <a:ext cx="2392970" cy="1333682"/>
          </a:xfrm>
          <a:prstGeom prst="rect">
            <a:avLst/>
          </a:prstGeom>
        </p:spPr>
      </p:pic>
      <p:pic>
        <p:nvPicPr>
          <p:cNvPr id="5" name="Рисунок 4" descr="IMG_5573.JPG"/>
          <p:cNvPicPr>
            <a:picLocks noChangeAspect="1"/>
          </p:cNvPicPr>
          <p:nvPr/>
        </p:nvPicPr>
        <p:blipFill>
          <a:blip r:embed="rId4" cstate="print"/>
          <a:srcRect l="25781" t="39584" r="7812" b="10416"/>
          <a:stretch>
            <a:fillRect/>
          </a:stretch>
        </p:blipFill>
        <p:spPr>
          <a:xfrm>
            <a:off x="428596" y="1285860"/>
            <a:ext cx="4174658" cy="2357454"/>
          </a:xfrm>
          <a:prstGeom prst="rect">
            <a:avLst/>
          </a:prstGeom>
        </p:spPr>
      </p:pic>
      <p:pic>
        <p:nvPicPr>
          <p:cNvPr id="6" name="Рисунок 5" descr="IMG_5578.JPG"/>
          <p:cNvPicPr>
            <a:picLocks noChangeAspect="1"/>
          </p:cNvPicPr>
          <p:nvPr/>
        </p:nvPicPr>
        <p:blipFill>
          <a:blip r:embed="rId5" cstate="print"/>
          <a:srcRect l="7031" t="36458" r="31250" b="3125"/>
          <a:stretch>
            <a:fillRect/>
          </a:stretch>
        </p:blipFill>
        <p:spPr>
          <a:xfrm>
            <a:off x="5214942" y="1500174"/>
            <a:ext cx="3262746" cy="2395434"/>
          </a:xfrm>
          <a:prstGeom prst="rect">
            <a:avLst/>
          </a:prstGeom>
        </p:spPr>
      </p:pic>
      <p:pic>
        <p:nvPicPr>
          <p:cNvPr id="7" name="Рисунок 6" descr="IMG_5574.JPG"/>
          <p:cNvPicPr>
            <a:picLocks noChangeAspect="1"/>
          </p:cNvPicPr>
          <p:nvPr/>
        </p:nvPicPr>
        <p:blipFill>
          <a:blip r:embed="rId6" cstate="print"/>
          <a:srcRect l="14062" t="26041" r="5468" b="20833"/>
          <a:stretch>
            <a:fillRect/>
          </a:stretch>
        </p:blipFill>
        <p:spPr>
          <a:xfrm>
            <a:off x="428596" y="3929066"/>
            <a:ext cx="4905409" cy="24288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4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52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522" y="15834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</a:rPr>
              <a:t>Пальчиковые игры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1616454"/>
            <a:ext cx="4040188" cy="571504"/>
          </a:xfrm>
        </p:spPr>
        <p:txBody>
          <a:bodyPr/>
          <a:lstStyle/>
          <a:p>
            <a:r>
              <a:rPr lang="ru-RU" dirty="0" smtClean="0"/>
              <a:t>«Пальчик хочет спать»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83840" y="2261583"/>
            <a:ext cx="4040188" cy="395128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        Этот пальчик хочет спать.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(ребенок разворачивает левую ручку ладошкой к себе, правой ручкой</a:t>
            </a:r>
            <a:br>
              <a:rPr lang="ru-RU" dirty="0" smtClean="0"/>
            </a:br>
            <a:r>
              <a:rPr lang="ru-RU" dirty="0" smtClean="0"/>
              <a:t>загибает мизинчик на левой руке)</a:t>
            </a:r>
            <a:br>
              <a:rPr lang="ru-RU" dirty="0" smtClean="0"/>
            </a:br>
            <a:r>
              <a:rPr lang="ru-RU" b="1" dirty="0" smtClean="0"/>
              <a:t>Этот пальчик лег в кровать.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(загибает безымянный пальчик)</a:t>
            </a:r>
            <a:br>
              <a:rPr lang="ru-RU" dirty="0" smtClean="0"/>
            </a:br>
            <a:r>
              <a:rPr lang="ru-RU" b="1" dirty="0" smtClean="0"/>
              <a:t>Этот пальчик чуть вздремнул.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(загибает средний пальчик)</a:t>
            </a:r>
            <a:br>
              <a:rPr lang="ru-RU" dirty="0" smtClean="0"/>
            </a:br>
            <a:r>
              <a:rPr lang="ru-RU" b="1" dirty="0" smtClean="0"/>
              <a:t>Этот сразу же уснул.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(загибает указательный пальчик)</a:t>
            </a:r>
            <a:br>
              <a:rPr lang="ru-RU" dirty="0" smtClean="0"/>
            </a:br>
            <a:r>
              <a:rPr lang="ru-RU" b="1" dirty="0" smtClean="0"/>
              <a:t>Этот крепко-крепко спит</a:t>
            </a:r>
            <a:br>
              <a:rPr lang="ru-RU" b="1" dirty="0" smtClean="0"/>
            </a:br>
            <a:r>
              <a:rPr lang="ru-RU" b="1" dirty="0" smtClean="0"/>
              <a:t>и тихонечко сопит.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(загибает большой пальчик)</a:t>
            </a:r>
            <a:br>
              <a:rPr lang="ru-RU" dirty="0" smtClean="0"/>
            </a:br>
            <a:r>
              <a:rPr lang="ru-RU" b="1" dirty="0" smtClean="0"/>
              <a:t>Солнце красное взойдет,</a:t>
            </a:r>
            <a:br>
              <a:rPr lang="ru-RU" b="1" dirty="0" smtClean="0"/>
            </a:br>
            <a:r>
              <a:rPr lang="ru-RU" b="1" dirty="0" smtClean="0"/>
              <a:t>утро ясное придет,</a:t>
            </a:r>
            <a:br>
              <a:rPr lang="ru-RU" b="1" dirty="0" smtClean="0"/>
            </a:br>
            <a:r>
              <a:rPr lang="ru-RU" b="1" dirty="0" smtClean="0"/>
              <a:t>Будут птички щебетать,</a:t>
            </a:r>
            <a:br>
              <a:rPr lang="ru-RU" b="1" dirty="0" smtClean="0"/>
            </a:br>
            <a:r>
              <a:rPr lang="ru-RU" b="1" dirty="0" smtClean="0"/>
              <a:t>будут пальчики вставать!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(поднимает левую ручку и распрямляет все пальчики)</a:t>
            </a:r>
            <a:br>
              <a:rPr lang="ru-RU" dirty="0" smtClean="0"/>
            </a:br>
            <a:r>
              <a:rPr lang="ru-RU" dirty="0" smtClean="0"/>
              <a:t>Повторить то же самое с правой рукой.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39089" y="871493"/>
            <a:ext cx="4041775" cy="571504"/>
          </a:xfrm>
        </p:spPr>
        <p:txBody>
          <a:bodyPr/>
          <a:lstStyle/>
          <a:p>
            <a:r>
              <a:rPr lang="ru-RU" dirty="0" smtClean="0"/>
              <a:t>«Апельсин»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427984" y="1494476"/>
            <a:ext cx="4041775" cy="3786215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/>
              <a:t>Мы делили апельсин.</a:t>
            </a:r>
            <a:r>
              <a:rPr lang="ru-RU" dirty="0" smtClean="0"/>
              <a:t> </a:t>
            </a:r>
            <a:r>
              <a:rPr lang="ru-RU" i="1" dirty="0" smtClean="0"/>
              <a:t>(рука в "кулачке")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Много нас, а он один!</a:t>
            </a:r>
            <a:r>
              <a:rPr lang="ru-RU" dirty="0" smtClean="0"/>
              <a:t> </a:t>
            </a:r>
            <a:r>
              <a:rPr lang="ru-RU" i="1" dirty="0" smtClean="0"/>
              <a:t>(крутим кулачком вправо влево)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Эта долька для ежа,</a:t>
            </a:r>
            <a:r>
              <a:rPr lang="ru-RU" dirty="0" smtClean="0"/>
              <a:t> </a:t>
            </a:r>
            <a:r>
              <a:rPr lang="ru-RU" i="1" dirty="0" smtClean="0"/>
              <a:t>(другой рукой разгибаем пальчики, сложенные в "кулачок", начиная с большого)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Эта долька для чижа,</a:t>
            </a:r>
            <a:r>
              <a:rPr lang="ru-RU" dirty="0" smtClean="0"/>
              <a:t> </a:t>
            </a:r>
            <a:r>
              <a:rPr lang="ru-RU" i="1" dirty="0" smtClean="0"/>
              <a:t>(разгибаем указательный пальчик)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Эта долька для утят,</a:t>
            </a:r>
            <a:r>
              <a:rPr lang="ru-RU" dirty="0" smtClean="0"/>
              <a:t> </a:t>
            </a:r>
            <a:r>
              <a:rPr lang="ru-RU" i="1" dirty="0" smtClean="0"/>
              <a:t>(разгибаем средний пальчик)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Эта долька для котят,</a:t>
            </a:r>
            <a:r>
              <a:rPr lang="ru-RU" dirty="0" smtClean="0"/>
              <a:t> </a:t>
            </a:r>
            <a:r>
              <a:rPr lang="ru-RU" i="1" dirty="0" smtClean="0"/>
              <a:t>(разгибаем безымянный пальчик)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Эта долька для бобра, </a:t>
            </a:r>
            <a:r>
              <a:rPr lang="ru-RU" i="1" dirty="0" smtClean="0"/>
              <a:t>(разгибаем мизинчик)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Ну, а волку - кожура.</a:t>
            </a:r>
            <a:r>
              <a:rPr lang="ru-RU" dirty="0" smtClean="0"/>
              <a:t> </a:t>
            </a:r>
            <a:r>
              <a:rPr lang="ru-RU" i="1" dirty="0" smtClean="0"/>
              <a:t>(открытую ладошку поворачиваем влево - вправо)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Он сердит на нас - беда!</a:t>
            </a:r>
            <a:r>
              <a:rPr lang="ru-RU" dirty="0" smtClean="0"/>
              <a:t> </a:t>
            </a:r>
            <a:r>
              <a:rPr lang="ru-RU" i="1" dirty="0" smtClean="0"/>
              <a:t>(двумя руками показываем волчью пасть.)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В домик прячемся - сюда!</a:t>
            </a:r>
            <a:r>
              <a:rPr lang="ru-RU" dirty="0" smtClean="0"/>
              <a:t> </a:t>
            </a:r>
            <a:r>
              <a:rPr lang="ru-RU" i="1" dirty="0" smtClean="0"/>
              <a:t>(делаем руки"домиком")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 descr="MARpSk9zsB.jpg"/>
          <p:cNvPicPr>
            <a:picLocks noChangeAspect="1"/>
          </p:cNvPicPr>
          <p:nvPr/>
        </p:nvPicPr>
        <p:blipFill>
          <a:blip r:embed="rId3" cstate="print"/>
          <a:srcRect l="28125" t="2936" r="3125" b="8584"/>
          <a:stretch>
            <a:fillRect/>
          </a:stretch>
        </p:blipFill>
        <p:spPr>
          <a:xfrm>
            <a:off x="5220072" y="4712673"/>
            <a:ext cx="2106661" cy="15001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234" y="58102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Каждый раз перед едой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руки моем мы водой...</a:t>
            </a:r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IMG_5581.JPG"/>
          <p:cNvPicPr>
            <a:picLocks noChangeAspect="1"/>
          </p:cNvPicPr>
          <p:nvPr/>
        </p:nvPicPr>
        <p:blipFill>
          <a:blip r:embed="rId3" cstate="print"/>
          <a:srcRect l="6250" t="6250"/>
          <a:stretch>
            <a:fillRect/>
          </a:stretch>
        </p:blipFill>
        <p:spPr>
          <a:xfrm>
            <a:off x="127535" y="1758207"/>
            <a:ext cx="4381499" cy="3286124"/>
          </a:xfrm>
          <a:prstGeom prst="rect">
            <a:avLst/>
          </a:prstGeom>
        </p:spPr>
      </p:pic>
      <p:pic>
        <p:nvPicPr>
          <p:cNvPr id="6" name="Рисунок 5" descr="IMG_5583.JPG"/>
          <p:cNvPicPr>
            <a:picLocks noChangeAspect="1"/>
          </p:cNvPicPr>
          <p:nvPr/>
        </p:nvPicPr>
        <p:blipFill>
          <a:blip r:embed="rId4" cstate="print"/>
          <a:srcRect l="7812" t="10416" r="7812" b="4166"/>
          <a:stretch>
            <a:fillRect/>
          </a:stretch>
        </p:blipFill>
        <p:spPr>
          <a:xfrm>
            <a:off x="4509034" y="2900330"/>
            <a:ext cx="4234008" cy="3214710"/>
          </a:xfrm>
          <a:prstGeom prst="rect">
            <a:avLst/>
          </a:prstGeom>
        </p:spPr>
      </p:pic>
      <p:pic>
        <p:nvPicPr>
          <p:cNvPr id="7" name="Рисунок 6" descr="з-оровье-и-гигиена-36281499.jpg"/>
          <p:cNvPicPr>
            <a:picLocks noChangeAspect="1"/>
          </p:cNvPicPr>
          <p:nvPr/>
        </p:nvPicPr>
        <p:blipFill>
          <a:blip r:embed="rId5" cstate="print"/>
          <a:srcRect l="68211" r="8115" b="66226"/>
          <a:stretch>
            <a:fillRect/>
          </a:stretch>
        </p:blipFill>
        <p:spPr>
          <a:xfrm>
            <a:off x="6948264" y="1111835"/>
            <a:ext cx="1196776" cy="1724567"/>
          </a:xfrm>
          <a:prstGeom prst="rect">
            <a:avLst/>
          </a:prstGeom>
        </p:spPr>
      </p:pic>
      <p:pic>
        <p:nvPicPr>
          <p:cNvPr id="8" name="Рисунок 7" descr="з-оровье-и-гигиена-36281499.jpg"/>
          <p:cNvPicPr>
            <a:picLocks noChangeAspect="1"/>
          </p:cNvPicPr>
          <p:nvPr/>
        </p:nvPicPr>
        <p:blipFill>
          <a:blip r:embed="rId5" cstate="print"/>
          <a:srcRect l="29968" t="35577" r="37252" b="33774"/>
          <a:stretch>
            <a:fillRect/>
          </a:stretch>
        </p:blipFill>
        <p:spPr>
          <a:xfrm>
            <a:off x="1500166" y="5070598"/>
            <a:ext cx="1285884" cy="1214446"/>
          </a:xfrm>
          <a:prstGeom prst="rect">
            <a:avLst/>
          </a:prstGeom>
        </p:spPr>
      </p:pic>
      <p:pic>
        <p:nvPicPr>
          <p:cNvPr id="9" name="Рисунок 8" descr="з-оровье-и-гигиена-36281499.jpg"/>
          <p:cNvPicPr>
            <a:picLocks noChangeAspect="1"/>
          </p:cNvPicPr>
          <p:nvPr/>
        </p:nvPicPr>
        <p:blipFill>
          <a:blip r:embed="rId5" cstate="print"/>
          <a:srcRect l="46358" t="-481" r="31789" b="64423"/>
          <a:stretch>
            <a:fillRect/>
          </a:stretch>
        </p:blipFill>
        <p:spPr>
          <a:xfrm>
            <a:off x="1285852" y="71414"/>
            <a:ext cx="857256" cy="14287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</a:rPr>
              <a:t>Физкульт</a:t>
            </a:r>
            <a:r>
              <a:rPr lang="ru-RU" sz="3600" b="1" dirty="0" smtClean="0">
                <a:solidFill>
                  <a:srgbClr val="C00000"/>
                </a:solidFill>
              </a:rPr>
              <a:t> - УРА!!!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IMG_5131.JPG"/>
          <p:cNvPicPr>
            <a:picLocks noChangeAspect="1"/>
          </p:cNvPicPr>
          <p:nvPr/>
        </p:nvPicPr>
        <p:blipFill>
          <a:blip r:embed="rId3" cstate="print"/>
          <a:srcRect l="5468" t="7291" r="7812" b="3125"/>
          <a:stretch>
            <a:fillRect/>
          </a:stretch>
        </p:blipFill>
        <p:spPr>
          <a:xfrm>
            <a:off x="714348" y="1214422"/>
            <a:ext cx="4214842" cy="3265553"/>
          </a:xfrm>
          <a:prstGeom prst="rect">
            <a:avLst/>
          </a:prstGeom>
        </p:spPr>
      </p:pic>
      <p:pic>
        <p:nvPicPr>
          <p:cNvPr id="6" name="Рисунок 5" descr="IMG_5141.JPG"/>
          <p:cNvPicPr>
            <a:picLocks noChangeAspect="1"/>
          </p:cNvPicPr>
          <p:nvPr/>
        </p:nvPicPr>
        <p:blipFill>
          <a:blip r:embed="rId4" cstate="print"/>
          <a:srcRect l="12500" t="12500" r="8593" b="9375"/>
          <a:stretch>
            <a:fillRect/>
          </a:stretch>
        </p:blipFill>
        <p:spPr>
          <a:xfrm>
            <a:off x="4500562" y="3071810"/>
            <a:ext cx="4329143" cy="32147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36254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-1058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Физкультминутки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3163" y="754234"/>
            <a:ext cx="4040188" cy="639762"/>
          </a:xfrm>
        </p:spPr>
        <p:txBody>
          <a:bodyPr/>
          <a:lstStyle/>
          <a:p>
            <a:r>
              <a:rPr lang="ru-RU" dirty="0" smtClean="0"/>
              <a:t>«Две лягушки»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5963" y="1393996"/>
            <a:ext cx="4040188" cy="3951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500" dirty="0" smtClean="0"/>
              <a:t>         На болоте две подружки,</a:t>
            </a:r>
            <a:br>
              <a:rPr lang="ru-RU" sz="1500" dirty="0" smtClean="0"/>
            </a:br>
            <a:r>
              <a:rPr lang="ru-RU" sz="1500" dirty="0" smtClean="0"/>
              <a:t>Две зеленые лягушки</a:t>
            </a:r>
            <a:br>
              <a:rPr lang="ru-RU" sz="1500" dirty="0" smtClean="0"/>
            </a:br>
            <a:r>
              <a:rPr lang="ru-RU" sz="1500" dirty="0" smtClean="0"/>
              <a:t>Утром рано умывались,</a:t>
            </a:r>
            <a:br>
              <a:rPr lang="ru-RU" sz="1500" dirty="0" smtClean="0"/>
            </a:br>
            <a:r>
              <a:rPr lang="ru-RU" sz="1500" dirty="0" smtClean="0"/>
              <a:t>Полотенцем растирались.</a:t>
            </a:r>
            <a:br>
              <a:rPr lang="ru-RU" sz="1500" dirty="0" smtClean="0"/>
            </a:br>
            <a:r>
              <a:rPr lang="ru-RU" sz="1500" dirty="0" smtClean="0"/>
              <a:t>Ножками топали,</a:t>
            </a:r>
            <a:br>
              <a:rPr lang="ru-RU" sz="1500" dirty="0" smtClean="0"/>
            </a:br>
            <a:r>
              <a:rPr lang="ru-RU" sz="1500" dirty="0" smtClean="0"/>
              <a:t>Ручками хлопали,</a:t>
            </a:r>
            <a:br>
              <a:rPr lang="ru-RU" sz="1500" dirty="0" smtClean="0"/>
            </a:br>
            <a:r>
              <a:rPr lang="ru-RU" sz="1500" dirty="0" smtClean="0"/>
              <a:t>Вправо, влево наклонялись</a:t>
            </a:r>
            <a:br>
              <a:rPr lang="ru-RU" sz="1500" dirty="0" smtClean="0"/>
            </a:br>
            <a:r>
              <a:rPr lang="ru-RU" sz="1500" dirty="0" smtClean="0"/>
              <a:t>И обратно возвращались.</a:t>
            </a:r>
            <a:br>
              <a:rPr lang="ru-RU" sz="1500" dirty="0" smtClean="0"/>
            </a:br>
            <a:r>
              <a:rPr lang="ru-RU" sz="1500" dirty="0" smtClean="0"/>
              <a:t>Вот здоровья в чем секрет.</a:t>
            </a:r>
            <a:br>
              <a:rPr lang="ru-RU" sz="1500" dirty="0" smtClean="0"/>
            </a:br>
            <a:r>
              <a:rPr lang="ru-RU" sz="1500" dirty="0" smtClean="0"/>
              <a:t>Всем друзьям </a:t>
            </a:r>
            <a:r>
              <a:rPr lang="ru-RU" sz="1500" dirty="0" err="1" smtClean="0"/>
              <a:t>физкультпривет</a:t>
            </a:r>
            <a:r>
              <a:rPr lang="ru-RU" sz="1500" dirty="0" smtClean="0"/>
              <a:t>!</a:t>
            </a:r>
          </a:p>
          <a:p>
            <a:pPr algn="ctr">
              <a:buNone/>
            </a:pPr>
            <a:r>
              <a:rPr lang="ru-RU" sz="1500" dirty="0" smtClean="0"/>
              <a:t> </a:t>
            </a:r>
            <a:r>
              <a:rPr lang="ru-RU" sz="1500" dirty="0" smtClean="0"/>
              <a:t>(Дети сопровождают чтение стихотворения движениями.)</a:t>
            </a:r>
            <a:endParaRPr lang="ru-RU" sz="15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42083" y="659913"/>
            <a:ext cx="4041775" cy="639762"/>
          </a:xfrm>
        </p:spPr>
        <p:txBody>
          <a:bodyPr/>
          <a:lstStyle/>
          <a:p>
            <a:r>
              <a:rPr lang="ru-RU" dirty="0" smtClean="0"/>
              <a:t>«Скачет шустрая синица»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355976" y="1243984"/>
            <a:ext cx="4041775" cy="39512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500" dirty="0" smtClean="0"/>
              <a:t>        Скачет шустрая синица, </a:t>
            </a:r>
            <a:endParaRPr lang="ru-RU" sz="1500" dirty="0" smtClean="0"/>
          </a:p>
          <a:p>
            <a:pPr algn="ctr">
              <a:buNone/>
            </a:pPr>
            <a:r>
              <a:rPr lang="ru-RU" sz="1500" dirty="0" smtClean="0"/>
              <a:t>   (</a:t>
            </a:r>
            <a:r>
              <a:rPr lang="ru-RU" sz="1500" dirty="0" smtClean="0"/>
              <a:t>Прыжки на месте на двух ногах.) </a:t>
            </a:r>
            <a:br>
              <a:rPr lang="ru-RU" sz="1500" dirty="0" smtClean="0"/>
            </a:br>
            <a:r>
              <a:rPr lang="ru-RU" sz="1500" dirty="0" smtClean="0"/>
              <a:t>Ей на месте не сидится, </a:t>
            </a:r>
            <a:endParaRPr lang="ru-RU" sz="1500" dirty="0" smtClean="0"/>
          </a:p>
          <a:p>
            <a:pPr algn="ctr">
              <a:buNone/>
            </a:pPr>
            <a:r>
              <a:rPr lang="ru-RU" sz="1500" dirty="0" smtClean="0"/>
              <a:t>(</a:t>
            </a:r>
            <a:r>
              <a:rPr lang="ru-RU" sz="1500" dirty="0" smtClean="0"/>
              <a:t>Прыжки на месте на левой ноге.) </a:t>
            </a:r>
            <a:br>
              <a:rPr lang="ru-RU" sz="1500" dirty="0" smtClean="0"/>
            </a:br>
            <a:r>
              <a:rPr lang="ru-RU" sz="1500" dirty="0" smtClean="0"/>
              <a:t>Прыг-скок, прыг-скок</a:t>
            </a:r>
            <a:r>
              <a:rPr lang="ru-RU" sz="1500" dirty="0" smtClean="0"/>
              <a:t>,</a:t>
            </a:r>
          </a:p>
          <a:p>
            <a:pPr algn="ctr">
              <a:buNone/>
            </a:pPr>
            <a:r>
              <a:rPr lang="ru-RU" sz="1500" dirty="0" smtClean="0"/>
              <a:t>      </a:t>
            </a:r>
            <a:r>
              <a:rPr lang="ru-RU" sz="1500" dirty="0" smtClean="0"/>
              <a:t>(Прыжки на месте на правой ноге.) </a:t>
            </a:r>
            <a:br>
              <a:rPr lang="ru-RU" sz="1500" dirty="0" smtClean="0"/>
            </a:br>
            <a:r>
              <a:rPr lang="ru-RU" sz="1500" dirty="0" smtClean="0"/>
              <a:t>Завертелась, как волчок. </a:t>
            </a:r>
            <a:endParaRPr lang="ru-RU" sz="1500" dirty="0" smtClean="0"/>
          </a:p>
          <a:p>
            <a:pPr algn="ctr">
              <a:buNone/>
            </a:pPr>
            <a:r>
              <a:rPr lang="ru-RU" sz="1500" dirty="0" smtClean="0"/>
              <a:t>        (</a:t>
            </a:r>
            <a:r>
              <a:rPr lang="ru-RU" sz="1500" dirty="0" smtClean="0"/>
              <a:t>Кружимся на месте.) </a:t>
            </a:r>
            <a:br>
              <a:rPr lang="ru-RU" sz="1500" dirty="0" smtClean="0"/>
            </a:br>
            <a:r>
              <a:rPr lang="ru-RU" sz="1500" dirty="0" smtClean="0"/>
              <a:t>Вот присела на минутку, (Присели.) </a:t>
            </a:r>
            <a:br>
              <a:rPr lang="ru-RU" sz="1500" dirty="0" smtClean="0"/>
            </a:br>
            <a:r>
              <a:rPr lang="ru-RU" sz="1500" dirty="0" smtClean="0"/>
              <a:t>Почесала клювом грудку</a:t>
            </a:r>
            <a:r>
              <a:rPr lang="ru-RU" sz="1500" dirty="0" smtClean="0"/>
              <a:t>,</a:t>
            </a:r>
          </a:p>
          <a:p>
            <a:pPr algn="ctr">
              <a:buNone/>
            </a:pPr>
            <a:r>
              <a:rPr lang="ru-RU" sz="1500" dirty="0" smtClean="0"/>
              <a:t>           (</a:t>
            </a:r>
            <a:r>
              <a:rPr lang="ru-RU" sz="1500" dirty="0" smtClean="0"/>
              <a:t>Встали, наклоны головы влево-вправо.) </a:t>
            </a:r>
            <a:br>
              <a:rPr lang="ru-RU" sz="1500" dirty="0" smtClean="0"/>
            </a:br>
            <a:r>
              <a:rPr lang="ru-RU" sz="1500" dirty="0" smtClean="0"/>
              <a:t>И с дорожки — на плетень, </a:t>
            </a:r>
            <a:endParaRPr lang="ru-RU" sz="1500" dirty="0" smtClean="0"/>
          </a:p>
          <a:p>
            <a:pPr algn="ctr">
              <a:buNone/>
            </a:pPr>
            <a:r>
              <a:rPr lang="ru-RU" sz="1500" dirty="0" smtClean="0"/>
              <a:t>            (</a:t>
            </a:r>
            <a:r>
              <a:rPr lang="ru-RU" sz="1500" dirty="0" smtClean="0"/>
              <a:t>Прыжки на месте на левой ноге.) </a:t>
            </a:r>
            <a:br>
              <a:rPr lang="ru-RU" sz="1500" dirty="0" smtClean="0"/>
            </a:br>
            <a:r>
              <a:rPr lang="ru-RU" sz="1500" dirty="0" err="1" smtClean="0"/>
              <a:t>Тири-тири</a:t>
            </a:r>
            <a:r>
              <a:rPr lang="ru-RU" sz="1500" dirty="0" smtClean="0"/>
              <a:t>,</a:t>
            </a:r>
          </a:p>
          <a:p>
            <a:pPr algn="ctr">
              <a:buNone/>
            </a:pPr>
            <a:r>
              <a:rPr lang="ru-RU" sz="1500" dirty="0" smtClean="0"/>
              <a:t>                  </a:t>
            </a:r>
            <a:r>
              <a:rPr lang="ru-RU" sz="1500" dirty="0" smtClean="0"/>
              <a:t>(Прыжки на месте на правой ноге.) </a:t>
            </a:r>
            <a:br>
              <a:rPr lang="ru-RU" sz="1500" dirty="0" smtClean="0"/>
            </a:br>
            <a:r>
              <a:rPr lang="ru-RU" sz="1500" dirty="0" smtClean="0"/>
              <a:t>Тень-тень-тень</a:t>
            </a:r>
            <a:r>
              <a:rPr lang="ru-RU" sz="1500" dirty="0" smtClean="0"/>
              <a:t>!</a:t>
            </a:r>
          </a:p>
          <a:p>
            <a:pPr algn="ctr">
              <a:buNone/>
            </a:pPr>
            <a:r>
              <a:rPr lang="ru-RU" sz="1500" dirty="0" smtClean="0"/>
              <a:t>               </a:t>
            </a:r>
            <a:r>
              <a:rPr lang="ru-RU" sz="1500" dirty="0" smtClean="0"/>
              <a:t>(Прыжки на месте на двух ногах.) </a:t>
            </a:r>
            <a:endParaRPr lang="ru-RU" sz="1500" dirty="0"/>
          </a:p>
        </p:txBody>
      </p:sp>
      <p:pic>
        <p:nvPicPr>
          <p:cNvPr id="8" name="Рисунок 7" descr="hello_html_5a90e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2802" y="4257319"/>
            <a:ext cx="2643174" cy="19510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26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714356"/>
            <a:ext cx="3643338" cy="1857388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rgbClr val="002060"/>
                </a:solidFill>
              </a:rPr>
              <a:t>Чтоб здоровье укреплять,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надо много всем гулять...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IMG_4949.JPG"/>
          <p:cNvPicPr>
            <a:picLocks noChangeAspect="1"/>
          </p:cNvPicPr>
          <p:nvPr/>
        </p:nvPicPr>
        <p:blipFill>
          <a:blip r:embed="rId3" cstate="print"/>
          <a:srcRect t="18750" r="10937"/>
          <a:stretch>
            <a:fillRect/>
          </a:stretch>
        </p:blipFill>
        <p:spPr>
          <a:xfrm>
            <a:off x="4572000" y="836712"/>
            <a:ext cx="4385196" cy="3000396"/>
          </a:xfrm>
          <a:prstGeom prst="rect">
            <a:avLst/>
          </a:prstGeom>
        </p:spPr>
      </p:pic>
      <p:pic>
        <p:nvPicPr>
          <p:cNvPr id="5" name="Рисунок 4" descr="CAM01719.jpg"/>
          <p:cNvPicPr>
            <a:picLocks noChangeAspect="1"/>
          </p:cNvPicPr>
          <p:nvPr/>
        </p:nvPicPr>
        <p:blipFill>
          <a:blip r:embed="rId4" cstate="print"/>
          <a:srcRect l="2343" t="15625" r="13281" b="4166"/>
          <a:stretch>
            <a:fillRect/>
          </a:stretch>
        </p:blipFill>
        <p:spPr>
          <a:xfrm>
            <a:off x="477768" y="3178592"/>
            <a:ext cx="4308546" cy="307183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42900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2741" y="238231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В каждой тарелке одни калории...</a:t>
            </a:r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IMG_43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130616"/>
            <a:ext cx="4286280" cy="3214710"/>
          </a:xfrm>
          <a:prstGeom prst="rect">
            <a:avLst/>
          </a:prstGeom>
        </p:spPr>
      </p:pic>
      <p:pic>
        <p:nvPicPr>
          <p:cNvPr id="5" name="Рисунок 4" descr="IMG_4387.JPG"/>
          <p:cNvPicPr>
            <a:picLocks noChangeAspect="1"/>
          </p:cNvPicPr>
          <p:nvPr/>
        </p:nvPicPr>
        <p:blipFill>
          <a:blip r:embed="rId4" cstate="print"/>
          <a:srcRect l="5469" t="8333" r="23437" b="14583"/>
          <a:stretch>
            <a:fillRect/>
          </a:stretch>
        </p:blipFill>
        <p:spPr>
          <a:xfrm>
            <a:off x="4505908" y="2924944"/>
            <a:ext cx="4429156" cy="36017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Надо, надо умываться...</a:t>
            </a:r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 descr="CAM01735.jpg"/>
          <p:cNvPicPr>
            <a:picLocks noChangeAspect="1"/>
          </p:cNvPicPr>
          <p:nvPr/>
        </p:nvPicPr>
        <p:blipFill>
          <a:blip r:embed="rId3" cstate="print"/>
          <a:srcRect l="14062" t="6250" r="8593"/>
          <a:stretch>
            <a:fillRect/>
          </a:stretch>
        </p:blipFill>
        <p:spPr>
          <a:xfrm>
            <a:off x="398266" y="1270033"/>
            <a:ext cx="3957655" cy="3597854"/>
          </a:xfrm>
          <a:prstGeom prst="rect">
            <a:avLst/>
          </a:prstGeom>
        </p:spPr>
      </p:pic>
      <p:pic>
        <p:nvPicPr>
          <p:cNvPr id="7" name="Рисунок 6" descr="CAM01742.jpg"/>
          <p:cNvPicPr>
            <a:picLocks noChangeAspect="1"/>
          </p:cNvPicPr>
          <p:nvPr/>
        </p:nvPicPr>
        <p:blipFill>
          <a:blip r:embed="rId4" cstate="print"/>
          <a:srcRect l="6250" t="6250" r="3906"/>
          <a:stretch>
            <a:fillRect/>
          </a:stretch>
        </p:blipFill>
        <p:spPr>
          <a:xfrm>
            <a:off x="4386251" y="3068960"/>
            <a:ext cx="4429156" cy="346628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26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141794"/>
            <a:ext cx="8229600" cy="143985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Коллективная работа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               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«</a:t>
            </a:r>
            <a:r>
              <a:rPr lang="ru-RU" sz="3600" b="1" dirty="0" smtClean="0">
                <a:solidFill>
                  <a:srgbClr val="FF0000"/>
                </a:solidFill>
              </a:rPr>
              <a:t>Дерево здоровья»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IMG_5109.JPG"/>
          <p:cNvPicPr>
            <a:picLocks noChangeAspect="1"/>
          </p:cNvPicPr>
          <p:nvPr/>
        </p:nvPicPr>
        <p:blipFill>
          <a:blip r:embed="rId3" cstate="print"/>
          <a:srcRect l="2343" t="5208" r="2343" b="4166"/>
          <a:stretch>
            <a:fillRect/>
          </a:stretch>
        </p:blipFill>
        <p:spPr>
          <a:xfrm rot="5400000">
            <a:off x="1664275" y="2319097"/>
            <a:ext cx="5211036" cy="371606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26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Коллективная работа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«Здоровье  - это правильное питание»</a:t>
            </a:r>
            <a:endParaRPr lang="ru-RU" sz="3600" dirty="0"/>
          </a:p>
        </p:txBody>
      </p:sp>
      <p:pic>
        <p:nvPicPr>
          <p:cNvPr id="4" name="Рисунок 3" descr="IMG_5214.JPG"/>
          <p:cNvPicPr>
            <a:picLocks noChangeAspect="1"/>
          </p:cNvPicPr>
          <p:nvPr/>
        </p:nvPicPr>
        <p:blipFill>
          <a:blip r:embed="rId3" cstate="print"/>
          <a:srcRect l="3125" t="6250" r="2343" b="4166"/>
          <a:stretch>
            <a:fillRect/>
          </a:stretch>
        </p:blipFill>
        <p:spPr>
          <a:xfrm>
            <a:off x="1475656" y="1556792"/>
            <a:ext cx="6357982" cy="45188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5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285519"/>
            <a:ext cx="7344816" cy="5365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ramka-detskaya-9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1" y="1452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578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Сюжетно-ролевая игра «Больница»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5568.JPG"/>
          <p:cNvPicPr>
            <a:picLocks noChangeAspect="1"/>
          </p:cNvPicPr>
          <p:nvPr/>
        </p:nvPicPr>
        <p:blipFill>
          <a:blip r:embed="rId2" cstate="print"/>
          <a:srcRect l="1562" t="8333" b="13541"/>
          <a:stretch>
            <a:fillRect/>
          </a:stretch>
        </p:blipFill>
        <p:spPr>
          <a:xfrm>
            <a:off x="971600" y="1417638"/>
            <a:ext cx="7354455" cy="4675658"/>
          </a:xfrm>
          <a:prstGeom prst="rect">
            <a:avLst/>
          </a:prstGeom>
        </p:spPr>
      </p:pic>
      <p:pic>
        <p:nvPicPr>
          <p:cNvPr id="4" name="Рисунок 3" descr="ramka-detskaya-9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26"/>
            <a:ext cx="9144000" cy="6856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Книжка-самоделка (авторы)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>
                <a:solidFill>
                  <a:srgbClr val="FF0000"/>
                </a:solidFill>
              </a:rPr>
              <a:t>Берегите себя и </a:t>
            </a:r>
          </a:p>
          <a:p>
            <a:pPr algn="ctr">
              <a:buNone/>
            </a:pPr>
            <a:r>
              <a:rPr lang="ru-RU" sz="6000" b="1" dirty="0" smtClean="0">
                <a:solidFill>
                  <a:srgbClr val="FF0000"/>
                </a:solidFill>
              </a:rPr>
              <a:t>будьте здоровы!!!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ramka-detskaya-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52"/>
            <a:ext cx="9144000" cy="68565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527</Words>
  <Application>Microsoft Office PowerPoint</Application>
  <PresentationFormat>Экран (4:3)</PresentationFormat>
  <Paragraphs>67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Проект  «Здоровье - это здорово»</vt:lpstr>
      <vt:lpstr>Цели и задачи</vt:lpstr>
      <vt:lpstr>Проблема</vt:lpstr>
      <vt:lpstr>Книжный уголок</vt:lpstr>
      <vt:lpstr>Развивающая среда</vt:lpstr>
      <vt:lpstr>Начинай свой день с зарядки!!!</vt:lpstr>
      <vt:lpstr>Пальчиковые игры</vt:lpstr>
      <vt:lpstr>Каждый раз перед едой  руки моем мы водой...</vt:lpstr>
      <vt:lpstr>Физкульт - УРА!!!</vt:lpstr>
      <vt:lpstr>Физкультминутки</vt:lpstr>
      <vt:lpstr>Чтоб здоровье укреплять,  надо много всем гулять...</vt:lpstr>
      <vt:lpstr>В каждой тарелке одни калории...</vt:lpstr>
      <vt:lpstr>Надо, надо умываться...</vt:lpstr>
      <vt:lpstr>Коллективная работа                                     «Дерево здоровья»</vt:lpstr>
      <vt:lpstr>Коллективная работа «Здоровье  - это правильное питание»</vt:lpstr>
      <vt:lpstr>Сюжетно-ролевая игра «Больница»</vt:lpstr>
      <vt:lpstr>Книжка-самоделка (авторы)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«Здоровье-это здорово»</dc:title>
  <dc:creator>spg</dc:creator>
  <cp:lastModifiedBy>Windows User</cp:lastModifiedBy>
  <cp:revision>23</cp:revision>
  <dcterms:created xsi:type="dcterms:W3CDTF">2017-11-28T18:27:23Z</dcterms:created>
  <dcterms:modified xsi:type="dcterms:W3CDTF">2017-12-14T12:59:50Z</dcterms:modified>
</cp:coreProperties>
</file>