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PT Sans Narrow" panose="020B0506020203020204" pitchFamily="34" charset="-52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56c0b113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56c0b113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56c0b11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56c0b11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56c0b113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56c0b113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56c0b113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56c0b113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56c0b113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56c0b113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56c0b113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56c0b113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56c0b113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56c0b113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56c0b113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56c0b113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56c0b113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56c0b113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XCROn6nkBAWBT3Vb5H9EpCTXLa4go7rN/edit?usp=sharing&amp;ouid=103129643724350613603&amp;rtpof=true&amp;sd=tru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JcmxXXRx5unML2yv8xuOT7fv3CzN9ZZB/edit?usp=sharing&amp;ouid=103129643724350613603&amp;rtpof=true&amp;sd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60"/>
              <a:t>Форсайт-сессия по наставничеству</a:t>
            </a:r>
            <a:endParaRPr sz="316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74825" y="597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90"/>
              <a:t>Разработка стратегии достижения возможного будущего (индивидуальный образовательный маршрут)</a:t>
            </a:r>
            <a:endParaRPr sz="27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240"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63650" y="1113325"/>
            <a:ext cx="6050100" cy="3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CC0000"/>
                </a:solidFill>
              </a:rPr>
              <a:t>Дорожная карта</a:t>
            </a:r>
            <a:endParaRPr b="1">
              <a:solidFill>
                <a:srgbClr val="CC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>
                <a:solidFill>
                  <a:srgbClr val="434343"/>
                </a:solidFill>
              </a:rPr>
              <a:t>включает ряд видов деятельности, образовательных событий и мероприятий, которые в совокупности составляют информационно-образовательную среду, направленную</a:t>
            </a:r>
            <a:r>
              <a:rPr lang="ru" sz="1500" b="1">
                <a:solidFill>
                  <a:srgbClr val="434343"/>
                </a:solidFill>
              </a:rPr>
              <a:t> на решение задач профессионального развития педагога</a:t>
            </a:r>
            <a:endParaRPr sz="1500" b="1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>
                <a:solidFill>
                  <a:srgbClr val="434343"/>
                </a:solidFill>
              </a:rPr>
              <a:t>разрабатывается на один год ввиду того, что сложно планировать мероприятия и образовательные события на более длительный срок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ru" sz="1500">
                <a:solidFill>
                  <a:srgbClr val="434343"/>
                </a:solidFill>
              </a:rPr>
              <a:t>это рабочий инструмент, который корректируется, дополняется, уточняется, детализируется по ходу ее реализации</a:t>
            </a:r>
            <a:endParaRPr sz="1500">
              <a:solidFill>
                <a:srgbClr val="434343"/>
              </a:solidFill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9500" y="1317575"/>
            <a:ext cx="2531251" cy="357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114525" y="4425075"/>
            <a:ext cx="635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Программы реализации ситемы (целевой модели) наставничества.docx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Индивидуальный образовательный маршрут (ИОМ)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0" y="1136000"/>
            <a:ext cx="5133900" cy="3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Долгосрочная образовательная программа действий по пути совершенствования </a:t>
            </a:r>
            <a:r>
              <a:rPr lang="ru" b="1">
                <a:solidFill>
                  <a:schemeClr val="accent1"/>
                </a:solidFill>
              </a:rPr>
              <a:t>профессионального мастерства</a:t>
            </a:r>
            <a:r>
              <a:rPr lang="ru"/>
              <a:t> и </a:t>
            </a:r>
            <a:r>
              <a:rPr lang="ru">
                <a:solidFill>
                  <a:srgbClr val="434343"/>
                </a:solidFill>
              </a:rPr>
              <a:t>росту</a:t>
            </a:r>
            <a:r>
              <a:rPr lang="ru" b="1">
                <a:solidFill>
                  <a:srgbClr val="434343"/>
                </a:solidFill>
              </a:rPr>
              <a:t> </a:t>
            </a:r>
            <a:r>
              <a:rPr lang="ru" b="1">
                <a:solidFill>
                  <a:schemeClr val="accent1"/>
                </a:solidFill>
              </a:rPr>
              <a:t>личностного потенциала </a:t>
            </a:r>
            <a:r>
              <a:rPr lang="ru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Создается обычно на 5 лет </a:t>
            </a:r>
            <a:r>
              <a:rPr lang="ru" b="1"/>
              <a:t>(3 года)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Является результатом осмысления профессиональных </a:t>
            </a:r>
            <a:r>
              <a:rPr lang="ru" b="1">
                <a:solidFill>
                  <a:srgbClr val="CC0000"/>
                </a:solidFill>
              </a:rPr>
              <a:t>перспектив</a:t>
            </a:r>
            <a:r>
              <a:rPr lang="ru"/>
              <a:t> и </a:t>
            </a:r>
            <a:r>
              <a:rPr lang="ru" b="1">
                <a:solidFill>
                  <a:srgbClr val="38761D"/>
                </a:solidFill>
              </a:rPr>
              <a:t>затруднений</a:t>
            </a:r>
            <a:endParaRPr b="1">
              <a:solidFill>
                <a:srgbClr val="38761D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ru" b="1">
                <a:solidFill>
                  <a:schemeClr val="accent1"/>
                </a:solidFill>
              </a:rPr>
              <a:t>проактивная</a:t>
            </a:r>
            <a:r>
              <a:rPr lang="ru">
                <a:solidFill>
                  <a:srgbClr val="434343"/>
                </a:solidFill>
              </a:rPr>
              <a:t> позиция наставляемого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601" y="1309026"/>
            <a:ext cx="3386700" cy="269476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5445600" y="4160400"/>
            <a:ext cx="338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Форсайт-технология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Моделирование и проектирование образов собственного профессионального будущего на ленте времени, разбитой по годам, </a:t>
            </a:r>
            <a:r>
              <a:rPr lang="ru" b="1"/>
              <a:t>определение приоритетных направлений своего профессионального развития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lang="ru" b="1">
                <a:solidFill>
                  <a:srgbClr val="CC0000"/>
                </a:solidFill>
              </a:rPr>
              <a:t>будущее невозможно предсказать, но можно создать таким, каким мы его хотим видеть</a:t>
            </a:r>
            <a:endParaRPr b="1">
              <a:solidFill>
                <a:srgbClr val="CC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b="1">
                <a:solidFill>
                  <a:srgbClr val="274E13"/>
                </a:solidFill>
              </a:rPr>
              <a:t>будущее вариативно: в нем изначально заложены различные альтернативы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Char char="●"/>
            </a:pPr>
            <a:r>
              <a:rPr lang="ru" b="1">
                <a:solidFill>
                  <a:srgbClr val="20124D"/>
                </a:solidFill>
              </a:rPr>
              <a:t>будущее зависит от того, какие усилия и в каких направлениях прилагаются для его достижения</a:t>
            </a:r>
            <a:endParaRPr b="1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799" y="414778"/>
            <a:ext cx="5960399" cy="446844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1659150" y="4256525"/>
            <a:ext cx="798000" cy="626700"/>
          </a:xfrm>
          <a:prstGeom prst="hear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" y="281125"/>
            <a:ext cx="7429500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3434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Образы желаемого будущего 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38844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300"/>
              <a:t>Сформируйте серию образов желаемого будущего как успешно сформировавшегося профессионала и распределите их по годам («этапы большого пути»)</a:t>
            </a:r>
            <a:endParaRPr sz="23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025" y="1421250"/>
            <a:ext cx="4805026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40"/>
              <a:t>2. «С небес – на землю»</a:t>
            </a:r>
            <a:endParaRPr sz="284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03897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Движение мысли в обратном направлении – из будущего к настоящему состоянию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Цель -  определить степень </a:t>
            </a:r>
            <a:r>
              <a:rPr lang="ru" b="1">
                <a:solidFill>
                  <a:srgbClr val="000000"/>
                </a:solidFill>
              </a:rPr>
              <a:t>реалистичности</a:t>
            </a:r>
            <a:r>
              <a:rPr lang="ru">
                <a:solidFill>
                  <a:srgbClr val="000000"/>
                </a:solidFill>
              </a:rPr>
              <a:t> желаемого будущего в отведенные сроки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риски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необходимые условия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не завышены ли ожидания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противоречивость образов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недооценка или переоценка своих потенциальных возможностей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17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90"/>
              <a:t>3. Разработка стратегии достижения возможного будущего (индивидуальный образовательный маршрут)</a:t>
            </a:r>
            <a:endParaRPr sz="2290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62250" y="1515450"/>
            <a:ext cx="8520600" cy="29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CC0000"/>
                </a:solidFill>
              </a:rPr>
              <a:t>Целеполагание</a:t>
            </a:r>
            <a:endParaRPr b="1">
              <a:solidFill>
                <a:srgbClr val="CC0000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ru">
                <a:solidFill>
                  <a:srgbClr val="434343"/>
                </a:solidFill>
              </a:rPr>
              <a:t>опишите</a:t>
            </a:r>
            <a:r>
              <a:rPr lang="ru" b="1">
                <a:solidFill>
                  <a:srgbClr val="434343"/>
                </a:solidFill>
              </a:rPr>
              <a:t> идеальный, желаемый </a:t>
            </a:r>
            <a:r>
              <a:rPr lang="ru">
                <a:solidFill>
                  <a:srgbClr val="434343"/>
                </a:solidFill>
              </a:rPr>
              <a:t>(возможный) образ самого себя как состоявшегося профессионала (избегайте слепого копирования чужого опыта)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34343"/>
                </a:solidFill>
              </a:rPr>
              <a:t>               желаемый (возможный) образ самого себя как состоявшегося и успешного профессионала может </a:t>
            </a:r>
            <a:r>
              <a:rPr lang="ru" b="1">
                <a:solidFill>
                  <a:srgbClr val="434343"/>
                </a:solidFill>
              </a:rPr>
              <a:t>изменяться, дополняться, даже полностью переписываться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676800" y="3206900"/>
            <a:ext cx="458100" cy="229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90"/>
              <a:t>Разработка стратегии достижения возможного будущего (индивидуальный образовательный маршрут)</a:t>
            </a:r>
            <a:endParaRPr sz="2740"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603450"/>
            <a:ext cx="85206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CC0000"/>
                </a:solidFill>
              </a:rPr>
              <a:t>Диагностика достижений и затруднений</a:t>
            </a:r>
            <a:endParaRPr b="1">
              <a:solidFill>
                <a:srgbClr val="CC0000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ru">
                <a:solidFill>
                  <a:srgbClr val="434343"/>
                </a:solidFill>
              </a:rPr>
              <a:t>Результаты показывают, на какие </a:t>
            </a:r>
            <a:r>
              <a:rPr lang="ru" b="1">
                <a:solidFill>
                  <a:srgbClr val="CC0000"/>
                </a:solidFill>
              </a:rPr>
              <a:t>сильные</a:t>
            </a:r>
            <a:r>
              <a:rPr lang="ru">
                <a:solidFill>
                  <a:srgbClr val="434343"/>
                </a:solidFill>
              </a:rPr>
              <a:t> стороны в профессиональной деятельности Вы должны опираться и какие </a:t>
            </a:r>
            <a:r>
              <a:rPr lang="ru" b="1">
                <a:solidFill>
                  <a:srgbClr val="38761D"/>
                </a:solidFill>
              </a:rPr>
              <a:t>слабые</a:t>
            </a:r>
            <a:r>
              <a:rPr lang="ru">
                <a:solidFill>
                  <a:srgbClr val="434343"/>
                </a:solidFill>
              </a:rPr>
              <a:t> стороны предстоит минимизировать, чтобы они не препятствовали профессиональному росту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425" y="3359688"/>
            <a:ext cx="2705100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187425" y="3571625"/>
            <a:ext cx="588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ИОМ.docx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Экран (16:9)</PresentationFormat>
  <Paragraphs>36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Open Sans</vt:lpstr>
      <vt:lpstr>PT Sans Narrow</vt:lpstr>
      <vt:lpstr>Arial</vt:lpstr>
      <vt:lpstr>Tropic</vt:lpstr>
      <vt:lpstr>Форсайт-сессия по наставничеству</vt:lpstr>
      <vt:lpstr>Индивидуальный образовательный маршрут (ИОМ)</vt:lpstr>
      <vt:lpstr>Форсайт-технология</vt:lpstr>
      <vt:lpstr>Презентация PowerPoint</vt:lpstr>
      <vt:lpstr>Презентация PowerPoint</vt:lpstr>
      <vt:lpstr>Образы желаемого будущего </vt:lpstr>
      <vt:lpstr>2. «С небес – на землю»</vt:lpstr>
      <vt:lpstr>3. Разработка стратегии достижения возможного будущего (индивидуальный образовательный маршрут)</vt:lpstr>
      <vt:lpstr>Разработка стратегии достижения возможного будущего (индивидуальный образовательный маршрут)</vt:lpstr>
      <vt:lpstr>Разработка стратегии достижения возможного будущего (индивидуальный образовательный маршрут)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Пинтилей Наталья Владимировна</cp:lastModifiedBy>
  <cp:revision>1</cp:revision>
  <dcterms:modified xsi:type="dcterms:W3CDTF">2026-02-18T09:20:05Z</dcterms:modified>
</cp:coreProperties>
</file>