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62" r:id="rId4"/>
    <p:sldId id="260" r:id="rId5"/>
    <p:sldId id="271" r:id="rId6"/>
    <p:sldId id="264" r:id="rId7"/>
    <p:sldId id="265" r:id="rId8"/>
    <p:sldId id="272" r:id="rId9"/>
    <p:sldId id="273" r:id="rId10"/>
    <p:sldId id="274" r:id="rId11"/>
    <p:sldId id="290" r:id="rId12"/>
    <p:sldId id="266" r:id="rId13"/>
    <p:sldId id="267" r:id="rId14"/>
    <p:sldId id="268" r:id="rId15"/>
    <p:sldId id="269" r:id="rId16"/>
    <p:sldId id="296" r:id="rId17"/>
    <p:sldId id="278" r:id="rId18"/>
    <p:sldId id="280" r:id="rId19"/>
    <p:sldId id="276" r:id="rId20"/>
    <p:sldId id="29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0" autoAdjust="0"/>
    <p:restoredTop sz="94660"/>
  </p:normalViewPr>
  <p:slideViewPr>
    <p:cSldViewPr>
      <p:cViewPr varScale="1">
        <p:scale>
          <a:sx n="68" d="100"/>
          <a:sy n="68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FDFD4-F725-4C03-A50B-EE723703FE3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B15DBFF9-309E-4F94-8357-9D88E99F8B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rgbClr val="336600"/>
              </a:solidFill>
              <a:effectLst/>
              <a:latin typeface="Arial" panose="020B0604020202020204" pitchFamily="34" charset="0"/>
            </a:rPr>
            <a:t> Минеральные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rgbClr val="336600"/>
              </a:solidFill>
              <a:effectLst/>
              <a:latin typeface="Arial" panose="020B0604020202020204" pitchFamily="34" charset="0"/>
            </a:rPr>
            <a:t>вещества</a:t>
          </a:r>
        </a:p>
      </dgm:t>
    </dgm:pt>
    <dgm:pt modelId="{9A6FE200-942B-45D3-B863-ABE97E96ED9D}" type="parTrans" cxnId="{E73FCCBF-D0E7-4ACB-B59C-6CF159A104D7}">
      <dgm:prSet/>
      <dgm:spPr/>
    </dgm:pt>
    <dgm:pt modelId="{EBFFE344-21B9-481E-8ADD-168042C03DA1}" type="sibTrans" cxnId="{E73FCCBF-D0E7-4ACB-B59C-6CF159A104D7}">
      <dgm:prSet/>
      <dgm:spPr/>
    </dgm:pt>
    <dgm:pt modelId="{7DC90AA6-D761-4D78-AF59-026EA920F28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Соли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фосфора</a:t>
          </a:r>
        </a:p>
      </dgm:t>
    </dgm:pt>
    <dgm:pt modelId="{B587184E-600F-45A9-8B52-4B76CD3E878A}" type="parTrans" cxnId="{58A734CB-7998-4BB7-9390-5A17D843CA10}">
      <dgm:prSet/>
      <dgm:spPr/>
      <dgm:t>
        <a:bodyPr/>
        <a:lstStyle/>
        <a:p>
          <a:endParaRPr lang="ru-RU"/>
        </a:p>
      </dgm:t>
    </dgm:pt>
    <dgm:pt modelId="{8DB7E123-20C0-4D97-B8C7-D9FCF6E07483}" type="sibTrans" cxnId="{58A734CB-7998-4BB7-9390-5A17D843CA10}">
      <dgm:prSet/>
      <dgm:spPr/>
    </dgm:pt>
    <dgm:pt modelId="{610F9A35-4F88-4F34-9B8B-C67781B473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Магний</a:t>
          </a:r>
        </a:p>
      </dgm:t>
    </dgm:pt>
    <dgm:pt modelId="{E3996F4E-A892-4B83-B716-1BF72069B196}" type="parTrans" cxnId="{EE00B3D7-F1E5-4A90-86E2-979DC753A61D}">
      <dgm:prSet/>
      <dgm:spPr/>
      <dgm:t>
        <a:bodyPr/>
        <a:lstStyle/>
        <a:p>
          <a:endParaRPr lang="ru-RU"/>
        </a:p>
      </dgm:t>
    </dgm:pt>
    <dgm:pt modelId="{D61B021E-28A6-45D7-AA30-4118659C6660}" type="sibTrans" cxnId="{EE00B3D7-F1E5-4A90-86E2-979DC753A61D}">
      <dgm:prSet/>
      <dgm:spPr/>
    </dgm:pt>
    <dgm:pt modelId="{13494F96-CEE4-4D28-8192-F6EDC94AB1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Калий</a:t>
          </a:r>
        </a:p>
      </dgm:t>
    </dgm:pt>
    <dgm:pt modelId="{B34C8F5D-5A51-4A9F-AFF6-70AC0CF2463D}" type="parTrans" cxnId="{86130EDA-5EB2-445B-9000-B2D381A1D3D0}">
      <dgm:prSet/>
      <dgm:spPr/>
      <dgm:t>
        <a:bodyPr/>
        <a:lstStyle/>
        <a:p>
          <a:endParaRPr lang="ru-RU"/>
        </a:p>
      </dgm:t>
    </dgm:pt>
    <dgm:pt modelId="{B283C80D-C5EE-4A68-90D2-DFF72E1E66F6}" type="sibTrans" cxnId="{86130EDA-5EB2-445B-9000-B2D381A1D3D0}">
      <dgm:prSet/>
      <dgm:spPr/>
    </dgm:pt>
    <dgm:pt modelId="{F15A718F-5658-4E87-9038-8F9830AAE2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Железо</a:t>
          </a:r>
        </a:p>
      </dgm:t>
    </dgm:pt>
    <dgm:pt modelId="{15BFBE92-175A-4142-BEF1-575E1402A8A0}" type="parTrans" cxnId="{6BDE83C0-C992-4891-913B-8CADAC7ECB84}">
      <dgm:prSet/>
      <dgm:spPr/>
      <dgm:t>
        <a:bodyPr/>
        <a:lstStyle/>
        <a:p>
          <a:endParaRPr lang="ru-RU"/>
        </a:p>
      </dgm:t>
    </dgm:pt>
    <dgm:pt modelId="{F608CFC4-5AEC-4679-B5B8-A5F01D7AF971}" type="sibTrans" cxnId="{6BDE83C0-C992-4891-913B-8CADAC7ECB84}">
      <dgm:prSet/>
      <dgm:spPr/>
    </dgm:pt>
    <dgm:pt modelId="{200D6930-06CD-43BB-998E-8922FD35DAC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Хлористый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натрий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(соль)</a:t>
          </a:r>
        </a:p>
      </dgm:t>
    </dgm:pt>
    <dgm:pt modelId="{63CF99F3-D5B3-40E7-AA93-57B2A3C04371}" type="parTrans" cxnId="{92D09A24-E7AA-4F49-A37F-24D67677115B}">
      <dgm:prSet/>
      <dgm:spPr/>
      <dgm:t>
        <a:bodyPr/>
        <a:lstStyle/>
        <a:p>
          <a:endParaRPr lang="ru-RU"/>
        </a:p>
      </dgm:t>
    </dgm:pt>
    <dgm:pt modelId="{E4163890-347B-4052-BB04-749A15BE7A92}" type="sibTrans" cxnId="{92D09A24-E7AA-4F49-A37F-24D67677115B}">
      <dgm:prSet/>
      <dgm:spPr/>
    </dgm:pt>
    <dgm:pt modelId="{3C88F8D8-41DC-4E03-9F8B-73BA3EAE5CB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Йод</a:t>
          </a:r>
        </a:p>
      </dgm:t>
    </dgm:pt>
    <dgm:pt modelId="{EBE60F3D-18E7-4442-BAB2-4B4A133D23A2}" type="parTrans" cxnId="{83030768-3742-4609-9B32-0849BF1B920A}">
      <dgm:prSet/>
      <dgm:spPr/>
      <dgm:t>
        <a:bodyPr/>
        <a:lstStyle/>
        <a:p>
          <a:endParaRPr lang="ru-RU"/>
        </a:p>
      </dgm:t>
    </dgm:pt>
    <dgm:pt modelId="{AB3684F5-4526-44A5-9FEE-FF1109A1A5AD}" type="sibTrans" cxnId="{83030768-3742-4609-9B32-0849BF1B920A}">
      <dgm:prSet/>
      <dgm:spPr/>
    </dgm:pt>
    <dgm:pt modelId="{2D012235-1826-4448-8161-5F1E743D367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Кальций</a:t>
          </a:r>
        </a:p>
      </dgm:t>
    </dgm:pt>
    <dgm:pt modelId="{D14A6805-3F27-4816-B82C-F163B6C18060}" type="parTrans" cxnId="{275A8EDB-008A-45D0-8F8C-735FCD9E5E39}">
      <dgm:prSet/>
      <dgm:spPr/>
      <dgm:t>
        <a:bodyPr/>
        <a:lstStyle/>
        <a:p>
          <a:endParaRPr lang="ru-RU"/>
        </a:p>
      </dgm:t>
    </dgm:pt>
    <dgm:pt modelId="{4F85AD7D-EF1C-423E-82AB-1D5DFEC6F6D5}" type="sibTrans" cxnId="{275A8EDB-008A-45D0-8F8C-735FCD9E5E39}">
      <dgm:prSet/>
      <dgm:spPr/>
    </dgm:pt>
    <dgm:pt modelId="{F743C372-6F6B-4569-9583-8A6C5E15C62A}" type="pres">
      <dgm:prSet presAssocID="{914FDFD4-F725-4C03-A50B-EE723703FE3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D9BB63-C6A7-4301-A6EA-7E1576AC9F52}" type="pres">
      <dgm:prSet presAssocID="{B15DBFF9-309E-4F94-8357-9D88E99F8BCA}" presName="centerShape" presStyleLbl="node0" presStyleIdx="0" presStyleCnt="1"/>
      <dgm:spPr/>
    </dgm:pt>
    <dgm:pt modelId="{3A43EFE7-B282-40F0-A684-0EAA35123738}" type="pres">
      <dgm:prSet presAssocID="{B587184E-600F-45A9-8B52-4B76CD3E878A}" presName="Name9" presStyleLbl="parChTrans1D2" presStyleIdx="0" presStyleCnt="7"/>
      <dgm:spPr/>
    </dgm:pt>
    <dgm:pt modelId="{F15B4124-32BA-4A6A-8E6E-CFEA4160A46F}" type="pres">
      <dgm:prSet presAssocID="{B587184E-600F-45A9-8B52-4B76CD3E878A}" presName="connTx" presStyleLbl="parChTrans1D2" presStyleIdx="0" presStyleCnt="7"/>
      <dgm:spPr/>
    </dgm:pt>
    <dgm:pt modelId="{F860449F-6875-4D8F-BB72-C14283DE7F39}" type="pres">
      <dgm:prSet presAssocID="{7DC90AA6-D761-4D78-AF59-026EA920F284}" presName="node" presStyleLbl="node1" presStyleIdx="0" presStyleCnt="7">
        <dgm:presLayoutVars>
          <dgm:bulletEnabled val="1"/>
        </dgm:presLayoutVars>
      </dgm:prSet>
      <dgm:spPr/>
    </dgm:pt>
    <dgm:pt modelId="{FAE602F3-AB6D-4060-A249-4513AACC5C66}" type="pres">
      <dgm:prSet presAssocID="{E3996F4E-A892-4B83-B716-1BF72069B196}" presName="Name9" presStyleLbl="parChTrans1D2" presStyleIdx="1" presStyleCnt="7"/>
      <dgm:spPr/>
    </dgm:pt>
    <dgm:pt modelId="{6EBE3B1B-E9BD-4200-AA42-7C03B2D6D879}" type="pres">
      <dgm:prSet presAssocID="{E3996F4E-A892-4B83-B716-1BF72069B196}" presName="connTx" presStyleLbl="parChTrans1D2" presStyleIdx="1" presStyleCnt="7"/>
      <dgm:spPr/>
    </dgm:pt>
    <dgm:pt modelId="{3C955357-2396-402C-BB53-BC0878F6068E}" type="pres">
      <dgm:prSet presAssocID="{610F9A35-4F88-4F34-9B8B-C67781B47352}" presName="node" presStyleLbl="node1" presStyleIdx="1" presStyleCnt="7">
        <dgm:presLayoutVars>
          <dgm:bulletEnabled val="1"/>
        </dgm:presLayoutVars>
      </dgm:prSet>
      <dgm:spPr/>
    </dgm:pt>
    <dgm:pt modelId="{9EFA15B4-49B3-467A-8316-101D9777A75D}" type="pres">
      <dgm:prSet presAssocID="{B34C8F5D-5A51-4A9F-AFF6-70AC0CF2463D}" presName="Name9" presStyleLbl="parChTrans1D2" presStyleIdx="2" presStyleCnt="7"/>
      <dgm:spPr/>
    </dgm:pt>
    <dgm:pt modelId="{E3D4AC1B-E2AE-4EDD-B339-5FBD74ECB7C9}" type="pres">
      <dgm:prSet presAssocID="{B34C8F5D-5A51-4A9F-AFF6-70AC0CF2463D}" presName="connTx" presStyleLbl="parChTrans1D2" presStyleIdx="2" presStyleCnt="7"/>
      <dgm:spPr/>
    </dgm:pt>
    <dgm:pt modelId="{AC55DE3F-5777-4467-AF39-0556160F33DA}" type="pres">
      <dgm:prSet presAssocID="{13494F96-CEE4-4D28-8192-F6EDC94AB1F7}" presName="node" presStyleLbl="node1" presStyleIdx="2" presStyleCnt="7">
        <dgm:presLayoutVars>
          <dgm:bulletEnabled val="1"/>
        </dgm:presLayoutVars>
      </dgm:prSet>
      <dgm:spPr/>
    </dgm:pt>
    <dgm:pt modelId="{2FD67BFE-0127-4352-BE50-A76430E0326D}" type="pres">
      <dgm:prSet presAssocID="{15BFBE92-175A-4142-BEF1-575E1402A8A0}" presName="Name9" presStyleLbl="parChTrans1D2" presStyleIdx="3" presStyleCnt="7"/>
      <dgm:spPr/>
    </dgm:pt>
    <dgm:pt modelId="{18A86326-3C87-4E46-90FD-7A1618A9AF0E}" type="pres">
      <dgm:prSet presAssocID="{15BFBE92-175A-4142-BEF1-575E1402A8A0}" presName="connTx" presStyleLbl="parChTrans1D2" presStyleIdx="3" presStyleCnt="7"/>
      <dgm:spPr/>
    </dgm:pt>
    <dgm:pt modelId="{50D81B43-6775-4AF0-9C6F-96D2012DE742}" type="pres">
      <dgm:prSet presAssocID="{F15A718F-5658-4E87-9038-8F9830AAE26E}" presName="node" presStyleLbl="node1" presStyleIdx="3" presStyleCnt="7">
        <dgm:presLayoutVars>
          <dgm:bulletEnabled val="1"/>
        </dgm:presLayoutVars>
      </dgm:prSet>
      <dgm:spPr/>
    </dgm:pt>
    <dgm:pt modelId="{CF2A5E79-4722-4BCF-9839-13BCC838E2AB}" type="pres">
      <dgm:prSet presAssocID="{63CF99F3-D5B3-40E7-AA93-57B2A3C04371}" presName="Name9" presStyleLbl="parChTrans1D2" presStyleIdx="4" presStyleCnt="7"/>
      <dgm:spPr/>
    </dgm:pt>
    <dgm:pt modelId="{3067297C-4267-415E-BC71-3A232016C834}" type="pres">
      <dgm:prSet presAssocID="{63CF99F3-D5B3-40E7-AA93-57B2A3C04371}" presName="connTx" presStyleLbl="parChTrans1D2" presStyleIdx="4" presStyleCnt="7"/>
      <dgm:spPr/>
    </dgm:pt>
    <dgm:pt modelId="{6023E0AC-5E65-437C-978A-C88E22346F0C}" type="pres">
      <dgm:prSet presAssocID="{200D6930-06CD-43BB-998E-8922FD35DAC7}" presName="node" presStyleLbl="node1" presStyleIdx="4" presStyleCnt="7">
        <dgm:presLayoutVars>
          <dgm:bulletEnabled val="1"/>
        </dgm:presLayoutVars>
      </dgm:prSet>
      <dgm:spPr/>
    </dgm:pt>
    <dgm:pt modelId="{A0A81E1B-DEBD-4537-B92B-21B5297A9538}" type="pres">
      <dgm:prSet presAssocID="{EBE60F3D-18E7-4442-BAB2-4B4A133D23A2}" presName="Name9" presStyleLbl="parChTrans1D2" presStyleIdx="5" presStyleCnt="7"/>
      <dgm:spPr/>
    </dgm:pt>
    <dgm:pt modelId="{9042D608-75E0-4338-98BB-FF56A84830ED}" type="pres">
      <dgm:prSet presAssocID="{EBE60F3D-18E7-4442-BAB2-4B4A133D23A2}" presName="connTx" presStyleLbl="parChTrans1D2" presStyleIdx="5" presStyleCnt="7"/>
      <dgm:spPr/>
    </dgm:pt>
    <dgm:pt modelId="{759A4287-1A2D-4C22-954E-3A29B220A8E6}" type="pres">
      <dgm:prSet presAssocID="{3C88F8D8-41DC-4E03-9F8B-73BA3EAE5CB8}" presName="node" presStyleLbl="node1" presStyleIdx="5" presStyleCnt="7">
        <dgm:presLayoutVars>
          <dgm:bulletEnabled val="1"/>
        </dgm:presLayoutVars>
      </dgm:prSet>
      <dgm:spPr/>
    </dgm:pt>
    <dgm:pt modelId="{01F208CB-D114-4512-86CC-2CE48F6C68C5}" type="pres">
      <dgm:prSet presAssocID="{D14A6805-3F27-4816-B82C-F163B6C18060}" presName="Name9" presStyleLbl="parChTrans1D2" presStyleIdx="6" presStyleCnt="7"/>
      <dgm:spPr/>
    </dgm:pt>
    <dgm:pt modelId="{4C7A739D-1D12-4A29-BAF3-99EA3096E464}" type="pres">
      <dgm:prSet presAssocID="{D14A6805-3F27-4816-B82C-F163B6C18060}" presName="connTx" presStyleLbl="parChTrans1D2" presStyleIdx="6" presStyleCnt="7"/>
      <dgm:spPr/>
    </dgm:pt>
    <dgm:pt modelId="{954F77AC-226D-42E0-945F-857AB87A381B}" type="pres">
      <dgm:prSet presAssocID="{2D012235-1826-4448-8161-5F1E743D367E}" presName="node" presStyleLbl="node1" presStyleIdx="6" presStyleCnt="7">
        <dgm:presLayoutVars>
          <dgm:bulletEnabled val="1"/>
        </dgm:presLayoutVars>
      </dgm:prSet>
      <dgm:spPr/>
    </dgm:pt>
  </dgm:ptLst>
  <dgm:cxnLst>
    <dgm:cxn modelId="{9E86AC02-FA2E-46DC-81FA-2590AE45F61F}" type="presOf" srcId="{15BFBE92-175A-4142-BEF1-575E1402A8A0}" destId="{2FD67BFE-0127-4352-BE50-A76430E0326D}" srcOrd="0" destOrd="0" presId="urn:microsoft.com/office/officeart/2005/8/layout/radial1"/>
    <dgm:cxn modelId="{E2E88C18-B9AE-4C01-8FFB-E0AEE6490731}" type="presOf" srcId="{2D012235-1826-4448-8161-5F1E743D367E}" destId="{954F77AC-226D-42E0-945F-857AB87A381B}" srcOrd="0" destOrd="0" presId="urn:microsoft.com/office/officeart/2005/8/layout/radial1"/>
    <dgm:cxn modelId="{54E04B1B-3191-4E3B-8695-4150A6DECDA6}" type="presOf" srcId="{B34C8F5D-5A51-4A9F-AFF6-70AC0CF2463D}" destId="{E3D4AC1B-E2AE-4EDD-B339-5FBD74ECB7C9}" srcOrd="1" destOrd="0" presId="urn:microsoft.com/office/officeart/2005/8/layout/radial1"/>
    <dgm:cxn modelId="{0ABD501C-86CF-40A1-960B-87EEF1DCD70E}" type="presOf" srcId="{63CF99F3-D5B3-40E7-AA93-57B2A3C04371}" destId="{3067297C-4267-415E-BC71-3A232016C834}" srcOrd="1" destOrd="0" presId="urn:microsoft.com/office/officeart/2005/8/layout/radial1"/>
    <dgm:cxn modelId="{92D09A24-E7AA-4F49-A37F-24D67677115B}" srcId="{B15DBFF9-309E-4F94-8357-9D88E99F8BCA}" destId="{200D6930-06CD-43BB-998E-8922FD35DAC7}" srcOrd="4" destOrd="0" parTransId="{63CF99F3-D5B3-40E7-AA93-57B2A3C04371}" sibTransId="{E4163890-347B-4052-BB04-749A15BE7A92}"/>
    <dgm:cxn modelId="{58B9B328-B739-461D-B1AA-5DFAAC570096}" type="presOf" srcId="{EBE60F3D-18E7-4442-BAB2-4B4A133D23A2}" destId="{9042D608-75E0-4338-98BB-FF56A84830ED}" srcOrd="1" destOrd="0" presId="urn:microsoft.com/office/officeart/2005/8/layout/radial1"/>
    <dgm:cxn modelId="{674C782B-06C7-4C6B-9E57-0697C74F0745}" type="presOf" srcId="{914FDFD4-F725-4C03-A50B-EE723703FE37}" destId="{F743C372-6F6B-4569-9583-8A6C5E15C62A}" srcOrd="0" destOrd="0" presId="urn:microsoft.com/office/officeart/2005/8/layout/radial1"/>
    <dgm:cxn modelId="{F0579730-A720-4BE4-A3FF-CA458E703DF4}" type="presOf" srcId="{D14A6805-3F27-4816-B82C-F163B6C18060}" destId="{4C7A739D-1D12-4A29-BAF3-99EA3096E464}" srcOrd="1" destOrd="0" presId="urn:microsoft.com/office/officeart/2005/8/layout/radial1"/>
    <dgm:cxn modelId="{2CF16033-7CCC-4397-A22F-7855F05B4780}" type="presOf" srcId="{200D6930-06CD-43BB-998E-8922FD35DAC7}" destId="{6023E0AC-5E65-437C-978A-C88E22346F0C}" srcOrd="0" destOrd="0" presId="urn:microsoft.com/office/officeart/2005/8/layout/radial1"/>
    <dgm:cxn modelId="{C2B00936-41A3-4659-BF8F-A4C41B17FBAB}" type="presOf" srcId="{3C88F8D8-41DC-4E03-9F8B-73BA3EAE5CB8}" destId="{759A4287-1A2D-4C22-954E-3A29B220A8E6}" srcOrd="0" destOrd="0" presId="urn:microsoft.com/office/officeart/2005/8/layout/radial1"/>
    <dgm:cxn modelId="{82521A63-CFB0-4567-A8D3-F698F6437286}" type="presOf" srcId="{63CF99F3-D5B3-40E7-AA93-57B2A3C04371}" destId="{CF2A5E79-4722-4BCF-9839-13BCC838E2AB}" srcOrd="0" destOrd="0" presId="urn:microsoft.com/office/officeart/2005/8/layout/radial1"/>
    <dgm:cxn modelId="{83030768-3742-4609-9B32-0849BF1B920A}" srcId="{B15DBFF9-309E-4F94-8357-9D88E99F8BCA}" destId="{3C88F8D8-41DC-4E03-9F8B-73BA3EAE5CB8}" srcOrd="5" destOrd="0" parTransId="{EBE60F3D-18E7-4442-BAB2-4B4A133D23A2}" sibTransId="{AB3684F5-4526-44A5-9FEE-FF1109A1A5AD}"/>
    <dgm:cxn modelId="{2B16A64B-14AC-4EC2-B996-27D5699650D6}" type="presOf" srcId="{D14A6805-3F27-4816-B82C-F163B6C18060}" destId="{01F208CB-D114-4512-86CC-2CE48F6C68C5}" srcOrd="0" destOrd="0" presId="urn:microsoft.com/office/officeart/2005/8/layout/radial1"/>
    <dgm:cxn modelId="{8267F24D-8398-4FC9-AD9D-C582703DAA70}" type="presOf" srcId="{F15A718F-5658-4E87-9038-8F9830AAE26E}" destId="{50D81B43-6775-4AF0-9C6F-96D2012DE742}" srcOrd="0" destOrd="0" presId="urn:microsoft.com/office/officeart/2005/8/layout/radial1"/>
    <dgm:cxn modelId="{AD536574-0FF2-428B-8876-68D439A08D70}" type="presOf" srcId="{B587184E-600F-45A9-8B52-4B76CD3E878A}" destId="{F15B4124-32BA-4A6A-8E6E-CFEA4160A46F}" srcOrd="1" destOrd="0" presId="urn:microsoft.com/office/officeart/2005/8/layout/radial1"/>
    <dgm:cxn modelId="{550E7557-9B1A-40EF-8B6A-350DB3FC578B}" type="presOf" srcId="{B587184E-600F-45A9-8B52-4B76CD3E878A}" destId="{3A43EFE7-B282-40F0-A684-0EAA35123738}" srcOrd="0" destOrd="0" presId="urn:microsoft.com/office/officeart/2005/8/layout/radial1"/>
    <dgm:cxn modelId="{531CA97C-7762-42BA-BC9C-CF67E208643A}" type="presOf" srcId="{610F9A35-4F88-4F34-9B8B-C67781B47352}" destId="{3C955357-2396-402C-BB53-BC0878F6068E}" srcOrd="0" destOrd="0" presId="urn:microsoft.com/office/officeart/2005/8/layout/radial1"/>
    <dgm:cxn modelId="{F8F35A93-C018-49CE-8AA7-2F4FBEF698F8}" type="presOf" srcId="{B15DBFF9-309E-4F94-8357-9D88E99F8BCA}" destId="{1ED9BB63-C6A7-4301-A6EA-7E1576AC9F52}" srcOrd="0" destOrd="0" presId="urn:microsoft.com/office/officeart/2005/8/layout/radial1"/>
    <dgm:cxn modelId="{6AB487AE-7B39-413E-BCEB-CA3A7109BED6}" type="presOf" srcId="{E3996F4E-A892-4B83-B716-1BF72069B196}" destId="{6EBE3B1B-E9BD-4200-AA42-7C03B2D6D879}" srcOrd="1" destOrd="0" presId="urn:microsoft.com/office/officeart/2005/8/layout/radial1"/>
    <dgm:cxn modelId="{EF4205BE-E096-4F1D-94C8-6FA8BDCDAD92}" type="presOf" srcId="{E3996F4E-A892-4B83-B716-1BF72069B196}" destId="{FAE602F3-AB6D-4060-A249-4513AACC5C66}" srcOrd="0" destOrd="0" presId="urn:microsoft.com/office/officeart/2005/8/layout/radial1"/>
    <dgm:cxn modelId="{E73FCCBF-D0E7-4ACB-B59C-6CF159A104D7}" srcId="{914FDFD4-F725-4C03-A50B-EE723703FE37}" destId="{B15DBFF9-309E-4F94-8357-9D88E99F8BCA}" srcOrd="0" destOrd="0" parTransId="{9A6FE200-942B-45D3-B863-ABE97E96ED9D}" sibTransId="{EBFFE344-21B9-481E-8ADD-168042C03DA1}"/>
    <dgm:cxn modelId="{6BDE83C0-C992-4891-913B-8CADAC7ECB84}" srcId="{B15DBFF9-309E-4F94-8357-9D88E99F8BCA}" destId="{F15A718F-5658-4E87-9038-8F9830AAE26E}" srcOrd="3" destOrd="0" parTransId="{15BFBE92-175A-4142-BEF1-575E1402A8A0}" sibTransId="{F608CFC4-5AEC-4679-B5B8-A5F01D7AF971}"/>
    <dgm:cxn modelId="{0F7ABDC2-C867-4E0E-A0FB-EA43D051C459}" type="presOf" srcId="{7DC90AA6-D761-4D78-AF59-026EA920F284}" destId="{F860449F-6875-4D8F-BB72-C14283DE7F39}" srcOrd="0" destOrd="0" presId="urn:microsoft.com/office/officeart/2005/8/layout/radial1"/>
    <dgm:cxn modelId="{63A312C3-3D25-4E56-B431-261C6B9A823D}" type="presOf" srcId="{15BFBE92-175A-4142-BEF1-575E1402A8A0}" destId="{18A86326-3C87-4E46-90FD-7A1618A9AF0E}" srcOrd="1" destOrd="0" presId="urn:microsoft.com/office/officeart/2005/8/layout/radial1"/>
    <dgm:cxn modelId="{58A734CB-7998-4BB7-9390-5A17D843CA10}" srcId="{B15DBFF9-309E-4F94-8357-9D88E99F8BCA}" destId="{7DC90AA6-D761-4D78-AF59-026EA920F284}" srcOrd="0" destOrd="0" parTransId="{B587184E-600F-45A9-8B52-4B76CD3E878A}" sibTransId="{8DB7E123-20C0-4D97-B8C7-D9FCF6E07483}"/>
    <dgm:cxn modelId="{EE00B3D7-F1E5-4A90-86E2-979DC753A61D}" srcId="{B15DBFF9-309E-4F94-8357-9D88E99F8BCA}" destId="{610F9A35-4F88-4F34-9B8B-C67781B47352}" srcOrd="1" destOrd="0" parTransId="{E3996F4E-A892-4B83-B716-1BF72069B196}" sibTransId="{D61B021E-28A6-45D7-AA30-4118659C6660}"/>
    <dgm:cxn modelId="{86130EDA-5EB2-445B-9000-B2D381A1D3D0}" srcId="{B15DBFF9-309E-4F94-8357-9D88E99F8BCA}" destId="{13494F96-CEE4-4D28-8192-F6EDC94AB1F7}" srcOrd="2" destOrd="0" parTransId="{B34C8F5D-5A51-4A9F-AFF6-70AC0CF2463D}" sibTransId="{B283C80D-C5EE-4A68-90D2-DFF72E1E66F6}"/>
    <dgm:cxn modelId="{275A8EDB-008A-45D0-8F8C-735FCD9E5E39}" srcId="{B15DBFF9-309E-4F94-8357-9D88E99F8BCA}" destId="{2D012235-1826-4448-8161-5F1E743D367E}" srcOrd="6" destOrd="0" parTransId="{D14A6805-3F27-4816-B82C-F163B6C18060}" sibTransId="{4F85AD7D-EF1C-423E-82AB-1D5DFEC6F6D5}"/>
    <dgm:cxn modelId="{D2AAD1E1-C7E0-40E5-912A-89BCD47FF8B1}" type="presOf" srcId="{13494F96-CEE4-4D28-8192-F6EDC94AB1F7}" destId="{AC55DE3F-5777-4467-AF39-0556160F33DA}" srcOrd="0" destOrd="0" presId="urn:microsoft.com/office/officeart/2005/8/layout/radial1"/>
    <dgm:cxn modelId="{ACF4F4EB-AFDC-4B6F-9E17-58727711EE56}" type="presOf" srcId="{EBE60F3D-18E7-4442-BAB2-4B4A133D23A2}" destId="{A0A81E1B-DEBD-4537-B92B-21B5297A9538}" srcOrd="0" destOrd="0" presId="urn:microsoft.com/office/officeart/2005/8/layout/radial1"/>
    <dgm:cxn modelId="{0B1F10FF-D46E-4C59-986A-C9C874906BB1}" type="presOf" srcId="{B34C8F5D-5A51-4A9F-AFF6-70AC0CF2463D}" destId="{9EFA15B4-49B3-467A-8316-101D9777A75D}" srcOrd="0" destOrd="0" presId="urn:microsoft.com/office/officeart/2005/8/layout/radial1"/>
    <dgm:cxn modelId="{079612DE-2D22-4945-9E16-DDE07241DFFE}" type="presParOf" srcId="{F743C372-6F6B-4569-9583-8A6C5E15C62A}" destId="{1ED9BB63-C6A7-4301-A6EA-7E1576AC9F52}" srcOrd="0" destOrd="0" presId="urn:microsoft.com/office/officeart/2005/8/layout/radial1"/>
    <dgm:cxn modelId="{5EC46CC5-BF68-4978-8F84-43822684BA9B}" type="presParOf" srcId="{F743C372-6F6B-4569-9583-8A6C5E15C62A}" destId="{3A43EFE7-B282-40F0-A684-0EAA35123738}" srcOrd="1" destOrd="0" presId="urn:microsoft.com/office/officeart/2005/8/layout/radial1"/>
    <dgm:cxn modelId="{374D1527-0E66-4867-AFD4-EFE182431902}" type="presParOf" srcId="{3A43EFE7-B282-40F0-A684-0EAA35123738}" destId="{F15B4124-32BA-4A6A-8E6E-CFEA4160A46F}" srcOrd="0" destOrd="0" presId="urn:microsoft.com/office/officeart/2005/8/layout/radial1"/>
    <dgm:cxn modelId="{9E970C66-E7DF-47B3-B80E-90872FEEC626}" type="presParOf" srcId="{F743C372-6F6B-4569-9583-8A6C5E15C62A}" destId="{F860449F-6875-4D8F-BB72-C14283DE7F39}" srcOrd="2" destOrd="0" presId="urn:microsoft.com/office/officeart/2005/8/layout/radial1"/>
    <dgm:cxn modelId="{84537C75-A710-4B5D-97EF-A47B2126761F}" type="presParOf" srcId="{F743C372-6F6B-4569-9583-8A6C5E15C62A}" destId="{FAE602F3-AB6D-4060-A249-4513AACC5C66}" srcOrd="3" destOrd="0" presId="urn:microsoft.com/office/officeart/2005/8/layout/radial1"/>
    <dgm:cxn modelId="{3477D2E5-A4C4-4202-B197-FB2D19D7065C}" type="presParOf" srcId="{FAE602F3-AB6D-4060-A249-4513AACC5C66}" destId="{6EBE3B1B-E9BD-4200-AA42-7C03B2D6D879}" srcOrd="0" destOrd="0" presId="urn:microsoft.com/office/officeart/2005/8/layout/radial1"/>
    <dgm:cxn modelId="{5259E769-AD66-49FB-A149-88B4E7FF13A4}" type="presParOf" srcId="{F743C372-6F6B-4569-9583-8A6C5E15C62A}" destId="{3C955357-2396-402C-BB53-BC0878F6068E}" srcOrd="4" destOrd="0" presId="urn:microsoft.com/office/officeart/2005/8/layout/radial1"/>
    <dgm:cxn modelId="{65A79B3A-4AAB-4E21-BFBB-2D1EA3A02F81}" type="presParOf" srcId="{F743C372-6F6B-4569-9583-8A6C5E15C62A}" destId="{9EFA15B4-49B3-467A-8316-101D9777A75D}" srcOrd="5" destOrd="0" presId="urn:microsoft.com/office/officeart/2005/8/layout/radial1"/>
    <dgm:cxn modelId="{8E066E38-C151-4B86-8548-D5095035B4EA}" type="presParOf" srcId="{9EFA15B4-49B3-467A-8316-101D9777A75D}" destId="{E3D4AC1B-E2AE-4EDD-B339-5FBD74ECB7C9}" srcOrd="0" destOrd="0" presId="urn:microsoft.com/office/officeart/2005/8/layout/radial1"/>
    <dgm:cxn modelId="{5E7A6AC9-C659-4472-BD49-87CE841752F4}" type="presParOf" srcId="{F743C372-6F6B-4569-9583-8A6C5E15C62A}" destId="{AC55DE3F-5777-4467-AF39-0556160F33DA}" srcOrd="6" destOrd="0" presId="urn:microsoft.com/office/officeart/2005/8/layout/radial1"/>
    <dgm:cxn modelId="{7251682D-2CFC-47E6-878A-0114874FD6DE}" type="presParOf" srcId="{F743C372-6F6B-4569-9583-8A6C5E15C62A}" destId="{2FD67BFE-0127-4352-BE50-A76430E0326D}" srcOrd="7" destOrd="0" presId="urn:microsoft.com/office/officeart/2005/8/layout/radial1"/>
    <dgm:cxn modelId="{B85E2417-B687-4E83-9C2E-7319B62A2645}" type="presParOf" srcId="{2FD67BFE-0127-4352-BE50-A76430E0326D}" destId="{18A86326-3C87-4E46-90FD-7A1618A9AF0E}" srcOrd="0" destOrd="0" presId="urn:microsoft.com/office/officeart/2005/8/layout/radial1"/>
    <dgm:cxn modelId="{23859712-B3F2-47A7-A9EA-3DC9A6A1C499}" type="presParOf" srcId="{F743C372-6F6B-4569-9583-8A6C5E15C62A}" destId="{50D81B43-6775-4AF0-9C6F-96D2012DE742}" srcOrd="8" destOrd="0" presId="urn:microsoft.com/office/officeart/2005/8/layout/radial1"/>
    <dgm:cxn modelId="{FAE24BEE-1887-4AF4-A250-8ABAEC94630B}" type="presParOf" srcId="{F743C372-6F6B-4569-9583-8A6C5E15C62A}" destId="{CF2A5E79-4722-4BCF-9839-13BCC838E2AB}" srcOrd="9" destOrd="0" presId="urn:microsoft.com/office/officeart/2005/8/layout/radial1"/>
    <dgm:cxn modelId="{5A541590-CEDC-4944-A424-CDE75AD791A4}" type="presParOf" srcId="{CF2A5E79-4722-4BCF-9839-13BCC838E2AB}" destId="{3067297C-4267-415E-BC71-3A232016C834}" srcOrd="0" destOrd="0" presId="urn:microsoft.com/office/officeart/2005/8/layout/radial1"/>
    <dgm:cxn modelId="{9E58C3BE-5551-4DF2-BEC1-50332ACA0DF5}" type="presParOf" srcId="{F743C372-6F6B-4569-9583-8A6C5E15C62A}" destId="{6023E0AC-5E65-437C-978A-C88E22346F0C}" srcOrd="10" destOrd="0" presId="urn:microsoft.com/office/officeart/2005/8/layout/radial1"/>
    <dgm:cxn modelId="{A4252995-EFF9-4353-80CF-AB2B1DC6CE7B}" type="presParOf" srcId="{F743C372-6F6B-4569-9583-8A6C5E15C62A}" destId="{A0A81E1B-DEBD-4537-B92B-21B5297A9538}" srcOrd="11" destOrd="0" presId="urn:microsoft.com/office/officeart/2005/8/layout/radial1"/>
    <dgm:cxn modelId="{E37F6913-7A95-4DEF-B0BB-37EEC195D62E}" type="presParOf" srcId="{A0A81E1B-DEBD-4537-B92B-21B5297A9538}" destId="{9042D608-75E0-4338-98BB-FF56A84830ED}" srcOrd="0" destOrd="0" presId="urn:microsoft.com/office/officeart/2005/8/layout/radial1"/>
    <dgm:cxn modelId="{04993116-40A6-4691-879B-2C3B67585560}" type="presParOf" srcId="{F743C372-6F6B-4569-9583-8A6C5E15C62A}" destId="{759A4287-1A2D-4C22-954E-3A29B220A8E6}" srcOrd="12" destOrd="0" presId="urn:microsoft.com/office/officeart/2005/8/layout/radial1"/>
    <dgm:cxn modelId="{78000F1A-704A-44FB-A1F9-691D257A2FAF}" type="presParOf" srcId="{F743C372-6F6B-4569-9583-8A6C5E15C62A}" destId="{01F208CB-D114-4512-86CC-2CE48F6C68C5}" srcOrd="13" destOrd="0" presId="urn:microsoft.com/office/officeart/2005/8/layout/radial1"/>
    <dgm:cxn modelId="{0FED8A2C-55B8-4593-9267-5E59791329E6}" type="presParOf" srcId="{01F208CB-D114-4512-86CC-2CE48F6C68C5}" destId="{4C7A739D-1D12-4A29-BAF3-99EA3096E464}" srcOrd="0" destOrd="0" presId="urn:microsoft.com/office/officeart/2005/8/layout/radial1"/>
    <dgm:cxn modelId="{1ACC4120-2639-42F7-AF6A-052050B65708}" type="presParOf" srcId="{F743C372-6F6B-4569-9583-8A6C5E15C62A}" destId="{954F77AC-226D-42E0-945F-857AB87A381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9BB63-C6A7-4301-A6EA-7E1576AC9F52}">
      <dsp:nvSpPr>
        <dsp:cNvPr id="0" name=""/>
        <dsp:cNvSpPr/>
      </dsp:nvSpPr>
      <dsp:spPr>
        <a:xfrm>
          <a:off x="4989801" y="2476763"/>
          <a:ext cx="1634546" cy="1634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>
              <a:ln>
                <a:noFill/>
              </a:ln>
              <a:solidFill>
                <a:srgbClr val="336600"/>
              </a:solidFill>
              <a:effectLst/>
              <a:latin typeface="Arial" panose="020B0604020202020204" pitchFamily="34" charset="0"/>
            </a:rPr>
            <a:t> Минеральные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>
              <a:ln>
                <a:noFill/>
              </a:ln>
              <a:solidFill>
                <a:srgbClr val="336600"/>
              </a:solidFill>
              <a:effectLst/>
              <a:latin typeface="Arial" panose="020B0604020202020204" pitchFamily="34" charset="0"/>
            </a:rPr>
            <a:t>вещества</a:t>
          </a:r>
        </a:p>
      </dsp:txBody>
      <dsp:txXfrm>
        <a:off x="5229175" y="2716137"/>
        <a:ext cx="1155798" cy="1155798"/>
      </dsp:txXfrm>
    </dsp:sp>
    <dsp:sp modelId="{3A43EFE7-B282-40F0-A684-0EAA35123738}">
      <dsp:nvSpPr>
        <dsp:cNvPr id="0" name=""/>
        <dsp:cNvSpPr/>
      </dsp:nvSpPr>
      <dsp:spPr>
        <a:xfrm rot="16200000">
          <a:off x="5398280" y="2055303"/>
          <a:ext cx="817588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817588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786635" y="2047530"/>
        <a:ext cx="40879" cy="40879"/>
      </dsp:txXfrm>
    </dsp:sp>
    <dsp:sp modelId="{F860449F-6875-4D8F-BB72-C14283DE7F39}">
      <dsp:nvSpPr>
        <dsp:cNvPr id="0" name=""/>
        <dsp:cNvSpPr/>
      </dsp:nvSpPr>
      <dsp:spPr>
        <a:xfrm>
          <a:off x="4989801" y="24628"/>
          <a:ext cx="1634546" cy="1634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Соли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фосфора</a:t>
          </a:r>
        </a:p>
      </dsp:txBody>
      <dsp:txXfrm>
        <a:off x="5229175" y="264002"/>
        <a:ext cx="1155798" cy="1155798"/>
      </dsp:txXfrm>
    </dsp:sp>
    <dsp:sp modelId="{FAE602F3-AB6D-4060-A249-4513AACC5C66}">
      <dsp:nvSpPr>
        <dsp:cNvPr id="0" name=""/>
        <dsp:cNvSpPr/>
      </dsp:nvSpPr>
      <dsp:spPr>
        <a:xfrm rot="19285714">
          <a:off x="6356859" y="2516930"/>
          <a:ext cx="817588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817588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745213" y="2509157"/>
        <a:ext cx="40879" cy="40879"/>
      </dsp:txXfrm>
    </dsp:sp>
    <dsp:sp modelId="{3C955357-2396-402C-BB53-BC0878F6068E}">
      <dsp:nvSpPr>
        <dsp:cNvPr id="0" name=""/>
        <dsp:cNvSpPr/>
      </dsp:nvSpPr>
      <dsp:spPr>
        <a:xfrm>
          <a:off x="6906957" y="947882"/>
          <a:ext cx="1634546" cy="1634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Магний</a:t>
          </a:r>
        </a:p>
      </dsp:txBody>
      <dsp:txXfrm>
        <a:off x="7146331" y="1187256"/>
        <a:ext cx="1155798" cy="1155798"/>
      </dsp:txXfrm>
    </dsp:sp>
    <dsp:sp modelId="{9EFA15B4-49B3-467A-8316-101D9777A75D}">
      <dsp:nvSpPr>
        <dsp:cNvPr id="0" name=""/>
        <dsp:cNvSpPr/>
      </dsp:nvSpPr>
      <dsp:spPr>
        <a:xfrm rot="771429">
          <a:off x="6593608" y="3554196"/>
          <a:ext cx="817588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817588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981962" y="3546423"/>
        <a:ext cx="40879" cy="40879"/>
      </dsp:txXfrm>
    </dsp:sp>
    <dsp:sp modelId="{AC55DE3F-5777-4467-AF39-0556160F33DA}">
      <dsp:nvSpPr>
        <dsp:cNvPr id="0" name=""/>
        <dsp:cNvSpPr/>
      </dsp:nvSpPr>
      <dsp:spPr>
        <a:xfrm>
          <a:off x="7380456" y="3022415"/>
          <a:ext cx="1634546" cy="1634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Калий</a:t>
          </a:r>
        </a:p>
      </dsp:txBody>
      <dsp:txXfrm>
        <a:off x="7619830" y="3261789"/>
        <a:ext cx="1155798" cy="1155798"/>
      </dsp:txXfrm>
    </dsp:sp>
    <dsp:sp modelId="{2FD67BFE-0127-4352-BE50-A76430E0326D}">
      <dsp:nvSpPr>
        <dsp:cNvPr id="0" name=""/>
        <dsp:cNvSpPr/>
      </dsp:nvSpPr>
      <dsp:spPr>
        <a:xfrm rot="3857143">
          <a:off x="5930251" y="4386019"/>
          <a:ext cx="817588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817588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318606" y="4378246"/>
        <a:ext cx="40879" cy="40879"/>
      </dsp:txXfrm>
    </dsp:sp>
    <dsp:sp modelId="{50D81B43-6775-4AF0-9C6F-96D2012DE742}">
      <dsp:nvSpPr>
        <dsp:cNvPr id="0" name=""/>
        <dsp:cNvSpPr/>
      </dsp:nvSpPr>
      <dsp:spPr>
        <a:xfrm>
          <a:off x="6053743" y="4686061"/>
          <a:ext cx="1634546" cy="1634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Железо</a:t>
          </a:r>
        </a:p>
      </dsp:txBody>
      <dsp:txXfrm>
        <a:off x="6293117" y="4925435"/>
        <a:ext cx="1155798" cy="1155798"/>
      </dsp:txXfrm>
    </dsp:sp>
    <dsp:sp modelId="{CF2A5E79-4722-4BCF-9839-13BCC838E2AB}">
      <dsp:nvSpPr>
        <dsp:cNvPr id="0" name=""/>
        <dsp:cNvSpPr/>
      </dsp:nvSpPr>
      <dsp:spPr>
        <a:xfrm rot="6942857">
          <a:off x="4866310" y="4386019"/>
          <a:ext cx="817588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817588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5254664" y="4378246"/>
        <a:ext cx="40879" cy="40879"/>
      </dsp:txXfrm>
    </dsp:sp>
    <dsp:sp modelId="{6023E0AC-5E65-437C-978A-C88E22346F0C}">
      <dsp:nvSpPr>
        <dsp:cNvPr id="0" name=""/>
        <dsp:cNvSpPr/>
      </dsp:nvSpPr>
      <dsp:spPr>
        <a:xfrm>
          <a:off x="3925860" y="4686061"/>
          <a:ext cx="1634546" cy="1634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Хлористый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натрий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(соль)</a:t>
          </a:r>
        </a:p>
      </dsp:txBody>
      <dsp:txXfrm>
        <a:off x="4165234" y="4925435"/>
        <a:ext cx="1155798" cy="1155798"/>
      </dsp:txXfrm>
    </dsp:sp>
    <dsp:sp modelId="{A0A81E1B-DEBD-4537-B92B-21B5297A9538}">
      <dsp:nvSpPr>
        <dsp:cNvPr id="0" name=""/>
        <dsp:cNvSpPr/>
      </dsp:nvSpPr>
      <dsp:spPr>
        <a:xfrm rot="10028571">
          <a:off x="4202953" y="3554196"/>
          <a:ext cx="817588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817588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591307" y="3546423"/>
        <a:ext cx="40879" cy="40879"/>
      </dsp:txXfrm>
    </dsp:sp>
    <dsp:sp modelId="{759A4287-1A2D-4C22-954E-3A29B220A8E6}">
      <dsp:nvSpPr>
        <dsp:cNvPr id="0" name=""/>
        <dsp:cNvSpPr/>
      </dsp:nvSpPr>
      <dsp:spPr>
        <a:xfrm>
          <a:off x="2599146" y="3022415"/>
          <a:ext cx="1634546" cy="1634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Йод</a:t>
          </a:r>
        </a:p>
      </dsp:txBody>
      <dsp:txXfrm>
        <a:off x="2838520" y="3261789"/>
        <a:ext cx="1155798" cy="1155798"/>
      </dsp:txXfrm>
    </dsp:sp>
    <dsp:sp modelId="{01F208CB-D114-4512-86CC-2CE48F6C68C5}">
      <dsp:nvSpPr>
        <dsp:cNvPr id="0" name=""/>
        <dsp:cNvSpPr/>
      </dsp:nvSpPr>
      <dsp:spPr>
        <a:xfrm rot="13114286">
          <a:off x="4439702" y="2516930"/>
          <a:ext cx="817588" cy="25332"/>
        </a:xfrm>
        <a:custGeom>
          <a:avLst/>
          <a:gdLst/>
          <a:ahLst/>
          <a:cxnLst/>
          <a:rect l="0" t="0" r="0" b="0"/>
          <a:pathLst>
            <a:path>
              <a:moveTo>
                <a:pt x="0" y="12666"/>
              </a:moveTo>
              <a:lnTo>
                <a:pt x="817588" y="12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828057" y="2509157"/>
        <a:ext cx="40879" cy="40879"/>
      </dsp:txXfrm>
    </dsp:sp>
    <dsp:sp modelId="{954F77AC-226D-42E0-945F-857AB87A381B}">
      <dsp:nvSpPr>
        <dsp:cNvPr id="0" name=""/>
        <dsp:cNvSpPr/>
      </dsp:nvSpPr>
      <dsp:spPr>
        <a:xfrm>
          <a:off x="3072645" y="947882"/>
          <a:ext cx="1634546" cy="1634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Кальций</a:t>
          </a:r>
        </a:p>
      </dsp:txBody>
      <dsp:txXfrm>
        <a:off x="3312019" y="1187256"/>
        <a:ext cx="1155798" cy="1155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728F2-A9F9-4F45-8D85-647338FE4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D4F0F-E8DC-45B8-9BBE-0E560B4F4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A554-C22C-4D49-A266-6FD4528F8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F58FC-84C9-4664-984B-F167B2B76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BD04D-99A8-4BD4-B61B-E47502645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E77C-CFEA-44DC-A0D6-362F9A4E0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1545C-5270-4539-AC1A-0C74A7B39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EE20-E8C7-487F-847B-74E0FE56E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F93C5-0BE7-4C56-94B1-3741F9ED4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37D4-9497-44E8-AC1B-DFE373BC7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57D3-A792-4A2D-8193-DD5F53175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8E9C1748-CEF6-4F3C-846A-8887B4CF1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dsmatrix.ru/goods-catalogue/Groceries/Cereals.html" TargetMode="External"/><Relationship Id="rId7" Type="http://schemas.openxmlformats.org/officeDocument/2006/relationships/hyperlink" Target="http://www.goodsmatrix.ru/goods-catalogue/Salt-sugar-and-soda/Sugar.html" TargetMode="External"/><Relationship Id="rId2" Type="http://schemas.openxmlformats.org/officeDocument/2006/relationships/hyperlink" Target="http://www.goodsmatrix.ru/goods-catalogue/Bakery/Brea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dsmatrix.ru/goods-catalogue/Dried-fruits-nuts-seeds-and-dried-vegetables/Dried-fruits.html" TargetMode="External"/><Relationship Id="rId5" Type="http://schemas.openxmlformats.org/officeDocument/2006/relationships/hyperlink" Target="http://www.goodsmatrix.ru/goods-catalogue/Groceries/Honey-and-other-apiculture-products.html" TargetMode="External"/><Relationship Id="rId4" Type="http://schemas.openxmlformats.org/officeDocument/2006/relationships/hyperlink" Target="http://www.goodsmatrix.ru/goods-catalogue/Frozen-vegetables/Frozen-potato.html" TargetMode="External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dsmatrix.ru/goods-catalogue/Fruit-vegetables-and-mushrooms/Fresh-vegetable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goodsmatrix.ru/goods-catalogue/Frozen-fruit-vegetables-and-mushrooms/Frozen-fruit.html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://www.goodsmatrix.ru/goods-catalogue/Fruit-vegetables-and-mushrooms/Fresh-vegetable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goodsmatrix.ru/goods-catalogue/Frozen-vegetables/Frozen-potato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www.goodsmatrix.ru/goods-catalogue/Meat-poultry-and-eggs/Eggs.html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://www.goodsmatrix.ru/goods-catalogue/Meat-poultry-and-eggs/Frozen-poultry-and-pultry-product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www.goodsmatrix.ru/goods-catalogue/Cereals/Buckwheat.html" TargetMode="External"/><Relationship Id="rId4" Type="http://schemas.openxmlformats.org/officeDocument/2006/relationships/hyperlink" Target="http://www.goodsmatrix.ru/goods-catalogue/Cereals/Oatmeal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dsmatrix.ru/goods-catalogue/Dried-fruits-nuts-seeds-and-dried-vegetables/Nuts.html" TargetMode="External"/><Relationship Id="rId13" Type="http://schemas.openxmlformats.org/officeDocument/2006/relationships/image" Target="../media/image28.jpeg"/><Relationship Id="rId3" Type="http://schemas.openxmlformats.org/officeDocument/2006/relationships/hyperlink" Target="http://www.goodsmatrix.ru/goods-catalogue/Milk/Cows-milk.html" TargetMode="External"/><Relationship Id="rId7" Type="http://schemas.openxmlformats.org/officeDocument/2006/relationships/hyperlink" Target="http://www.goodsmatrix.ru/goods-catalogue/Eggs/Quail's-egg.html" TargetMode="External"/><Relationship Id="rId12" Type="http://schemas.openxmlformats.org/officeDocument/2006/relationships/image" Target="../media/image27.jpeg"/><Relationship Id="rId2" Type="http://schemas.openxmlformats.org/officeDocument/2006/relationships/hyperlink" Target="http://www.goodsmatrix.ru/goods-catalogue/Bread/Black-bread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dsmatrix.ru/goods-catalogue/Cheeses/Hard-cheeses.html" TargetMode="External"/><Relationship Id="rId11" Type="http://schemas.openxmlformats.org/officeDocument/2006/relationships/image" Target="../media/image26.jpeg"/><Relationship Id="rId5" Type="http://schemas.openxmlformats.org/officeDocument/2006/relationships/hyperlink" Target="http://www.goodsmatrix.ru/goods-catalogue/Meat-poultry-and-eggs/Frozen-poultry-and-pultry-products.html" TargetMode="External"/><Relationship Id="rId10" Type="http://schemas.openxmlformats.org/officeDocument/2006/relationships/hyperlink" Target="http://www.goodsmatrix.ru/goods-catalogue/Groceries/Beans.html" TargetMode="External"/><Relationship Id="rId4" Type="http://schemas.openxmlformats.org/officeDocument/2006/relationships/hyperlink" Target="http://www.goodsmatrix.ru/goods-catalogue/Cheese-curd/Classic-cheese-curd.html" TargetMode="External"/><Relationship Id="rId9" Type="http://schemas.openxmlformats.org/officeDocument/2006/relationships/hyperlink" Target="http://www.goodsmatrix.ru/goods-catalogue/Fruit-vegetables-and-mushrooms/Fresh-vegetables.html" TargetMode="External"/><Relationship Id="rId1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saitklassa.ucoz.ru/_pu/0/06784953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dsmatrix.ru/goods-catalogue/Eggs/Hen's-egg.html" TargetMode="External"/><Relationship Id="rId13" Type="http://schemas.openxmlformats.org/officeDocument/2006/relationships/hyperlink" Target="http://www.goodsmatrix.ru/goods-catalogue/Groceries/Cereals.html" TargetMode="External"/><Relationship Id="rId3" Type="http://schemas.openxmlformats.org/officeDocument/2006/relationships/hyperlink" Target="http://www.goodsmatrix.ru/goods-catalogue/Sour-milk-products/Sour-milk-drinks.html" TargetMode="External"/><Relationship Id="rId7" Type="http://schemas.openxmlformats.org/officeDocument/2006/relationships/hyperlink" Target="http://www.goodsmatrix.ru/goods-catalogue/Meat-poultry-and-eggs/Meat.html" TargetMode="External"/><Relationship Id="rId12" Type="http://schemas.openxmlformats.org/officeDocument/2006/relationships/hyperlink" Target="http://www.goodsmatrix.ru/goods-catalogue/Bakery/Bread.html" TargetMode="External"/><Relationship Id="rId17" Type="http://schemas.openxmlformats.org/officeDocument/2006/relationships/hyperlink" Target="http://www.goodsmatrix.ru/goods-catalogue/Salt-sugar-and-soda/Sugar.html" TargetMode="External"/><Relationship Id="rId2" Type="http://schemas.openxmlformats.org/officeDocument/2006/relationships/hyperlink" Target="http://www.goodsmatrix.ru/goods-catalogue/Dairy-products/Milk.html" TargetMode="External"/><Relationship Id="rId16" Type="http://schemas.openxmlformats.org/officeDocument/2006/relationships/hyperlink" Target="http://www.goodsmatrix.ru/goods-catalogue/Dried-fruits-nuts-seeds-and-dried-vegetables/Dried-fruit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dsmatrix.ru/goods-catalogue/Fish-and-seafood/Frozen-fish-and-fish-products.html" TargetMode="External"/><Relationship Id="rId11" Type="http://schemas.openxmlformats.org/officeDocument/2006/relationships/hyperlink" Target="http://www.goodsmatrix.ru/goods-catalogue/Sour-milk-products/Smetana-Russian-sour-cream.html" TargetMode="External"/><Relationship Id="rId5" Type="http://schemas.openxmlformats.org/officeDocument/2006/relationships/hyperlink" Target="http://www.goodsmatrix.ru/goods-catalogue/Delicatessen/Cheeses.html" TargetMode="External"/><Relationship Id="rId15" Type="http://schemas.openxmlformats.org/officeDocument/2006/relationships/hyperlink" Target="http://www.goodsmatrix.ru/goods-catalogue/Groceries/Honey-and-other-apiculture-products.html" TargetMode="External"/><Relationship Id="rId10" Type="http://schemas.openxmlformats.org/officeDocument/2006/relationships/hyperlink" Target="http://www.goodsmatrix.ru/goods-catalogue/Groceries/Cookin-oil.html" TargetMode="External"/><Relationship Id="rId4" Type="http://schemas.openxmlformats.org/officeDocument/2006/relationships/hyperlink" Target="http://www.goodsmatrix.ru/goods-catalogue/Sour-milk-products/Cheese-curd.html" TargetMode="External"/><Relationship Id="rId9" Type="http://schemas.openxmlformats.org/officeDocument/2006/relationships/hyperlink" Target="http://www.goodsmatrix.ru/goods-catalogue/Delicatessen/Butter.html" TargetMode="External"/><Relationship Id="rId14" Type="http://schemas.openxmlformats.org/officeDocument/2006/relationships/hyperlink" Target="http://www.goodsmatrix.ru/goods-catalogue/Frozen-vegetables/Frozen-potato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dsmatrix.ru/goods-catalogue/Eggs/Hen's-egg.html" TargetMode="External"/><Relationship Id="rId3" Type="http://schemas.openxmlformats.org/officeDocument/2006/relationships/hyperlink" Target="http://www.goodsmatrix.ru/goods-catalogue/Sour-milk-products/Sour-milk-drinks.html" TargetMode="External"/><Relationship Id="rId7" Type="http://schemas.openxmlformats.org/officeDocument/2006/relationships/hyperlink" Target="http://www.goodsmatrix.ru/goods-catalogue/Meat-poultry-and-eggs/Meat.html" TargetMode="External"/><Relationship Id="rId2" Type="http://schemas.openxmlformats.org/officeDocument/2006/relationships/hyperlink" Target="http://www.goodsmatrix.ru/goods-catalogue/Dairy-products/Milk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dsmatrix.ru/goods-catalogue/Fish-and-seafood/Frozen-fish-and-fish-products.html" TargetMode="External"/><Relationship Id="rId5" Type="http://schemas.openxmlformats.org/officeDocument/2006/relationships/hyperlink" Target="http://www.goodsmatrix.ru/goods-catalogue/Delicatessen/Cheeses.html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www.goodsmatrix.ru/goods-catalogue/Sour-milk-products/Cheese-curd.html" TargetMode="Externa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smatrix.ru/goods-catalogue/Groceries/Cookin-oil.html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www.goodsmatrix.ru/goods-catalogue/Delicatessen/Butt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dsmatrix.ru/goods-catalogue/Sour-milk-products/Smetana-Russian-sour-cream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 rot="157371">
            <a:off x="-153334" y="1164431"/>
            <a:ext cx="8453684" cy="45291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3486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n-lt"/>
                <a:ea typeface="+mn-lt"/>
                <a:cs typeface="+mn-lt"/>
              </a:rPr>
              <a:t>ЗДОРОВОЕ ПИТАНИЕ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+mn-lt"/>
                <a:ea typeface="+mn-lt"/>
                <a:cs typeface="+mn-lt"/>
              </a:rPr>
              <a:t>фундамент хорошей учебы</a:t>
            </a:r>
          </a:p>
        </p:txBody>
      </p:sp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>
                <a:solidFill>
                  <a:schemeClr val="tx1"/>
                </a:solidFill>
                <a:effectLst/>
              </a:rPr>
              <a:t>Углеводы. </a:t>
            </a:r>
            <a:br>
              <a:rPr lang="ru-RU" sz="4000">
                <a:solidFill>
                  <a:schemeClr val="tx1"/>
                </a:solidFill>
                <a:effectLst/>
              </a:rPr>
            </a:br>
            <a:endParaRPr lang="ru-RU" sz="4000">
              <a:solidFill>
                <a:schemeClr val="tx1"/>
              </a:solidFill>
              <a:effectLst/>
            </a:endParaRP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ru-RU" dirty="0">
                <a:effectLst/>
                <a:hlinkClick r:id="rId2"/>
              </a:rPr>
              <a:t>хлеб </a:t>
            </a:r>
            <a:r>
              <a:rPr lang="ru-RU" dirty="0">
                <a:effectLst/>
              </a:rPr>
              <a:t>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   </a:t>
            </a:r>
            <a:r>
              <a:rPr lang="ru-RU" dirty="0">
                <a:effectLst/>
                <a:hlinkClick r:id="rId3"/>
              </a:rPr>
              <a:t>крупы </a:t>
            </a:r>
            <a:r>
              <a:rPr lang="ru-RU" dirty="0">
                <a:effectLst/>
              </a:rPr>
              <a:t>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   </a:t>
            </a:r>
            <a:r>
              <a:rPr lang="ru-RU" dirty="0">
                <a:effectLst/>
                <a:hlinkClick r:id="rId4"/>
              </a:rPr>
              <a:t>картофель </a:t>
            </a:r>
            <a:r>
              <a:rPr lang="ru-RU" dirty="0">
                <a:effectLst/>
              </a:rPr>
              <a:t>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   </a:t>
            </a:r>
            <a:r>
              <a:rPr lang="ru-RU" dirty="0">
                <a:effectLst/>
                <a:hlinkClick r:id="rId5"/>
              </a:rPr>
              <a:t>мед </a:t>
            </a:r>
            <a:r>
              <a:rPr lang="ru-RU" dirty="0">
                <a:effectLst/>
              </a:rPr>
              <a:t>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   </a:t>
            </a:r>
            <a:r>
              <a:rPr lang="ru-RU" dirty="0">
                <a:effectLst/>
                <a:hlinkClick r:id="rId6"/>
              </a:rPr>
              <a:t>сухофрукты </a:t>
            </a:r>
            <a:r>
              <a:rPr lang="ru-RU" dirty="0">
                <a:effectLst/>
              </a:rPr>
              <a:t>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>
                <a:effectLst/>
              </a:rPr>
              <a:t>   </a:t>
            </a:r>
            <a:r>
              <a:rPr lang="ru-RU" dirty="0">
                <a:effectLst/>
                <a:hlinkClick r:id="rId7"/>
              </a:rPr>
              <a:t>сахар </a:t>
            </a:r>
            <a:r>
              <a:rPr lang="ru-RU" dirty="0">
                <a:effectLst/>
              </a:rPr>
              <a:t>. </a:t>
            </a:r>
          </a:p>
          <a:p>
            <a:pPr eaLnBrk="1" hangingPunct="1">
              <a:defRPr/>
            </a:pPr>
            <a:endParaRPr lang="ru-RU" dirty="0">
              <a:effectLst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2292" name="Picture 10" descr="Изображение 06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0200" y="4237038"/>
            <a:ext cx="363855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j042347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9925" y="1484313"/>
            <a:ext cx="151130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3850" y="404813"/>
            <a:ext cx="9166225" cy="56943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/>
              <a:t>   В жизни нам необходимо</a:t>
            </a:r>
            <a:br>
              <a:rPr lang="ru-RU" dirty="0"/>
            </a:br>
            <a:r>
              <a:rPr lang="ru-RU" dirty="0"/>
              <a:t>Очень много витаминов,</a:t>
            </a:r>
            <a:br>
              <a:rPr lang="ru-RU" dirty="0"/>
            </a:br>
            <a:r>
              <a:rPr lang="ru-RU" dirty="0"/>
              <a:t>Всех сейчас не перечесть.</a:t>
            </a:r>
            <a:br>
              <a:rPr lang="ru-RU" dirty="0"/>
            </a:br>
            <a:r>
              <a:rPr lang="ru-RU" dirty="0"/>
              <a:t>Нужно нам побольше есть</a:t>
            </a:r>
            <a:br>
              <a:rPr lang="ru-RU" dirty="0"/>
            </a:br>
            <a:r>
              <a:rPr lang="ru-RU" dirty="0"/>
              <a:t>Мясо, овощи и фрукты —</a:t>
            </a:r>
            <a:br>
              <a:rPr lang="ru-RU" dirty="0"/>
            </a:br>
            <a:r>
              <a:rPr lang="ru-RU" dirty="0"/>
              <a:t>Натуральные продукты,</a:t>
            </a:r>
            <a:br>
              <a:rPr lang="ru-RU" dirty="0"/>
            </a:br>
            <a:r>
              <a:rPr lang="ru-RU" dirty="0"/>
              <a:t>А вот чипсы, знай всегда,</a:t>
            </a:r>
            <a:br>
              <a:rPr lang="ru-RU" dirty="0"/>
            </a:br>
            <a:r>
              <a:rPr lang="ru-RU" dirty="0"/>
              <a:t>Это вредная еда.</a:t>
            </a:r>
          </a:p>
          <a:p>
            <a:pPr>
              <a:buFont typeface="Wingdings" pitchFamily="2" charset="2"/>
              <a:buNone/>
              <a:defRPr/>
            </a:pPr>
            <a:br>
              <a:rPr lang="ru-RU" dirty="0"/>
            </a:br>
            <a:endParaRPr lang="ru-RU" dirty="0"/>
          </a:p>
        </p:txBody>
      </p:sp>
      <p:pic>
        <p:nvPicPr>
          <p:cNvPr id="13315" name="Picture 2" descr="25 тропических фруктов, которые обязательно нужно попробовать в Аз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5888" y="0"/>
            <a:ext cx="3948112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www.agroacadem.ru/wp-content/uploads/2012/04/LaysLar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952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ru-RU" sz="3200"/>
            </a:br>
            <a:r>
              <a:rPr lang="ru-RU" sz="3600" b="1"/>
              <a:t>Витамины и минералы. </a:t>
            </a:r>
            <a:br>
              <a:rPr lang="ru-RU" sz="3600"/>
            </a:br>
            <a:br>
              <a:rPr lang="ru-RU" sz="3600"/>
            </a:br>
            <a:endParaRPr lang="ru-RU" sz="3600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/>
              <a:t>Продукты, богатые витамином А:</a:t>
            </a:r>
            <a:r>
              <a:rPr lang="ru-RU" sz="280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>
                <a:hlinkClick r:id="rId2"/>
              </a:rPr>
              <a:t>морковь </a:t>
            </a:r>
            <a:r>
              <a:rPr lang="ru-RU" sz="2800"/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сладкий перец;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зеленый лук;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щавель;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шпинат;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>
                <a:hlinkClick r:id="rId2"/>
              </a:rPr>
              <a:t>зелень </a:t>
            </a:r>
            <a:r>
              <a:rPr lang="ru-RU" sz="2800"/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плоды черноплодной рябины, шиповника и облепихи </a:t>
            </a:r>
          </a:p>
        </p:txBody>
      </p:sp>
      <p:pic>
        <p:nvPicPr>
          <p:cNvPr id="14340" name="Picture 10" descr="Изображение 0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565400"/>
            <a:ext cx="291782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540750" cy="44227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/>
              <a:t>Продукты-источники витамина С:</a:t>
            </a:r>
            <a:r>
              <a:rPr lang="ru-RU" dirty="0"/>
              <a:t> </a:t>
            </a:r>
          </a:p>
          <a:p>
            <a:pPr eaLnBrk="1" hangingPunct="1">
              <a:defRPr/>
            </a:pPr>
            <a:r>
              <a:rPr lang="ru-RU" dirty="0">
                <a:hlinkClick r:id="rId2"/>
              </a:rPr>
              <a:t>зелень петрушки и укропа </a:t>
            </a:r>
            <a:r>
              <a:rPr lang="ru-RU" dirty="0"/>
              <a:t>; </a:t>
            </a:r>
          </a:p>
          <a:p>
            <a:pPr eaLnBrk="1" hangingPunct="1">
              <a:defRPr/>
            </a:pPr>
            <a:r>
              <a:rPr lang="ru-RU" dirty="0">
                <a:hlinkClick r:id="rId2"/>
              </a:rPr>
              <a:t>помидоры </a:t>
            </a:r>
            <a:r>
              <a:rPr lang="ru-RU" dirty="0"/>
              <a:t>; </a:t>
            </a:r>
          </a:p>
          <a:p>
            <a:pPr eaLnBrk="1" hangingPunct="1">
              <a:defRPr/>
            </a:pPr>
            <a:r>
              <a:rPr lang="ru-RU" dirty="0">
                <a:hlinkClick r:id="rId3"/>
              </a:rPr>
              <a:t>черная и красная смородина </a:t>
            </a:r>
            <a:r>
              <a:rPr lang="ru-RU" dirty="0"/>
              <a:t>; </a:t>
            </a:r>
          </a:p>
          <a:p>
            <a:pPr eaLnBrk="1" hangingPunct="1">
              <a:defRPr/>
            </a:pPr>
            <a:r>
              <a:rPr lang="ru-RU" dirty="0"/>
              <a:t>красный болгарский перец; </a:t>
            </a:r>
          </a:p>
          <a:p>
            <a:pPr eaLnBrk="1" hangingPunct="1">
              <a:defRPr/>
            </a:pPr>
            <a:r>
              <a:rPr lang="ru-RU" dirty="0"/>
              <a:t>цитрусовые; </a:t>
            </a:r>
          </a:p>
          <a:p>
            <a:pPr eaLnBrk="1" hangingPunct="1">
              <a:defRPr/>
            </a:pPr>
            <a:r>
              <a:rPr lang="ru-RU" dirty="0">
                <a:hlinkClick r:id="rId4"/>
              </a:rPr>
              <a:t>картофель </a:t>
            </a:r>
            <a:r>
              <a:rPr lang="ru-RU" dirty="0"/>
              <a:t>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5363" name="Picture 7" descr="F111753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670425"/>
            <a:ext cx="291623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2" descr="397-1"/>
          <p:cNvPicPr>
            <a:picLocks noChangeAspect="1" noChangeArrowheads="1"/>
          </p:cNvPicPr>
          <p:nvPr/>
        </p:nvPicPr>
        <p:blipFill>
          <a:blip r:embed="rId6"/>
          <a:srcRect b="5280"/>
          <a:stretch>
            <a:fillRect/>
          </a:stretch>
        </p:blipFill>
        <p:spPr bwMode="auto">
          <a:xfrm>
            <a:off x="6372225" y="2205038"/>
            <a:ext cx="2641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2" descr="1211270276_petrushk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7150" y="0"/>
            <a:ext cx="27368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0" descr="citronu_bummbas_l_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4292600"/>
            <a:ext cx="24479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540750" cy="44227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/>
              <a:t>Витамин Е содержится в следующих продуктах:</a:t>
            </a:r>
            <a:r>
              <a:rPr lang="ru-RU" dirty="0"/>
              <a:t> </a:t>
            </a:r>
          </a:p>
          <a:p>
            <a:pPr eaLnBrk="1" hangingPunct="1">
              <a:defRPr/>
            </a:pPr>
            <a:r>
              <a:rPr lang="ru-RU" dirty="0">
                <a:hlinkClick r:id="rId2"/>
              </a:rPr>
              <a:t>печень </a:t>
            </a:r>
            <a:r>
              <a:rPr lang="ru-RU" dirty="0"/>
              <a:t>; </a:t>
            </a:r>
          </a:p>
          <a:p>
            <a:pPr eaLnBrk="1" hangingPunct="1">
              <a:defRPr/>
            </a:pPr>
            <a:r>
              <a:rPr lang="ru-RU" dirty="0">
                <a:hlinkClick r:id="rId3"/>
              </a:rPr>
              <a:t>яйца </a:t>
            </a:r>
            <a:r>
              <a:rPr lang="ru-RU" dirty="0"/>
              <a:t>; </a:t>
            </a:r>
          </a:p>
          <a:p>
            <a:pPr eaLnBrk="1" hangingPunct="1">
              <a:defRPr/>
            </a:pPr>
            <a:r>
              <a:rPr lang="ru-RU" dirty="0"/>
              <a:t>проращенные зерна пшеницы; </a:t>
            </a:r>
          </a:p>
          <a:p>
            <a:pPr eaLnBrk="1" hangingPunct="1">
              <a:defRPr/>
            </a:pPr>
            <a:r>
              <a:rPr lang="ru-RU" dirty="0">
                <a:hlinkClick r:id="rId4"/>
              </a:rPr>
              <a:t>овсяная </a:t>
            </a:r>
            <a:r>
              <a:rPr lang="ru-RU" dirty="0"/>
              <a:t>и </a:t>
            </a:r>
            <a:r>
              <a:rPr lang="ru-RU" dirty="0">
                <a:hlinkClick r:id="rId5"/>
              </a:rPr>
              <a:t>гречневая крупы </a:t>
            </a:r>
            <a:r>
              <a:rPr lang="ru-RU" dirty="0"/>
              <a:t>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2532" name="Picture 4" descr="http://t0.gstatic.com/images?q=tbn:ANd9GcRbyn_rNG3I3Ab2BFBLZu-OhXsMVw0GMZR8-DlKywu5hs54g3yJ8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2276475"/>
            <a:ext cx="2686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t3.gstatic.com/images?q=tbn:ANd9GcQ8Zbz4uCRNP9VCjthftF6jI7na7wrCwmkNfkkmFF6dPz-nQ_3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4221163"/>
            <a:ext cx="28432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8" descr="data:image/jpeg;base64,/9j/4AAQSkZJRgABAQAAAQABAAD/2wCEAAkGBhQSEBQUExQVFBUVGBoZGRcYGBQYFRcXGBcXFxgbGBcYHCYeGB0jGhgYHy8gJCcpLCwsGB8xNTAqNSYrLCkBCQoKDgwOGg8PGi0iHyQpLCwsKiksLCwvLCwsLCwsLCwsLCwsLCwsLCksLCwpLCwsLCwsKSwsLCwsLCwsLCwsLP/AABEIALcBEwMBIgACEQEDEQH/xAAcAAACAwEBAQEAAAAAAAAAAAAFBgADBAECBwj/xAA8EAABAgQEAwYEBAYCAgMAAAABAhEAAwQhBRIxQQZRYRMicYGRoTJCscEjUtHwBxQVM2LhcoJDkiTS8f/EABoBAAIDAQEAAAAAAAAAAAAAAAIDAAEEBQb/xAAuEQACAgICAAUDAwMFAAAAAAAAAQIRAxIhMQQTIkFRUmFxFDJCgZGxFSMzodH/2gAMAwEAAhEDEQA/ANvFmKy0lK0BJ2UAACQRZrWIP1icM0k5KivJllzrMcroFyFA62L6PqI38O4BNRNM+oT2YylKEkIVmBYkqF8oFmFjrtY7KtJUBkUWuNg3g3jHObadtc/B0uK1XXyV4hwtOMsrRNQpWySCEnTRT231DaaQuS8HnrzrUlUsFswQ5ACQQcyiB7CGinxhaciFAMLF32Go9ni2oxINq438INQxpcIDbJ0xcoMFqpkiZNlTActkSlJBKlAhxme1jbqLtrB3CMA7OWmZUpC5pF0d0olnoNCphrfW0ZMLrikplSmDqISHf4lE6m+58oYMRw5ZA/EHWzDxDH2PrBxSatLkHI2nTZhX2ctYWlA0ZNyQEkvYOydhYdNI81SO0GZHdLaNuNGb084x/wAiZaFgzDMLvplI/wCLFoBV2PhBUntVy1NZ0lgTuAza7+MIlOV+robGCr09lgxRcyakEBCCyCSCSVOdN9xq2kcqMQZaJaDm7QkBnUbFiwFzzizAKVc+VnWMwJPzMVdSfiY6xrXhs6mmJnSuzTKD9pLVdZcNZRc2N/iAuYmra5CcknwZcf4cXTLzhYWjwyqBtY3IY/aPdAiRNTmSXI1BJCkHkU6j7wQxTFu2QxSWIuCl3BGxe+p0gNTZwyEIVmV0OYvo/KzQXpi20uCk5SilJ8hXDcIlyUqy97MSohRzMde7sBzjlZOkSgVJQhKkgOEACzgHTVrRlmS6iRTq/DXmUrMS6e6mwDsSTzZt9oGYxPzALKgSQkMnR/0sPSBU5Jt1RPLT97MfEWMDNLJT8KswVy2I6PcQyUvwQvyKpKzkTc2cNd36wwTFMgPqbwGX2bNPhvdIGVq7xdhdaZbKBYhX2jBVzbxEzGSOpf7frA4nTs0ZkmqPqVDViYgKG/sdxGmEnhbGghWVRZKvY84dAX6x1IT2VnBzY3jlR7EehHgR6EGJPQiRyOxCHqJEiRCEjsSJEISOxIkQhIkSJEISJHY5EIR4kSJEIAMZxNISQoP0hGo8RXPnKlpzSkgtZRDu7ctg8NuIT0TchUrIkhtA7m4S5sDrFNNhFNJzLSlZWpnKllWmhAcJToNAIwyjvK2+DbCWkarkW8VwqbJW/aFQ2zElQ+/mBA/D8XXNChlU6bFnIG+oHKHGbgMuaCsrPeY6BwdLKeM9Xw+AAELyoa4AIJU5Lu9zAyxfH+Rkcq9zBgGGlFdKmqPcIdIDk5yki42sdtxDhXSys94lPIA6D7mEZGBTTPRME3s0yS6VkDMeYyvfk5YX6RqmccplzFS5gVMUr+2ZYcqckBJS4YvyeLxzjWrJkjJvaPPBpxasTJmAJBmMCDupSjvYeAhaxWhXNcqQUrBcJUwcD5XBLg3v16QUrVKSVTCCOYN8uZtSCwvb7xtRhc/s0TSkAJVnyX7QgNYBmch7G8LXqYbdJDBh1AiUgJG3IC2lvAQr/wAQMZACJSQSVF1MbgJBKR5q+kFpdfLdKiAu5KC5YBQa1txCxxlhqUpmVEoqCrOLqSQ6RYE9217W1tGic1JVETjhrK5BKjxWWuUFIBJSkWuCGAsbaDo8W0+K5QFIICVsb7L0Z930/wD2EDAcZUiYDKaaSQMhfvByQLaXJ23O0Pk7jRDBC5S5C2fItLJ/6qFlD3gLVNsY4O6Ss0Y5xMUFKRlK1Wa5b9/aFvGaeWAtIT3lDMFXDL1BAdkg8oFVWKlVYFWZtdEud78hBVRNUshPdYMog5gEnQ5tCSBpCHKTuQ+MEqiU8NYYpUwTVswD2NybgA+/rBjEKqOqUmVLEuXZKR69T1MBKyshMpbM3Y8agjk2a5iInOPp4D9+8D5k8t1V7DeNUmwEMXCBfLNsmc0H8I4iXKNi6d0m4/14iFdC40S5sSM3F8FTxKapn1qgrUzUBadD6g8o0iFTgScSmYNhl+8NcdSEtopnAzQ0m4nY9CPIj0IMUdiRI7EISOxGiRCEiRI60QhyJHWiNEISJEaJEISOR2JEIIk3DpkwgywkIB1XcHLcDLq7tfZjFlQDcbixuIy1WIGlp1SVLUtTEpUQAb6O1rF/3qv4bTzJk+UsqUZR1SxynUsSNXNo58pJSpI6UIbRts1I4gmU81XZoVOSbGWgEqTcuoXbfo9o2VXES0oQpAUtS7kHulAIdmPwnYx7x+VNlpM1EkJUrKDlKGUA+UMepN4X0009Se1Epbj4kkMH231LRU0+lZcNf3Ov7lmJYyuYsvqEubnygdw7UypU5c+efxC4SdkhmZPKzx3h6nXUVqpU15RWMwB1CU6hIOp/2doM8WcMy00wTK+JMzPqCWI7wJA+EfaFxThyMk1L0jJwxiaJshUxN1KUQp3+UlrHSxfzi6rrVK7qbnUsztuW3j5xgU2pp1FSADLIcpJsTo4Ox+0MaaeZPSiaodmcxSMqnU4A0UnbveMO2tJIS4aybZJMhSSolWYKLh9RHikTNmTlJKe4kal2zOCG56H1hhw3CXczmPIXBJ52YXjFX8bysy5MrKVIJTyAIsco+ZulorylBXIvzXN1FGKqyy1hRSgH8zB79dYwY1PC5TqbukEH96WijEUzZ4Alh+Z0SD1UbRrkYaiWn8UiYdW+QeR+LzjPvzZqjhbQIkYMqoJLdnJ7v4jh1/mCE8tn0+hOLnJlICJYZI9fMxRV4q+kBauu6wEpuZrx4VAvrK+BcydudIpXU+kUAlZ6CChH3YU5eyNVM6lZjBEGM0hDCLFTItuylGi1KosSuMaVx3tIWHR9L/h+j8GYrmoD0D/eGwQvcESstGj/ACKle7faGFMdjEqgjzfiHeST+56Aj0I4I7DBB2OtHI7EISOxI7EIRokSJEISJHYkQhyI0diRCHGiR2JEIIUmjTVz5SlBKkIBzZjY8hl1Ufa2+5rF6ZAl5UpSAkWADAAaAAaeULaZJSXAuNwY1TMVmEMr6RgWVatSXLOpLw0nJOL4QBxrHVdk0oFcxADZr7DmdWjv8NeIJ01cxE5DgJZaiGu/dBQzOb25A+fiqwZK5il51JKi5ASG2GkasLkiTm72bMXNm0DagwGPKk/Uw5+Hk41FBDH8BkBSJ6AE9msHMCRldQBIu3k25jmM4klEopRlKlBrMQMxbbUsYy15RNSU3QDY5f8Abj2jOJEoAfEWbVR28GgZ5E+goeGkqsrmUwygB7DfWNuF1bpEtZOVLnulQLulu8PCM8yvQnYP6xT/AFFarIST4CFeZFO0h/6eUlUmG8VrlKSoS1CWSLKZ8p5gPcwr0+A00kDMO2VzWAQ//HT1eNa6eYbzFoljqQ/oIwzqmnRrMMw9NIqWWcuxuPBjhwuTXUYvsgeAGg9IHT6n8x8owVfEGyEhA94CT8RJ3eFpWaOvsFqrEQLQIn1zxkXNKoupqIqhuqXZVt9HuSCo9IKyZTCPMmnCRFhVFOVkUaPZXHlSospqNcwshJPXb10gtI4eA/uK8k/qYq0iMCBcaqbDpq2KUKI5kMPU2g9LRJlfClIPM3V6mOrrVq0BPj/uA2RdMbcPxyXJkS0MSUpAOgDte783iTOM2+FA8yfs0J6iR8cxKPcxnVWSBqpa/Cwhz8Vk9uDIvBYbtqxvXxtM2CB5E/UxUeNpv5kf+ogBhQTPXllygWDkqUpgDYG14yVmI9hMUhchAUNjduoI1BgXlzVtfAS8Pg21UVf9BqHG038yP/URYjjib/gfL/cJf9dSf/FL9D+se04mk/8AjT5P+sD+oyfUM/SYn/EeZfHSt5aD4FQ/WNcrjpHzS1DwIP1AhFppC5gzIkqIdnS7PyHM+EbcNwRc0qSypRT+cFidxptDYeIzSdLkRk8J4aKuXH9R9p+K6dfzlP8AyBHuHEE5FShfwKSrwIP0j50nhaeCxKW5ufsIxViFyF5VWOxBsdrHxjT+oyRVziZP0eGbrHPk+rxI+a0fFc9GkwqHJXe+sHqDjsG01DdU/wD1P6w2HiscvsZ8ngcsOuRsiRlosUlTf7awrpor0N41xoTvoxNNOmRokSJFlHxj+vK2McPEC+kAlTv8THlUyONUvk9OtfgOL4gV0ipeOK5wDVPHWOdqIHWT9w04/AXVi55xSvFPOBZmp5xWZ42DxXlsLdBI4wRo0VTccmG2cgdC0DVzDFKsxiaV7l7X7GidWvqSYyrqzEFOTGqlwZa9Ek9dvWLSii+QcpRMWSqQq2hlpOGG+M+Q/WNU6mTKFgBFuXwCqAdNhLXMa8oSLRJtVBHDcAVMZUzuJ5fMf0ELsZ0D6emXNUyEufYeJ2g7ScPoReac55fKPuYIBSZacqAEgbD784wVNd1imwezXNrAAydOQsIxTqrmWjFNrIwVFaBqYohvXiQGg8zDRhvCxqKMTe1UFrBKW+AC4AIZzoXIPq10/hWtUusRLShK87gggFgBmzX0ZvePrJrDKlgEJAGnXoEj7RtwYItOUzneM8RKMlCHZ8aq0KStSFHvJJBuDcFtRHJdKtb5ULU2rJUW9BaGpWFrXMzTEnKFFSSWCgXcaFwOmnpBPCqiaoqCJYtYkkJAI2PqDZ9YWsCq+RkvGNcJL+5Zg89CAkIAcAJDC7O7dXN/HxMA/wCICWMuYbG6S+v5h6X9Yazh3eBSEqUWdhody7RXic4IUATmKvRxD5f8dSMWOdZVJdivhXCC5lMic4JUQRLNgUuNV/KSH2j6RhWGy5MpOSSiUogZgDmL7vMIzK8TArCglSSNn062JtF6atk91Q7NP+JU3QEaQ3HCEFcUKzZsmV6yfuUY3XKSe4Lsb8n+kCOFseT2xkKfNMUpUsuSVWdSSNEsxIazdddtU65oSoKRZwTl7w3DB221i6mopcllISCU2SSxUlwxYsGcesJtxybsa9Xj0SCVbUqDtZTafcPCDxGioVNzpJmoAbZ0ncNvtz9oasT4gyJdQ0hPxXjWQuVnSVAuHTkL39vN4KeuRdsmBzxO0jJTYk9j72ME5UxKtCx6wB4ewiZWKXMB7NBJIJDkl9h03MMUjhGcB/cQfJQ94yeRP2R1H4nF05UzozJuPUQcwvjSbLsv8RPX4vJX6vC3MrBJmFGcLKbKbQKu4vq3ONksImBxY+0XCUov0vn4KyQhkXqXHyP0rjCmKQSopPIpLj0iR8+VRrB0iRo/VZPgx/6fi+r/AABZ1I2hjKunMblTIpUqMbkzopIxmRFSpPSNqorWqK2ZeqMZkdBHnsDyjUVx4VNit2FqikURMXS8NG5jwZkeTMirYVBSmkSU3IfxjZ/WEJsAPKFwzDHCqJsV5d9huox3kIEz6pSzuSYzLmQ2cP4J2aRNmDvn4QflH6xOWXSgcwbARLAXNuvZOyfHmYIVNXEqKiAtXVPaIB3yztVXRlp0KmrCE3UosNveMs2ZBChoFDLNCmmJOZItlHLM4L21HWGQhbFZcigv8GhfCVS7KSEJ/M4UPIJP1aOyuGpSJxVNRMXLSgnKr4VFtQzEt6XEHJ1RMmyVIUtlKHdUlwHYFiCdM1vAjeAOE/zUwhYlr+FnZW7auOUanGMa1RzvOyTvZ1+ODNhNOE1AmUkkCYMyW76loJs6b5bhwXDEE83hsqMHrjNKioTFjupdSEpIN2SlIDX3PKN3DU1UmmZUsS1BSgWUlWcu+a2j6MeQglQVxWoqNgDbn1PhBpRaVtiZSls6SBBw+aacLX3Fh8yO6WAcC/kD5xjwCpzLEtOtys7gPr47DZoYsXqGBbcHz5woYVVkTyRd05WTtfU+ZMVOlJIkLcZMP1mLhC2A1fQEm2gG8AMRrMxSpbspTJspirYDr0gjhyh26lLBdAOV+ZOUkeRPrFuK9nMSZagDmKSzsRlPPYk29YHVzbthKSx9I1cPpUmaUzElgl3fcnfnvBadigDgB7eAvtpAlU5ctGYBawkFwVZlkXIuouro5frCbiPGCllKpSglAutxfwbaGzyeXwhcMXmtsb5eJJXNupIWEsAbkh7sOkZsfq1S0FYZgHYZrkXZ9RCjKlmaUz0rcpLpLB8wu3Tw3gtWY8tAlrmIVLlqXlUoMpgNWTqf34QlSUv3Idpq+DzMM2splTins0uGvmcOxIZrf7iqn/h32xBSSkA+R8X+kMWIYjJOWRtYpDEBTXDC1gfDTpBTCMQCJVklgS2jHw87Q6MYqVCpznraVGOg4YNMiyxlTsEsPV49rWFBUqXMyzCD3r2FiogjdjblrtFWKVSpzgqygGwBLX3PMxXRyZctmT3g7KPeV3te8b3g1Jfx6Aaf8uxExvAl06z3iXvckk8yFb3O94pwrGCDrDzjyROlhHZpKgp+8B3bF8tt3bwPhArBeFJBWVLl6FglyATqSz3+msZ8mFN3Hg3YvFNRqfJqkYuSkd1XoYkEVYpTpOXKm1ttvKOxPSv5leZL6P8AsSlmKyYsUIrIjLqdFSKyqK5hj2RHgiKoKysmKyYsIisiK1L2PJMVkx7UmK1CJqEpHCqPCpkcUqJR0qpsxMtOqi3hzMRRLcg9wng/aL7VfwIPdHNX+vr4Qz1M2LRTJky0y02CQ0DqmdrFSFXfJjraiBhBVoCTyFz7R7qZt4M8LpIC1EBizHci4YecFCNsDLPSNibWFaipKbEavqPLn0gjIxA5A9iAAfHSGqvoJM2dnWGUzEgkONA/PdowUvAyVy3WtaZqjokpZvykFJvu/ONccaceDl5M7crkFuG6OcJQmOAlVwkpckbF/le/lDAipnHXIlzyUTl9ReO8O1Mtcns3Dyh2ZS+mRgPZrxg4xmKkSTNTcApFviBALDro/rDHDVJp8IQpqTprlnnFJoTYF7ksdybmA03EVoQpQdtWHiH/AH0gVN4rXNQ/ZOQzkEhN/wDqcp6GMCcfKgzM501J9YxSi9rN0P20xjncSskGYlQABsyXvz70W8PVkhAdSu9NJmXNwCbJPJgdPGBOIYOhVOO+e0U5fa2obl7xn4MpZa5iu0CVKSkMFMblRD31bujzh8Nr7FTUdWx7rZiezUZaZalgEpC3yktvlvFUjCeyPbThLCpjBgVHKpiWGYB7DkNIumYU10lspDCwSCC90gXHTeCeL1EtVOoFibEJe+Z2A8TcAbvGmrtvhroy3VJcp9gzEV5EhYfKBdtwfrHzTinhucucVSJSsqhmNmSC5fz3YR9GpcLqFoKVZEoOhJL+GUA+rx7pcHKHSpaVnc3sdwOkDCLfLQTmo8JnzDDCZYvYDV7C2r9I+kYXgfayZaqoEpDKQgnZu7ma7X09eUbZmESrFQBu/wAJN9T4RyvrCuwLDc39hvFSiofkm7yAfE6dM2ejlnYHcOCSQeTAwcnqAYAMB9gwjHIw3tAUoYkbuzQLxvD66RLJSmXMSORJX6G58oKKklbVlOm0k+j3iVcmWlSiQkDUksBAOfxLlSxzEHdA7wHUR7kcNqq1pM9aikgKyXAQOrb33feDgXRpMyRkQQgJUQQLm7Odz1MKaXvwPi665BdJjjlC82ZCy2bS41CgbggQZqsXlgDQt13Ph9ICV2DSKhGeQRKLHvJYJCmYAgn3EBKnhyoUUXBSlnyqd9/mAfy8okJvouWOLdvg31uKrKyUKShNmT2cstYDUh+sSM6sPL2BI84kD/ufIdwIoRUqNExMULEA0bEylUVmLVRWYGgrPEeFRYRHhQiUSypUUrMWrikiLouzxLp1LUEpDk+3Uw98EcPJQtUw3KE69ToBy/1GDCcK7NFx3jr+ngIdMKkZKJSt1mF4/XP7LkmaWsPu+ALXTLmA9Yu0EqgwJrDaFdsYuECKqawJ5RTwzi81VsoCCSUsTmN9xp52jXSJkrWUTU5wR8LkDr8JBhgo+GJBS0kmUdA5KxbZiX9404da57Zh8VKVpLpFVMqYuaLpCA2Yucx1sOVhq+8HZtYJamATlUNb5vI6MfCNOF8OICO85ISyiCplKbUAm3OMlRSJXNSkjKkKB1Ogv4h299YfNOMfz0YYyUn+OzowETZqFS1FA1dKiFl+SgbdYGcfYFU1U2VKlLUUgEnMoiUJic1yQHCspZ/GHfD5ErI6Rq7X94oGKIQ9newAD+0NUUl6mK3e1xQDpODShJAVLQ9y2YgnzGmsAeI8BVIQZiUJWE94qTY2tcasx1HOHiirQVKKkkAgkauNLH1dvGBWNY5LlKAdV+TlvGFzljSG4/McqFqgnKnU4V2Sxbuli17d3mII4BwsmWh1J/GWc2b5paS2VOrbBRHXpBaXOTYMkWZgGHRgPpG1NWlJIDk6lgPuR6QL1tUwrlzwFVsUMbuGPVxeA+HYLTIR/ZQ+4uoBtPi153G8ZKniFCVEFYt+9BGSlxjO5uH2OsG8ychawyUTZxCg5MqZplZrAgsQQzZWI9I5gmCzCkZpqlPcqOp6tC5j+NSxNQVFLouCXYDcW0f7QRoeP5OQDtBaxZz+xAxpybYclLRJDNiEhSEdy7bE66b84T8dxtYSrKwLWG79TprtDPUVJKkpJGUuSQd9h5/brAHGcFSpKTKQH2cm5P5jfrEzpvovw0kv3F3CGLKMhYWR2mrjroeW0XT+I1pfMXHPYwo1FeulWFLRk8+6Q1w++jx7RjKKxWRAUCfBm3YwqTm0ku0O1hs5Pphmnx4zSpEpglVyrQvow6awCNFOpZ6phIUFgizk87g+d43TKuTSESlJ7PkpnCupIvF38r2qQsTCCRZwDY6WMFo327K8xR6XDNGFSUoSJs5yTdKBoHGw+5iiv4uSFhJlqLvuLAbkNaBko1QCpawpQFwoct2YX6CPOFpQSUgMs3vr7xL1VIqtnbKZ9YFKJSbEkh3B9IkElYSSdj5D9IkBuvgbz9R5mSozTEQwVVDA6dSGNEsbRcMqYKUmKymN0yRGdcuFajdjMRFS40KRFK0xVBWZlmCfDOG9rNzEWR9dvT9IGrTD9wTQhMtJIuq589PZopxvgvalYQThmWUtZGiS3owgvUS8tEkDlFfEE5Ik5R8xA9wTGmtS9MB/jDlBRtL4MbyOesn9QlTzAiuNoLzhAnEBaOadVAGRIWuoOT5Ugk8gT110h6xOnlypBUjOFM2bMXvvqwD8oEYThgKDMS7uyiCwsbOHvr7wWwqvWZiEqRdN76WGu+7bRujBKCb+Dk5sjeR/Fm7ABUypeSapK0HvJXmJW5PwqzdNG8IOy3UXloBIFzZz5k6xlVVgguLe0ef5wS0lYOVBFydPImHbLpPgyat+3IMoUzFCYlNhms7hn2+vhB/B5BQGJCj0SxHid4E4TismY60Em58CTr53hhNalIJAADfSKw61y+gs+11QMxfClFRmZjmSC17G2hDQuCV2yk2JUemkOiMSCg7xjkzZaFkgAeFg/hEeHHJqio5ZxXIiLpVpqykTVktdFtnTZI5MbwUlLKCzKfmbe28blZlTpi8rZlFrhynMSLbakxjxmR2oAzKQoPcEggtoRuN/KA8pLn3HvK3wwD2YzFy4cubB76x6xDE5Sk9lLuSwe7Dq8bKHDUJsWUocw7nXQuD4RXxPg0vI6R2cz8oZraMNvCF6OCG+YpugFiGGDry6Rik4IpSQZYKwdgCXu2toYqXDUqSgpWpYABUlviG7PpBX+pJzIQgZWICRudzboPWGRhqvUKc23UTTwciokoV/Mp7pDIBUCtrWI2Fub84KYbKExZCQpISXZTEF3YDfW8EKIIWGBcDV+t/LwjTW1UuSjMqw0AGpOwDQ/X3b4Rm3vhLlgTHeHpU+WqXMdjyN0kaEdYUsF4X/AJRSlFaVE+IO4aDGI8TKTdUssSUguMzgO5Asxu19usZE006dLzAMHsT+XdvcQrzLl0PWNqPLO8R4GqeELCHKLsSHU+zaevOOYZhqlKGfMgWcGxH2ggjEFIlgWISNS5sOsD6nEyUKW1uj+TfrElKK5KjGT4GVRSkMgDyhNw7B1ieuZORkCfhLhiVEuzHQDbqI24NjAmgrzMdMliA1n841z8Yb4g7wvbZeoNQcXUTIalWxtEihcvMXS7HSOwxNA6sbqvDYEVNA0P02mBjBU4UDG90zDGdHz6dTmME5DfL6ND1U4HAuowPpCnjTNUcz+RMmTANQfQxmmT0c4aqjA+kYZmCmFPEhyzsXUqSpQSCCVEAeJLCPpGGLCRba3pCvRYQ05BI0UD6X+0GkTmBEImtJI0wl5kWWV1UZkxPIQz0y80hPhCoJbLHIEQwYPO7hRyLRWF+p37lZ0tVXsLdbKZRHKBFei0MuNyGW/OAdTLcGMeSOsmjdjltFMD4BXrTUTJeYCWUhRSXuXyuDtZn8oZsOAKz+ILBgACS5I6W94VpKAmap/mSR9/1htwjhxCVSVBJJSl1Kc3JS4zDSxNo1Qg5xi0c3O1CckzeqkJYKJA3G7eMA+I59k05zLQWAD3c2AgxWYzKUspBJUjUaPz94W8Srlz1pyI7gVmzM6nALB29usVJp2rKgpKnQw0PCEunQkZl5hcsyQ/QMd+cXYjWHIQk35kW89HEaZWNpXKBm91XwnNYuNQx15+cAuIatIlLWghwCz6E8omT0v0g425/vMODTigrQAElOuV21Iu5N3/doIoqgteXtBmyuBzUNifWF3huuKpS1LH4ilnMBq1mtF9ekE5xZSbgjYiBdrrsa0m3Y3YFUghWYELSWLg+3+o11qUK+IA8jv6wuyMQqEywuYg5WfQulPQ7uL6bxhq+IlqIvlSeXxHzMPWXWKsz+S5ybRZiWPJpJipbk9oMwv8N2a/NiYCV2KIWCXVexJ0foXhin4PJnSs00to6nAJswDtGjCaKWU5EISQnZnAHUnV4BxU5IZGflp8Clg34SMpLHVi+nOJWUyi60kqKS5ysyX0fkSfpB0YPPk1AUJaVSUvcKYgEGzEvuP1g3IlZ0ABgqYAS/Ub82FoNqmX53HRTg9AukkqZbzJmpV8KTf4U6MPeB+I4+qSlQnq7TOQUmzhQbTZtLfrDFX4YqaB3my2tbaEbirBZktOdaswRoPEj9+UDll9JWGNu5+5gr8XK1FRLAB/3ztDFw/jyuyA+JAAYhrA/UQnT6lKkhSbsLgct4N4PQzOyl9jmV2jkJbIUkBRUCT8trEcxCoxk1wNySh0xixEJKCEjNn0b1f2jxNwcplZgFLU2jjoLW2EeeFgJkn8QHtQpSVJOqCktlbYsx6v4QQnTglWVyGbXTw1eH+XGrkZvMd1EQ+JMKmSCZ6VkBRFi4UCX05i2m0Y6OtmqYqUcwOl2I89YZOOGmTJeX5ASH5kgfvxgXS0Kpo76QG3B1gZqKY6EpOPIz0dUTLQSwdILeIiQtikmCwnKAFmISWbqREhejJwffCmPCkReRHkpjrHGMa5MZplKIJKTFS0RC7A07DxGKZhw5QwrRGdcqKoNTYuTaFnPJ/pAWUl5ghyqaex8DCpTo/FjJ4iPKOj4SfpkWT0sRF9LUZZgOyvqLGKq74hFcwaj/ALD7/aELhs1PlKwtiUnOmFqbL2gvR4i4YxTiFM/eHnAZo7LZDML09LFmspBmCiHALkcwNR6Q1nEAZaRLJysGbUjQXgLMQ4gFMqZtNNLd+WrRJLBCt2todYVim0nErxGLZqfwGsUnSqcBeV1zFBL6nMp3PQWMbMJpFFJclL6AWAbS0J5XMnzApSkpyF0gczfzhhpMbLhLOeadLQ+CSdmWbbVG2qn5syF6ixhWxCinGamWkZgssGJJPRjDMqWM4XOzMuztZI2YD6wZolU0kO5Wo7tcdE/r1i5qMuZMHHKUOkfO8WpZkkpBBlrFtnPK+hiYHgtdVJziYUoSpiohDemph3xWsQsKIAtzueuusHMLUlNOlKQABy5nU+sXiin7kzZJJLgF4nxAqTLyzpZK2+JA/DXa5BN0h9jpCpIXLWvMcqXuw0vvDficszEFLOxtGFWAyZ0ns1pZgwIspBAsUn7aGGSTmxUWoL/wAYtjuUJRKBmqJbIkE/TeOYbxUuQt1ICWIC5d82XexZlC+0E+CsEKVzFKAeWtSBZgSBdQ8QQ3jGvGeGETpwWpbaOGBcjrtoIqn2FtG9X0MGIgKkFSL5kuG3BFoQJ9ZO7JwFDKbEBT6/vyhyp5J7MIzFhaMa6MJCgNRe1j1HpB5VuLxS0AlJxEqSgS82dnYtcjaw0jwqim1qc8xeQA9xIDi26ucHMHw2V2iyoBajdJUL5QBb1D+cbpfZjMEsO8O7pfKLjxaFwxe7Y2eb4QoYVQJlLV24GYWTYMRzFrw24YpPx6uGHQHeMXEVKkSVqWwCUkg+F4GYZjD0yCkhmDi7uLH6QOrxtotvzVYwyMPSmbMmJABmkEjqAz+JDP4CAPFE0y5iGuV2YXJPTrEoeJkEkZ9NYqRjCZs7P8qLD7n7RTkpw1ZahKErBa5rze84UmxlqDWJBDdbv5wTWkGWezDEjQiB2PYqFEjUO/UHyj1h2JBSLXbZrwKlHr2GuLpS9y2XNQAyil93N73iQOqaxeYsXGzi8SJ5S+Sbv4P0DHCIkSOscQ8kR4KY5EiiFakxUpMdiRCGeZLhPMrLUkdTEiQnL7fk1+FfL/AAcxLXzimcruhQ2iRIyfyZ01+1A6qLEKGh2jVS4g+sSJCZOpcDoeqPJ5qpLd4aH2jFUU4mJIMSJCMiqQ+DuItVshVOorDFLNfntaL8HqZkyZKK5RYr72RSASlncObdX5RIkacD2XJg8RFQfAyY5WiUUpKSH0u+kZDSlMrtcxQhrD4nfQu7jw+kSJC3FbyRIP0x+4F/qkwoZABJ56ef6QWHGQQns+zUktfvJIfodYkSCXpjwW0pSpoZ6nEFAZkAOoJN9GKX2PhGWlmLKVEq7xJ0FhyjsSGwb6M0kiYPiakyiJl1BRcgeB89Y8VuOBbAJYg6vf6RIkLyzaVB44JuzLTY4rOZYSVEjukEBj1fbez+EE8OwxQQc6yVHU9efWOxIZh9T5AzelcFX9HnJulSQQbFy49BFU7C5wnS+8FZvnDJZg5dPhyiRI1eVFJGbzGwlX4cJq0JUXS4UQbhQGiT5seVo91WFSyGyAgdBEiRdLkpN8HzrHMCWJy1ICEjZO484McK4F/wDGCp4OZRPdSQAQ9lOPpEiRzm6s39pG3E0y5Uo5EJvZ2D35nWPnVXXLRUWHdPXUAB7RIkXB3Jp/A1L0r8hFGIIa/wB4kSJFWN0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AutoShape 12" descr="data:image/jpeg;base64,/9j/4AAQSkZJRgABAQAAAQABAAD/2wCEAAkGBhQSEBQUExQVFBUVGBoZGRcYGBQYFRcXGBcXFxgbGBcYHCYeGB0jGhgYHy8gJCcpLCwsGB8xNTAqNSYrLCkBCQoKDgwOGg8PGi0iHyQpLCwsKiksLCwvLCwsLCwsLCwsLCwsLCwsLCksLCwpLCwsLCwsKSwsLCwsLCwsLCwsLP/AABEIALcBEwMBIgACEQEDEQH/xAAcAAACAwEBAQEAAAAAAAAAAAAFBgADBAECBwj/xAA8EAABAgQEAwYEBAYCAgMAAAABAhEAAwQhBRIxQQZRYRMicYGRoTJCscEjUtHwBxQVM2LhcoJDkiTS8f/EABoBAAIDAQEAAAAAAAAAAAAAAAIDAAEEBQb/xAAuEQACAgICAAUDAwMFAAAAAAAAAQIRAxIhMQQTIkFRUmFxFDJCgZGxFSMzodH/2gAMAwEAAhEDEQA/ANvFmKy0lK0BJ2UAACQRZrWIP1icM0k5KivJllzrMcroFyFA62L6PqI38O4BNRNM+oT2YylKEkIVmBYkqF8oFmFjrtY7KtJUBkUWuNg3g3jHObadtc/B0uK1XXyV4hwtOMsrRNQpWySCEnTRT231DaaQuS8HnrzrUlUsFswQ5ACQQcyiB7CGinxhaciFAMLF32Go9ni2oxINq438INQxpcIDbJ0xcoMFqpkiZNlTActkSlJBKlAhxme1jbqLtrB3CMA7OWmZUpC5pF0d0olnoNCphrfW0ZMLrikplSmDqISHf4lE6m+58oYMRw5ZA/EHWzDxDH2PrBxSatLkHI2nTZhX2ctYWlA0ZNyQEkvYOydhYdNI81SO0GZHdLaNuNGb084x/wAiZaFgzDMLvplI/wCLFoBV2PhBUntVy1NZ0lgTuAza7+MIlOV+robGCr09lgxRcyakEBCCyCSCSVOdN9xq2kcqMQZaJaDm7QkBnUbFiwFzzizAKVc+VnWMwJPzMVdSfiY6xrXhs6mmJnSuzTKD9pLVdZcNZRc2N/iAuYmra5CcknwZcf4cXTLzhYWjwyqBtY3IY/aPdAiRNTmSXI1BJCkHkU6j7wQxTFu2QxSWIuCl3BGxe+p0gNTZwyEIVmV0OYvo/KzQXpi20uCk5SilJ8hXDcIlyUqy97MSohRzMde7sBzjlZOkSgVJQhKkgOEACzgHTVrRlmS6iRTq/DXmUrMS6e6mwDsSTzZt9oGYxPzALKgSQkMnR/0sPSBU5Jt1RPLT97MfEWMDNLJT8KswVy2I6PcQyUvwQvyKpKzkTc2cNd36wwTFMgPqbwGX2bNPhvdIGVq7xdhdaZbKBYhX2jBVzbxEzGSOpf7frA4nTs0ZkmqPqVDViYgKG/sdxGmEnhbGghWVRZKvY84dAX6x1IT2VnBzY3jlR7EehHgR6EGJPQiRyOxCHqJEiRCEjsSJEISOxIkQhIkSJEISJHY5EIR4kSJEIAMZxNISQoP0hGo8RXPnKlpzSkgtZRDu7ctg8NuIT0TchUrIkhtA7m4S5sDrFNNhFNJzLSlZWpnKllWmhAcJToNAIwyjvK2+DbCWkarkW8VwqbJW/aFQ2zElQ+/mBA/D8XXNChlU6bFnIG+oHKHGbgMuaCsrPeY6BwdLKeM9Xw+AAELyoa4AIJU5Lu9zAyxfH+Rkcq9zBgGGlFdKmqPcIdIDk5yki42sdtxDhXSys94lPIA6D7mEZGBTTPRME3s0yS6VkDMeYyvfk5YX6RqmccplzFS5gVMUr+2ZYcqckBJS4YvyeLxzjWrJkjJvaPPBpxasTJmAJBmMCDupSjvYeAhaxWhXNcqQUrBcJUwcD5XBLg3v16QUrVKSVTCCOYN8uZtSCwvb7xtRhc/s0TSkAJVnyX7QgNYBmch7G8LXqYbdJDBh1AiUgJG3IC2lvAQr/wAQMZACJSQSVF1MbgJBKR5q+kFpdfLdKiAu5KC5YBQa1txCxxlhqUpmVEoqCrOLqSQ6RYE9217W1tGic1JVETjhrK5BKjxWWuUFIBJSkWuCGAsbaDo8W0+K5QFIICVsb7L0Z930/wD2EDAcZUiYDKaaSQMhfvByQLaXJ23O0Pk7jRDBC5S5C2fItLJ/6qFlD3gLVNsY4O6Ss0Y5xMUFKRlK1Wa5b9/aFvGaeWAtIT3lDMFXDL1BAdkg8oFVWKlVYFWZtdEud78hBVRNUshPdYMog5gEnQ5tCSBpCHKTuQ+MEqiU8NYYpUwTVswD2NybgA+/rBjEKqOqUmVLEuXZKR69T1MBKyshMpbM3Y8agjk2a5iInOPp4D9+8D5k8t1V7DeNUmwEMXCBfLNsmc0H8I4iXKNi6d0m4/14iFdC40S5sSM3F8FTxKapn1qgrUzUBadD6g8o0iFTgScSmYNhl+8NcdSEtopnAzQ0m4nY9CPIj0IMUdiRI7EISOxGiRCEiRI60QhyJHWiNEISJEaJEISOR2JEIIk3DpkwgywkIB1XcHLcDLq7tfZjFlQDcbixuIy1WIGlp1SVLUtTEpUQAb6O1rF/3qv4bTzJk+UsqUZR1SxynUsSNXNo58pJSpI6UIbRts1I4gmU81XZoVOSbGWgEqTcuoXbfo9o2VXES0oQpAUtS7kHulAIdmPwnYx7x+VNlpM1EkJUrKDlKGUA+UMepN4X0009Se1Epbj4kkMH231LRU0+lZcNf3Ov7lmJYyuYsvqEubnygdw7UypU5c+efxC4SdkhmZPKzx3h6nXUVqpU15RWMwB1CU6hIOp/2doM8WcMy00wTK+JMzPqCWI7wJA+EfaFxThyMk1L0jJwxiaJshUxN1KUQp3+UlrHSxfzi6rrVK7qbnUsztuW3j5xgU2pp1FSADLIcpJsTo4Ox+0MaaeZPSiaodmcxSMqnU4A0UnbveMO2tJIS4aybZJMhSSolWYKLh9RHikTNmTlJKe4kal2zOCG56H1hhw3CXczmPIXBJ52YXjFX8bysy5MrKVIJTyAIsco+ZulorylBXIvzXN1FGKqyy1hRSgH8zB79dYwY1PC5TqbukEH96WijEUzZ4Alh+Z0SD1UbRrkYaiWn8UiYdW+QeR+LzjPvzZqjhbQIkYMqoJLdnJ7v4jh1/mCE8tn0+hOLnJlICJYZI9fMxRV4q+kBauu6wEpuZrx4VAvrK+BcydudIpXU+kUAlZ6CChH3YU5eyNVM6lZjBEGM0hDCLFTItuylGi1KosSuMaVx3tIWHR9L/h+j8GYrmoD0D/eGwQvcESstGj/ACKle7faGFMdjEqgjzfiHeST+56Aj0I4I7DBB2OtHI7EISOxI7EIRokSJEISJHYkQhyI0diRCHGiR2JEIIUmjTVz5SlBKkIBzZjY8hl1Ufa2+5rF6ZAl5UpSAkWADAAaAAaeULaZJSXAuNwY1TMVmEMr6RgWVatSXLOpLw0nJOL4QBxrHVdk0oFcxADZr7DmdWjv8NeIJ01cxE5DgJZaiGu/dBQzOb25A+fiqwZK5il51JKi5ASG2GkasLkiTm72bMXNm0DagwGPKk/Uw5+Hk41FBDH8BkBSJ6AE9msHMCRldQBIu3k25jmM4klEopRlKlBrMQMxbbUsYy15RNSU3QDY5f8Abj2jOJEoAfEWbVR28GgZ5E+goeGkqsrmUwygB7DfWNuF1bpEtZOVLnulQLulu8PCM8yvQnYP6xT/AFFarIST4CFeZFO0h/6eUlUmG8VrlKSoS1CWSLKZ8p5gPcwr0+A00kDMO2VzWAQ//HT1eNa6eYbzFoljqQ/oIwzqmnRrMMw9NIqWWcuxuPBjhwuTXUYvsgeAGg9IHT6n8x8owVfEGyEhA94CT8RJ3eFpWaOvsFqrEQLQIn1zxkXNKoupqIqhuqXZVt9HuSCo9IKyZTCPMmnCRFhVFOVkUaPZXHlSospqNcwshJPXb10gtI4eA/uK8k/qYq0iMCBcaqbDpq2KUKI5kMPU2g9LRJlfClIPM3V6mOrrVq0BPj/uA2RdMbcPxyXJkS0MSUpAOgDte783iTOM2+FA8yfs0J6iR8cxKPcxnVWSBqpa/Cwhz8Vk9uDIvBYbtqxvXxtM2CB5E/UxUeNpv5kf+ogBhQTPXllygWDkqUpgDYG14yVmI9hMUhchAUNjduoI1BgXlzVtfAS8Pg21UVf9BqHG038yP/URYjjib/gfL/cJf9dSf/FL9D+se04mk/8AjT5P+sD+oyfUM/SYn/EeZfHSt5aD4FQ/WNcrjpHzS1DwIP1AhFppC5gzIkqIdnS7PyHM+EbcNwRc0qSypRT+cFidxptDYeIzSdLkRk8J4aKuXH9R9p+K6dfzlP8AyBHuHEE5FShfwKSrwIP0j50nhaeCxKW5ufsIxViFyF5VWOxBsdrHxjT+oyRVziZP0eGbrHPk+rxI+a0fFc9GkwqHJXe+sHqDjsG01DdU/wD1P6w2HiscvsZ8ngcsOuRsiRlosUlTf7awrpor0N41xoTvoxNNOmRokSJFlHxj+vK2McPEC+kAlTv8THlUyONUvk9OtfgOL4gV0ipeOK5wDVPHWOdqIHWT9w04/AXVi55xSvFPOBZmp5xWZ42DxXlsLdBI4wRo0VTccmG2cgdC0DVzDFKsxiaV7l7X7GidWvqSYyrqzEFOTGqlwZa9Ek9dvWLSii+QcpRMWSqQq2hlpOGG+M+Q/WNU6mTKFgBFuXwCqAdNhLXMa8oSLRJtVBHDcAVMZUzuJ5fMf0ELsZ0D6emXNUyEufYeJ2g7ScPoReac55fKPuYIBSZacqAEgbD784wVNd1imwezXNrAAydOQsIxTqrmWjFNrIwVFaBqYohvXiQGg8zDRhvCxqKMTe1UFrBKW+AC4AIZzoXIPq10/hWtUusRLShK87gggFgBmzX0ZvePrJrDKlgEJAGnXoEj7RtwYItOUzneM8RKMlCHZ8aq0KStSFHvJJBuDcFtRHJdKtb5ULU2rJUW9BaGpWFrXMzTEnKFFSSWCgXcaFwOmnpBPCqiaoqCJYtYkkJAI2PqDZ9YWsCq+RkvGNcJL+5Zg89CAkIAcAJDC7O7dXN/HxMA/wCICWMuYbG6S+v5h6X9Yazh3eBSEqUWdhody7RXic4IUATmKvRxD5f8dSMWOdZVJdivhXCC5lMic4JUQRLNgUuNV/KSH2j6RhWGy5MpOSSiUogZgDmL7vMIzK8TArCglSSNn062JtF6atk91Q7NP+JU3QEaQ3HCEFcUKzZsmV6yfuUY3XKSe4Lsb8n+kCOFseT2xkKfNMUpUsuSVWdSSNEsxIazdddtU65oSoKRZwTl7w3DB221i6mopcllISCU2SSxUlwxYsGcesJtxybsa9Xj0SCVbUqDtZTafcPCDxGioVNzpJmoAbZ0ncNvtz9oasT4gyJdQ0hPxXjWQuVnSVAuHTkL39vN4KeuRdsmBzxO0jJTYk9j72ME5UxKtCx6wB4ewiZWKXMB7NBJIJDkl9h03MMUjhGcB/cQfJQ94yeRP2R1H4nF05UzozJuPUQcwvjSbLsv8RPX4vJX6vC3MrBJmFGcLKbKbQKu4vq3ONksImBxY+0XCUov0vn4KyQhkXqXHyP0rjCmKQSopPIpLj0iR8+VRrB0iRo/VZPgx/6fi+r/AABZ1I2hjKunMblTIpUqMbkzopIxmRFSpPSNqorWqK2ZeqMZkdBHnsDyjUVx4VNit2FqikURMXS8NG5jwZkeTMirYVBSmkSU3IfxjZ/WEJsAPKFwzDHCqJsV5d9huox3kIEz6pSzuSYzLmQ2cP4J2aRNmDvn4QflH6xOWXSgcwbARLAXNuvZOyfHmYIVNXEqKiAtXVPaIB3yztVXRlp0KmrCE3UosNveMs2ZBChoFDLNCmmJOZItlHLM4L21HWGQhbFZcigv8GhfCVS7KSEJ/M4UPIJP1aOyuGpSJxVNRMXLSgnKr4VFtQzEt6XEHJ1RMmyVIUtlKHdUlwHYFiCdM1vAjeAOE/zUwhYlr+FnZW7auOUanGMa1RzvOyTvZ1+ODNhNOE1AmUkkCYMyW76loJs6b5bhwXDEE83hsqMHrjNKioTFjupdSEpIN2SlIDX3PKN3DU1UmmZUsS1BSgWUlWcu+a2j6MeQglQVxWoqNgDbn1PhBpRaVtiZSls6SBBw+aacLX3Fh8yO6WAcC/kD5xjwCpzLEtOtys7gPr47DZoYsXqGBbcHz5woYVVkTyRd05WTtfU+ZMVOlJIkLcZMP1mLhC2A1fQEm2gG8AMRrMxSpbspTJspirYDr0gjhyh26lLBdAOV+ZOUkeRPrFuK9nMSZagDmKSzsRlPPYk29YHVzbthKSx9I1cPpUmaUzElgl3fcnfnvBadigDgB7eAvtpAlU5ctGYBawkFwVZlkXIuouro5frCbiPGCllKpSglAutxfwbaGzyeXwhcMXmtsb5eJJXNupIWEsAbkh7sOkZsfq1S0FYZgHYZrkXZ9RCjKlmaUz0rcpLpLB8wu3Tw3gtWY8tAlrmIVLlqXlUoMpgNWTqf34QlSUv3Idpq+DzMM2splTins0uGvmcOxIZrf7iqn/h32xBSSkA+R8X+kMWIYjJOWRtYpDEBTXDC1gfDTpBTCMQCJVklgS2jHw87Q6MYqVCpznraVGOg4YNMiyxlTsEsPV49rWFBUqXMyzCD3r2FiogjdjblrtFWKVSpzgqygGwBLX3PMxXRyZctmT3g7KPeV3te8b3g1Jfx6Aaf8uxExvAl06z3iXvckk8yFb3O94pwrGCDrDzjyROlhHZpKgp+8B3bF8tt3bwPhArBeFJBWVLl6FglyATqSz3+msZ8mFN3Hg3YvFNRqfJqkYuSkd1XoYkEVYpTpOXKm1ttvKOxPSv5leZL6P8AsSlmKyYsUIrIjLqdFSKyqK5hj2RHgiKoKysmKyYsIisiK1L2PJMVkx7UmK1CJqEpHCqPCpkcUqJR0qpsxMtOqi3hzMRRLcg9wng/aL7VfwIPdHNX+vr4Qz1M2LRTJky0y02CQ0DqmdrFSFXfJjraiBhBVoCTyFz7R7qZt4M8LpIC1EBizHci4YecFCNsDLPSNibWFaipKbEavqPLn0gjIxA5A9iAAfHSGqvoJM2dnWGUzEgkONA/PdowUvAyVy3WtaZqjokpZvykFJvu/ONccaceDl5M7crkFuG6OcJQmOAlVwkpckbF/le/lDAipnHXIlzyUTl9ReO8O1Mtcns3Dyh2ZS+mRgPZrxg4xmKkSTNTcApFviBALDro/rDHDVJp8IQpqTprlnnFJoTYF7ksdybmA03EVoQpQdtWHiH/AH0gVN4rXNQ/ZOQzkEhN/wDqcp6GMCcfKgzM501J9YxSi9rN0P20xjncSskGYlQABsyXvz70W8PVkhAdSu9NJmXNwCbJPJgdPGBOIYOhVOO+e0U5fa2obl7xn4MpZa5iu0CVKSkMFMblRD31bujzh8Nr7FTUdWx7rZiezUZaZalgEpC3yktvlvFUjCeyPbThLCpjBgVHKpiWGYB7DkNIumYU10lspDCwSCC90gXHTeCeL1EtVOoFibEJe+Z2A8TcAbvGmrtvhroy3VJcp9gzEV5EhYfKBdtwfrHzTinhucucVSJSsqhmNmSC5fz3YR9GpcLqFoKVZEoOhJL+GUA+rx7pcHKHSpaVnc3sdwOkDCLfLQTmo8JnzDDCZYvYDV7C2r9I+kYXgfayZaqoEpDKQgnZu7ma7X09eUbZmESrFQBu/wAJN9T4RyvrCuwLDc39hvFSiofkm7yAfE6dM2ejlnYHcOCSQeTAwcnqAYAMB9gwjHIw3tAUoYkbuzQLxvD66RLJSmXMSORJX6G58oKKklbVlOm0k+j3iVcmWlSiQkDUksBAOfxLlSxzEHdA7wHUR7kcNqq1pM9aikgKyXAQOrb33feDgXRpMyRkQQgJUQQLm7Odz1MKaXvwPi665BdJjjlC82ZCy2bS41CgbggQZqsXlgDQt13Ph9ICV2DSKhGeQRKLHvJYJCmYAgn3EBKnhyoUUXBSlnyqd9/mAfy8okJvouWOLdvg31uKrKyUKShNmT2cstYDUh+sSM6sPL2BI84kD/ufIdwIoRUqNExMULEA0bEylUVmLVRWYGgrPEeFRYRHhQiUSypUUrMWrikiLouzxLp1LUEpDk+3Uw98EcPJQtUw3KE69ToBy/1GDCcK7NFx3jr+ngIdMKkZKJSt1mF4/XP7LkmaWsPu+ALXTLmA9Yu0EqgwJrDaFdsYuECKqawJ5RTwzi81VsoCCSUsTmN9xp52jXSJkrWUTU5wR8LkDr8JBhgo+GJBS0kmUdA5KxbZiX9404da57Zh8VKVpLpFVMqYuaLpCA2Yucx1sOVhq+8HZtYJamATlUNb5vI6MfCNOF8OICO85ISyiCplKbUAm3OMlRSJXNSkjKkKB1Ogv4h299YfNOMfz0YYyUn+OzowETZqFS1FA1dKiFl+SgbdYGcfYFU1U2VKlLUUgEnMoiUJic1yQHCspZ/GHfD5ErI6Rq7X94oGKIQ9newAD+0NUUl6mK3e1xQDpODShJAVLQ9y2YgnzGmsAeI8BVIQZiUJWE94qTY2tcasx1HOHiirQVKKkkAgkauNLH1dvGBWNY5LlKAdV+TlvGFzljSG4/McqFqgnKnU4V2Sxbuli17d3mII4BwsmWh1J/GWc2b5paS2VOrbBRHXpBaXOTYMkWZgGHRgPpG1NWlJIDk6lgPuR6QL1tUwrlzwFVsUMbuGPVxeA+HYLTIR/ZQ+4uoBtPi153G8ZKniFCVEFYt+9BGSlxjO5uH2OsG8ychawyUTZxCg5MqZplZrAgsQQzZWI9I5gmCzCkZpqlPcqOp6tC5j+NSxNQVFLouCXYDcW0f7QRoeP5OQDtBaxZz+xAxpybYclLRJDNiEhSEdy7bE66b84T8dxtYSrKwLWG79TprtDPUVJKkpJGUuSQd9h5/brAHGcFSpKTKQH2cm5P5jfrEzpvovw0kv3F3CGLKMhYWR2mrjroeW0XT+I1pfMXHPYwo1FeulWFLRk8+6Q1w++jx7RjKKxWRAUCfBm3YwqTm0ku0O1hs5Pphmnx4zSpEpglVyrQvow6awCNFOpZ6phIUFgizk87g+d43TKuTSESlJ7PkpnCupIvF38r2qQsTCCRZwDY6WMFo327K8xR6XDNGFSUoSJs5yTdKBoHGw+5iiv4uSFhJlqLvuLAbkNaBko1QCpawpQFwoct2YX6CPOFpQSUgMs3vr7xL1VIqtnbKZ9YFKJSbEkh3B9IkElYSSdj5D9IkBuvgbz9R5mSozTEQwVVDA6dSGNEsbRcMqYKUmKymN0yRGdcuFajdjMRFS40KRFK0xVBWZlmCfDOG9rNzEWR9dvT9IGrTD9wTQhMtJIuq589PZopxvgvalYQThmWUtZGiS3owgvUS8tEkDlFfEE5Ik5R8xA9wTGmtS9MB/jDlBRtL4MbyOesn9QlTzAiuNoLzhAnEBaOadVAGRIWuoOT5Ugk8gT110h6xOnlypBUjOFM2bMXvvqwD8oEYThgKDMS7uyiCwsbOHvr7wWwqvWZiEqRdN76WGu+7bRujBKCb+Dk5sjeR/Fm7ABUypeSapK0HvJXmJW5PwqzdNG8IOy3UXloBIFzZz5k6xlVVgguLe0ef5wS0lYOVBFydPImHbLpPgyat+3IMoUzFCYlNhms7hn2+vhB/B5BQGJCj0SxHid4E4TismY60Em58CTr53hhNalIJAADfSKw61y+gs+11QMxfClFRmZjmSC17G2hDQuCV2yk2JUemkOiMSCg7xjkzZaFkgAeFg/hEeHHJqio5ZxXIiLpVpqykTVktdFtnTZI5MbwUlLKCzKfmbe28blZlTpi8rZlFrhynMSLbakxjxmR2oAzKQoPcEggtoRuN/KA8pLn3HvK3wwD2YzFy4cubB76x6xDE5Sk9lLuSwe7Dq8bKHDUJsWUocw7nXQuD4RXxPg0vI6R2cz8oZraMNvCF6OCG+YpugFiGGDry6Rik4IpSQZYKwdgCXu2toYqXDUqSgpWpYABUlviG7PpBX+pJzIQgZWICRudzboPWGRhqvUKc23UTTwciokoV/Mp7pDIBUCtrWI2Fub84KYbKExZCQpISXZTEF3YDfW8EKIIWGBcDV+t/LwjTW1UuSjMqw0AGpOwDQ/X3b4Rm3vhLlgTHeHpU+WqXMdjyN0kaEdYUsF4X/AJRSlFaVE+IO4aDGI8TKTdUssSUguMzgO5Asxu19usZE006dLzAMHsT+XdvcQrzLl0PWNqPLO8R4GqeELCHKLsSHU+zaevOOYZhqlKGfMgWcGxH2ggjEFIlgWISNS5sOsD6nEyUKW1uj+TfrElKK5KjGT4GVRSkMgDyhNw7B1ieuZORkCfhLhiVEuzHQDbqI24NjAmgrzMdMliA1n841z8Yb4g7wvbZeoNQcXUTIalWxtEihcvMXS7HSOwxNA6sbqvDYEVNA0P02mBjBU4UDG90zDGdHz6dTmME5DfL6ND1U4HAuowPpCnjTNUcz+RMmTANQfQxmmT0c4aqjA+kYZmCmFPEhyzsXUqSpQSCCVEAeJLCPpGGLCRba3pCvRYQ05BI0UD6X+0GkTmBEImtJI0wl5kWWV1UZkxPIQz0y80hPhCoJbLHIEQwYPO7hRyLRWF+p37lZ0tVXsLdbKZRHKBFei0MuNyGW/OAdTLcGMeSOsmjdjltFMD4BXrTUTJeYCWUhRSXuXyuDtZn8oZsOAKz+ILBgACS5I6W94VpKAmap/mSR9/1htwjhxCVSVBJJSl1Kc3JS4zDSxNo1Qg5xi0c3O1CckzeqkJYKJA3G7eMA+I59k05zLQWAD3c2AgxWYzKUspBJUjUaPz94W8Srlz1pyI7gVmzM6nALB29usVJp2rKgpKnQw0PCEunQkZl5hcsyQ/QMd+cXYjWHIQk35kW89HEaZWNpXKBm91XwnNYuNQx15+cAuIatIlLWghwCz6E8omT0v0g425/vMODTigrQAElOuV21Iu5N3/doIoqgteXtBmyuBzUNifWF3huuKpS1LH4ilnMBq1mtF9ekE5xZSbgjYiBdrrsa0m3Y3YFUghWYELSWLg+3+o11qUK+IA8jv6wuyMQqEywuYg5WfQulPQ7uL6bxhq+IlqIvlSeXxHzMPWXWKsz+S5ybRZiWPJpJipbk9oMwv8N2a/NiYCV2KIWCXVexJ0foXhin4PJnSs00to6nAJswDtGjCaKWU5EISQnZnAHUnV4BxU5IZGflp8Clg34SMpLHVi+nOJWUyi60kqKS5ysyX0fkSfpB0YPPk1AUJaVSUvcKYgEGzEvuP1g3IlZ0ABgqYAS/Ub82FoNqmX53HRTg9AukkqZbzJmpV8KTf4U6MPeB+I4+qSlQnq7TOQUmzhQbTZtLfrDFX4YqaB3my2tbaEbirBZktOdaswRoPEj9+UDll9JWGNu5+5gr8XK1FRLAB/3ztDFw/jyuyA+JAAYhrA/UQnT6lKkhSbsLgct4N4PQzOyl9jmV2jkJbIUkBRUCT8trEcxCoxk1wNySh0xixEJKCEjNn0b1f2jxNwcplZgFLU2jjoLW2EeeFgJkn8QHtQpSVJOqCktlbYsx6v4QQnTglWVyGbXTw1eH+XGrkZvMd1EQ+JMKmSCZ6VkBRFi4UCX05i2m0Y6OtmqYqUcwOl2I89YZOOGmTJeX5ASH5kgfvxgXS0Kpo76QG3B1gZqKY6EpOPIz0dUTLQSwdILeIiQtikmCwnKAFmISWbqREhejJwffCmPCkReRHkpjrHGMa5MZplKIJKTFS0RC7A07DxGKZhw5QwrRGdcqKoNTYuTaFnPJ/pAWUl5ghyqaex8DCpTo/FjJ4iPKOj4SfpkWT0sRF9LUZZgOyvqLGKq74hFcwaj/ALD7/aELhs1PlKwtiUnOmFqbL2gvR4i4YxTiFM/eHnAZo7LZDML09LFmspBmCiHALkcwNR6Q1nEAZaRLJysGbUjQXgLMQ4gFMqZtNNLd+WrRJLBCt2todYVim0nErxGLZqfwGsUnSqcBeV1zFBL6nMp3PQWMbMJpFFJclL6AWAbS0J5XMnzApSkpyF0gczfzhhpMbLhLOeadLQ+CSdmWbbVG2qn5syF6ixhWxCinGamWkZgssGJJPRjDMqWM4XOzMuztZI2YD6wZolU0kO5Wo7tcdE/r1i5qMuZMHHKUOkfO8WpZkkpBBlrFtnPK+hiYHgtdVJziYUoSpiohDemph3xWsQsKIAtzueuusHMLUlNOlKQABy5nU+sXiin7kzZJJLgF4nxAqTLyzpZK2+JA/DXa5BN0h9jpCpIXLWvMcqXuw0vvDficszEFLOxtGFWAyZ0ns1pZgwIspBAsUn7aGGSTmxUWoL/wAYtjuUJRKBmqJbIkE/TeOYbxUuQt1ICWIC5d82XexZlC+0E+CsEKVzFKAeWtSBZgSBdQ8QQ3jGvGeGETpwWpbaOGBcjrtoIqn2FtG9X0MGIgKkFSL5kuG3BFoQJ9ZO7JwFDKbEBT6/vyhyp5J7MIzFhaMa6MJCgNRe1j1HpB5VuLxS0AlJxEqSgS82dnYtcjaw0jwqim1qc8xeQA9xIDi26ucHMHw2V2iyoBajdJUL5QBb1D+cbpfZjMEsO8O7pfKLjxaFwxe7Y2eb4QoYVQJlLV24GYWTYMRzFrw24YpPx6uGHQHeMXEVKkSVqWwCUkg+F4GYZjD0yCkhmDi7uLH6QOrxtotvzVYwyMPSmbMmJABmkEjqAz+JDP4CAPFE0y5iGuV2YXJPTrEoeJkEkZ9NYqRjCZs7P8qLD7n7RTkpw1ZahKErBa5rze84UmxlqDWJBDdbv5wTWkGWezDEjQiB2PYqFEjUO/UHyj1h2JBSLXbZrwKlHr2GuLpS9y2XNQAyil93N73iQOqaxeYsXGzi8SJ5S+Sbv4P0DHCIkSOscQ8kR4KY5EiiFakxUpMdiRCGeZLhPMrLUkdTEiQnL7fk1+FfL/AAcxLXzimcruhQ2iRIyfyZ01+1A6qLEKGh2jVS4g+sSJCZOpcDoeqPJ5qpLd4aH2jFUU4mJIMSJCMiqQ+DuItVshVOorDFLNfntaL8HqZkyZKK5RYr72RSASlncObdX5RIkacD2XJg8RFQfAyY5WiUUpKSH0u+kZDSlMrtcxQhrD4nfQu7jw+kSJC3FbyRIP0x+4F/qkwoZABJ56ef6QWHGQQns+zUktfvJIfodYkSCXpjwW0pSpoZ6nEFAZkAOoJN9GKX2PhGWlmLKVEq7xJ0FhyjsSGwb6M0kiYPiakyiJl1BRcgeB89Y8VuOBbAJYg6vf6RIkLyzaVB44JuzLTY4rOZYSVEjukEBj1fbez+EE8OwxQQc6yVHU9efWOxIZh9T5AzelcFX9HnJulSQQbFy49BFU7C5wnS+8FZvnDJZg5dPhyiRI1eVFJGbzGwlX4cJq0JUXS4UQbhQGiT5seVo91WFSyGyAgdBEiRdLkpN8HzrHMCWJy1ICEjZO484McK4F/wDGCp4OZRPdSQAQ9lOPpEiRzm6s39pG3E0y5Uo5EJvZ2D35nWPnVXXLRUWHdPXUAB7RIkXB3Jp/A1L0r8hFGIIa/wB4kSJFWN0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AutoShape 14" descr="data:image/jpeg;base64,/9j/4AAQSkZJRgABAQAAAQABAAD/2wCEAAkGBhQSEBQUExQVFBUVGBoZGRcYGBQYFRcXGBcXFxgbGBcYHCYeGB0jGhgYHy8gJCcpLCwsGB8xNTAqNSYrLCkBCQoKDgwOGg8PGi0iHyQpLCwsKiksLCwvLCwsLCwsLCwsLCwsLCwsLCksLCwpLCwsLCwsKSwsLCwsLCwsLCwsLP/AABEIALcBEwMBIgACEQEDEQH/xAAcAAACAwEBAQEAAAAAAAAAAAAFBgADBAECBwj/xAA8EAABAgQEAwYEBAYCAgMAAAABAhEAAwQhBRIxQQZRYRMicYGRoTJCscEjUtHwBxQVM2LhcoJDkiTS8f/EABoBAAIDAQEAAAAAAAAAAAAAAAIDAAEEBQb/xAAuEQACAgICAAUDAwMFAAAAAAAAAQIRAxIhMQQTIkFRUmFxFDJCgZGxFSMzodH/2gAMAwEAAhEDEQA/ANvFmKy0lK0BJ2UAACQRZrWIP1icM0k5KivJllzrMcroFyFA62L6PqI38O4BNRNM+oT2YylKEkIVmBYkqF8oFmFjrtY7KtJUBkUWuNg3g3jHObadtc/B0uK1XXyV4hwtOMsrRNQpWySCEnTRT231DaaQuS8HnrzrUlUsFswQ5ACQQcyiB7CGinxhaciFAMLF32Go9ni2oxINq438INQxpcIDbJ0xcoMFqpkiZNlTActkSlJBKlAhxme1jbqLtrB3CMA7OWmZUpC5pF0d0olnoNCphrfW0ZMLrikplSmDqISHf4lE6m+58oYMRw5ZA/EHWzDxDH2PrBxSatLkHI2nTZhX2ctYWlA0ZNyQEkvYOydhYdNI81SO0GZHdLaNuNGb084x/wAiZaFgzDMLvplI/wCLFoBV2PhBUntVy1NZ0lgTuAza7+MIlOV+robGCr09lgxRcyakEBCCyCSCSVOdN9xq2kcqMQZaJaDm7QkBnUbFiwFzzizAKVc+VnWMwJPzMVdSfiY6xrXhs6mmJnSuzTKD9pLVdZcNZRc2N/iAuYmra5CcknwZcf4cXTLzhYWjwyqBtY3IY/aPdAiRNTmSXI1BJCkHkU6j7wQxTFu2QxSWIuCl3BGxe+p0gNTZwyEIVmV0OYvo/KzQXpi20uCk5SilJ8hXDcIlyUqy97MSohRzMde7sBzjlZOkSgVJQhKkgOEACzgHTVrRlmS6iRTq/DXmUrMS6e6mwDsSTzZt9oGYxPzALKgSQkMnR/0sPSBU5Jt1RPLT97MfEWMDNLJT8KswVy2I6PcQyUvwQvyKpKzkTc2cNd36wwTFMgPqbwGX2bNPhvdIGVq7xdhdaZbKBYhX2jBVzbxEzGSOpf7frA4nTs0ZkmqPqVDViYgKG/sdxGmEnhbGghWVRZKvY84dAX6x1IT2VnBzY3jlR7EehHgR6EGJPQiRyOxCHqJEiRCEjsSJEISOxIkQhIkSJEISJHY5EIR4kSJEIAMZxNISQoP0hGo8RXPnKlpzSkgtZRDu7ctg8NuIT0TchUrIkhtA7m4S5sDrFNNhFNJzLSlZWpnKllWmhAcJToNAIwyjvK2+DbCWkarkW8VwqbJW/aFQ2zElQ+/mBA/D8XXNChlU6bFnIG+oHKHGbgMuaCsrPeY6BwdLKeM9Xw+AAELyoa4AIJU5Lu9zAyxfH+Rkcq9zBgGGlFdKmqPcIdIDk5yki42sdtxDhXSys94lPIA6D7mEZGBTTPRME3s0yS6VkDMeYyvfk5YX6RqmccplzFS5gVMUr+2ZYcqckBJS4YvyeLxzjWrJkjJvaPPBpxasTJmAJBmMCDupSjvYeAhaxWhXNcqQUrBcJUwcD5XBLg3v16QUrVKSVTCCOYN8uZtSCwvb7xtRhc/s0TSkAJVnyX7QgNYBmch7G8LXqYbdJDBh1AiUgJG3IC2lvAQr/wAQMZACJSQSVF1MbgJBKR5q+kFpdfLdKiAu5KC5YBQa1txCxxlhqUpmVEoqCrOLqSQ6RYE9217W1tGic1JVETjhrK5BKjxWWuUFIBJSkWuCGAsbaDo8W0+K5QFIICVsb7L0Z930/wD2EDAcZUiYDKaaSQMhfvByQLaXJ23O0Pk7jRDBC5S5C2fItLJ/6qFlD3gLVNsY4O6Ss0Y5xMUFKRlK1Wa5b9/aFvGaeWAtIT3lDMFXDL1BAdkg8oFVWKlVYFWZtdEud78hBVRNUshPdYMog5gEnQ5tCSBpCHKTuQ+MEqiU8NYYpUwTVswD2NybgA+/rBjEKqOqUmVLEuXZKR69T1MBKyshMpbM3Y8agjk2a5iInOPp4D9+8D5k8t1V7DeNUmwEMXCBfLNsmc0H8I4iXKNi6d0m4/14iFdC40S5sSM3F8FTxKapn1qgrUzUBadD6g8o0iFTgScSmYNhl+8NcdSEtopnAzQ0m4nY9CPIj0IMUdiRI7EISOxGiRCEiRI60QhyJHWiNEISJEaJEISOR2JEIIk3DpkwgywkIB1XcHLcDLq7tfZjFlQDcbixuIy1WIGlp1SVLUtTEpUQAb6O1rF/3qv4bTzJk+UsqUZR1SxynUsSNXNo58pJSpI6UIbRts1I4gmU81XZoVOSbGWgEqTcuoXbfo9o2VXES0oQpAUtS7kHulAIdmPwnYx7x+VNlpM1EkJUrKDlKGUA+UMepN4X0009Se1Epbj4kkMH231LRU0+lZcNf3Ov7lmJYyuYsvqEubnygdw7UypU5c+efxC4SdkhmZPKzx3h6nXUVqpU15RWMwB1CU6hIOp/2doM8WcMy00wTK+JMzPqCWI7wJA+EfaFxThyMk1L0jJwxiaJshUxN1KUQp3+UlrHSxfzi6rrVK7qbnUsztuW3j5xgU2pp1FSADLIcpJsTo4Ox+0MaaeZPSiaodmcxSMqnU4A0UnbveMO2tJIS4aybZJMhSSolWYKLh9RHikTNmTlJKe4kal2zOCG56H1hhw3CXczmPIXBJ52YXjFX8bysy5MrKVIJTyAIsco+ZulorylBXIvzXN1FGKqyy1hRSgH8zB79dYwY1PC5TqbukEH96WijEUzZ4Alh+Z0SD1UbRrkYaiWn8UiYdW+QeR+LzjPvzZqjhbQIkYMqoJLdnJ7v4jh1/mCE8tn0+hOLnJlICJYZI9fMxRV4q+kBauu6wEpuZrx4VAvrK+BcydudIpXU+kUAlZ6CChH3YU5eyNVM6lZjBEGM0hDCLFTItuylGi1KosSuMaVx3tIWHR9L/h+j8GYrmoD0D/eGwQvcESstGj/ACKle7faGFMdjEqgjzfiHeST+56Aj0I4I7DBB2OtHI7EISOxI7EIRokSJEISJHYkQhyI0diRCHGiR2JEIIUmjTVz5SlBKkIBzZjY8hl1Ufa2+5rF6ZAl5UpSAkWADAAaAAaeULaZJSXAuNwY1TMVmEMr6RgWVatSXLOpLw0nJOL4QBxrHVdk0oFcxADZr7DmdWjv8NeIJ01cxE5DgJZaiGu/dBQzOb25A+fiqwZK5il51JKi5ASG2GkasLkiTm72bMXNm0DagwGPKk/Uw5+Hk41FBDH8BkBSJ6AE9msHMCRldQBIu3k25jmM4klEopRlKlBrMQMxbbUsYy15RNSU3QDY5f8Abj2jOJEoAfEWbVR28GgZ5E+goeGkqsrmUwygB7DfWNuF1bpEtZOVLnulQLulu8PCM8yvQnYP6xT/AFFarIST4CFeZFO0h/6eUlUmG8VrlKSoS1CWSLKZ8p5gPcwr0+A00kDMO2VzWAQ//HT1eNa6eYbzFoljqQ/oIwzqmnRrMMw9NIqWWcuxuPBjhwuTXUYvsgeAGg9IHT6n8x8owVfEGyEhA94CT8RJ3eFpWaOvsFqrEQLQIn1zxkXNKoupqIqhuqXZVt9HuSCo9IKyZTCPMmnCRFhVFOVkUaPZXHlSospqNcwshJPXb10gtI4eA/uK8k/qYq0iMCBcaqbDpq2KUKI5kMPU2g9LRJlfClIPM3V6mOrrVq0BPj/uA2RdMbcPxyXJkS0MSUpAOgDte783iTOM2+FA8yfs0J6iR8cxKPcxnVWSBqpa/Cwhz8Vk9uDIvBYbtqxvXxtM2CB5E/UxUeNpv5kf+ogBhQTPXllygWDkqUpgDYG14yVmI9hMUhchAUNjduoI1BgXlzVtfAS8Pg21UVf9BqHG038yP/URYjjib/gfL/cJf9dSf/FL9D+se04mk/8AjT5P+sD+oyfUM/SYn/EeZfHSt5aD4FQ/WNcrjpHzS1DwIP1AhFppC5gzIkqIdnS7PyHM+EbcNwRc0qSypRT+cFidxptDYeIzSdLkRk8J4aKuXH9R9p+K6dfzlP8AyBHuHEE5FShfwKSrwIP0j50nhaeCxKW5ufsIxViFyF5VWOxBsdrHxjT+oyRVziZP0eGbrHPk+rxI+a0fFc9GkwqHJXe+sHqDjsG01DdU/wD1P6w2HiscvsZ8ngcsOuRsiRlosUlTf7awrpor0N41xoTvoxNNOmRokSJFlHxj+vK2McPEC+kAlTv8THlUyONUvk9OtfgOL4gV0ipeOK5wDVPHWOdqIHWT9w04/AXVi55xSvFPOBZmp5xWZ42DxXlsLdBI4wRo0VTccmG2cgdC0DVzDFKsxiaV7l7X7GidWvqSYyrqzEFOTGqlwZa9Ek9dvWLSii+QcpRMWSqQq2hlpOGG+M+Q/WNU6mTKFgBFuXwCqAdNhLXMa8oSLRJtVBHDcAVMZUzuJ5fMf0ELsZ0D6emXNUyEufYeJ2g7ScPoReac55fKPuYIBSZacqAEgbD784wVNd1imwezXNrAAydOQsIxTqrmWjFNrIwVFaBqYohvXiQGg8zDRhvCxqKMTe1UFrBKW+AC4AIZzoXIPq10/hWtUusRLShK87gggFgBmzX0ZvePrJrDKlgEJAGnXoEj7RtwYItOUzneM8RKMlCHZ8aq0KStSFHvJJBuDcFtRHJdKtb5ULU2rJUW9BaGpWFrXMzTEnKFFSSWCgXcaFwOmnpBPCqiaoqCJYtYkkJAI2PqDZ9YWsCq+RkvGNcJL+5Zg89CAkIAcAJDC7O7dXN/HxMA/wCICWMuYbG6S+v5h6X9Yazh3eBSEqUWdhody7RXic4IUATmKvRxD5f8dSMWOdZVJdivhXCC5lMic4JUQRLNgUuNV/KSH2j6RhWGy5MpOSSiUogZgDmL7vMIzK8TArCglSSNn062JtF6atk91Q7NP+JU3QEaQ3HCEFcUKzZsmV6yfuUY3XKSe4Lsb8n+kCOFseT2xkKfNMUpUsuSVWdSSNEsxIazdddtU65oSoKRZwTl7w3DB221i6mopcllISCU2SSxUlwxYsGcesJtxybsa9Xj0SCVbUqDtZTafcPCDxGioVNzpJmoAbZ0ncNvtz9oasT4gyJdQ0hPxXjWQuVnSVAuHTkL39vN4KeuRdsmBzxO0jJTYk9j72ME5UxKtCx6wB4ewiZWKXMB7NBJIJDkl9h03MMUjhGcB/cQfJQ94yeRP2R1H4nF05UzozJuPUQcwvjSbLsv8RPX4vJX6vC3MrBJmFGcLKbKbQKu4vq3ONksImBxY+0XCUov0vn4KyQhkXqXHyP0rjCmKQSopPIpLj0iR8+VRrB0iRo/VZPgx/6fi+r/AABZ1I2hjKunMblTIpUqMbkzopIxmRFSpPSNqorWqK2ZeqMZkdBHnsDyjUVx4VNit2FqikURMXS8NG5jwZkeTMirYVBSmkSU3IfxjZ/WEJsAPKFwzDHCqJsV5d9huox3kIEz6pSzuSYzLmQ2cP4J2aRNmDvn4QflH6xOWXSgcwbARLAXNuvZOyfHmYIVNXEqKiAtXVPaIB3yztVXRlp0KmrCE3UosNveMs2ZBChoFDLNCmmJOZItlHLM4L21HWGQhbFZcigv8GhfCVS7KSEJ/M4UPIJP1aOyuGpSJxVNRMXLSgnKr4VFtQzEt6XEHJ1RMmyVIUtlKHdUlwHYFiCdM1vAjeAOE/zUwhYlr+FnZW7auOUanGMa1RzvOyTvZ1+ODNhNOE1AmUkkCYMyW76loJs6b5bhwXDEE83hsqMHrjNKioTFjupdSEpIN2SlIDX3PKN3DU1UmmZUsS1BSgWUlWcu+a2j6MeQglQVxWoqNgDbn1PhBpRaVtiZSls6SBBw+aacLX3Fh8yO6WAcC/kD5xjwCpzLEtOtys7gPr47DZoYsXqGBbcHz5woYVVkTyRd05WTtfU+ZMVOlJIkLcZMP1mLhC2A1fQEm2gG8AMRrMxSpbspTJspirYDr0gjhyh26lLBdAOV+ZOUkeRPrFuK9nMSZagDmKSzsRlPPYk29YHVzbthKSx9I1cPpUmaUzElgl3fcnfnvBadigDgB7eAvtpAlU5ctGYBawkFwVZlkXIuouro5frCbiPGCllKpSglAutxfwbaGzyeXwhcMXmtsb5eJJXNupIWEsAbkh7sOkZsfq1S0FYZgHYZrkXZ9RCjKlmaUz0rcpLpLB8wu3Tw3gtWY8tAlrmIVLlqXlUoMpgNWTqf34QlSUv3Idpq+DzMM2splTins0uGvmcOxIZrf7iqn/h32xBSSkA+R8X+kMWIYjJOWRtYpDEBTXDC1gfDTpBTCMQCJVklgS2jHw87Q6MYqVCpznraVGOg4YNMiyxlTsEsPV49rWFBUqXMyzCD3r2FiogjdjblrtFWKVSpzgqygGwBLX3PMxXRyZctmT3g7KPeV3te8b3g1Jfx6Aaf8uxExvAl06z3iXvckk8yFb3O94pwrGCDrDzjyROlhHZpKgp+8B3bF8tt3bwPhArBeFJBWVLl6FglyATqSz3+msZ8mFN3Hg3YvFNRqfJqkYuSkd1XoYkEVYpTpOXKm1ttvKOxPSv5leZL6P8AsSlmKyYsUIrIjLqdFSKyqK5hj2RHgiKoKysmKyYsIisiK1L2PJMVkx7UmK1CJqEpHCqPCpkcUqJR0qpsxMtOqi3hzMRRLcg9wng/aL7VfwIPdHNX+vr4Qz1M2LRTJky0y02CQ0DqmdrFSFXfJjraiBhBVoCTyFz7R7qZt4M8LpIC1EBizHci4YecFCNsDLPSNibWFaipKbEavqPLn0gjIxA5A9iAAfHSGqvoJM2dnWGUzEgkONA/PdowUvAyVy3WtaZqjokpZvykFJvu/ONccaceDl5M7crkFuG6OcJQmOAlVwkpckbF/le/lDAipnHXIlzyUTl9ReO8O1Mtcns3Dyh2ZS+mRgPZrxg4xmKkSTNTcApFviBALDro/rDHDVJp8IQpqTprlnnFJoTYF7ksdybmA03EVoQpQdtWHiH/AH0gVN4rXNQ/ZOQzkEhN/wDqcp6GMCcfKgzM501J9YxSi9rN0P20xjncSskGYlQABsyXvz70W8PVkhAdSu9NJmXNwCbJPJgdPGBOIYOhVOO+e0U5fa2obl7xn4MpZa5iu0CVKSkMFMblRD31bujzh8Nr7FTUdWx7rZiezUZaZalgEpC3yktvlvFUjCeyPbThLCpjBgVHKpiWGYB7DkNIumYU10lspDCwSCC90gXHTeCeL1EtVOoFibEJe+Z2A8TcAbvGmrtvhroy3VJcp9gzEV5EhYfKBdtwfrHzTinhucucVSJSsqhmNmSC5fz3YR9GpcLqFoKVZEoOhJL+GUA+rx7pcHKHSpaVnc3sdwOkDCLfLQTmo8JnzDDCZYvYDV7C2r9I+kYXgfayZaqoEpDKQgnZu7ma7X09eUbZmESrFQBu/wAJN9T4RyvrCuwLDc39hvFSiofkm7yAfE6dM2ejlnYHcOCSQeTAwcnqAYAMB9gwjHIw3tAUoYkbuzQLxvD66RLJSmXMSORJX6G58oKKklbVlOm0k+j3iVcmWlSiQkDUksBAOfxLlSxzEHdA7wHUR7kcNqq1pM9aikgKyXAQOrb33feDgXRpMyRkQQgJUQQLm7Odz1MKaXvwPi665BdJjjlC82ZCy2bS41CgbggQZqsXlgDQt13Ph9ICV2DSKhGeQRKLHvJYJCmYAgn3EBKnhyoUUXBSlnyqd9/mAfy8okJvouWOLdvg31uKrKyUKShNmT2cstYDUh+sSM6sPL2BI84kD/ufIdwIoRUqNExMULEA0bEylUVmLVRWYGgrPEeFRYRHhQiUSypUUrMWrikiLouzxLp1LUEpDk+3Uw98EcPJQtUw3KE69ToBy/1GDCcK7NFx3jr+ngIdMKkZKJSt1mF4/XP7LkmaWsPu+ALXTLmA9Yu0EqgwJrDaFdsYuECKqawJ5RTwzi81VsoCCSUsTmN9xp52jXSJkrWUTU5wR8LkDr8JBhgo+GJBS0kmUdA5KxbZiX9404da57Zh8VKVpLpFVMqYuaLpCA2Yucx1sOVhq+8HZtYJamATlUNb5vI6MfCNOF8OICO85ISyiCplKbUAm3OMlRSJXNSkjKkKB1Ogv4h299YfNOMfz0YYyUn+OzowETZqFS1FA1dKiFl+SgbdYGcfYFU1U2VKlLUUgEnMoiUJic1yQHCspZ/GHfD5ErI6Rq7X94oGKIQ9newAD+0NUUl6mK3e1xQDpODShJAVLQ9y2YgnzGmsAeI8BVIQZiUJWE94qTY2tcasx1HOHiirQVKKkkAgkauNLH1dvGBWNY5LlKAdV+TlvGFzljSG4/McqFqgnKnU4V2Sxbuli17d3mII4BwsmWh1J/GWc2b5paS2VOrbBRHXpBaXOTYMkWZgGHRgPpG1NWlJIDk6lgPuR6QL1tUwrlzwFVsUMbuGPVxeA+HYLTIR/ZQ+4uoBtPi153G8ZKniFCVEFYt+9BGSlxjO5uH2OsG8ychawyUTZxCg5MqZplZrAgsQQzZWI9I5gmCzCkZpqlPcqOp6tC5j+NSxNQVFLouCXYDcW0f7QRoeP5OQDtBaxZz+xAxpybYclLRJDNiEhSEdy7bE66b84T8dxtYSrKwLWG79TprtDPUVJKkpJGUuSQd9h5/brAHGcFSpKTKQH2cm5P5jfrEzpvovw0kv3F3CGLKMhYWR2mrjroeW0XT+I1pfMXHPYwo1FeulWFLRk8+6Q1w++jx7RjKKxWRAUCfBm3YwqTm0ku0O1hs5Pphmnx4zSpEpglVyrQvow6awCNFOpZ6phIUFgizk87g+d43TKuTSESlJ7PkpnCupIvF38r2qQsTCCRZwDY6WMFo327K8xR6XDNGFSUoSJs5yTdKBoHGw+5iiv4uSFhJlqLvuLAbkNaBko1QCpawpQFwoct2YX6CPOFpQSUgMs3vr7xL1VIqtnbKZ9YFKJSbEkh3B9IkElYSSdj5D9IkBuvgbz9R5mSozTEQwVVDA6dSGNEsbRcMqYKUmKymN0yRGdcuFajdjMRFS40KRFK0xVBWZlmCfDOG9rNzEWR9dvT9IGrTD9wTQhMtJIuq589PZopxvgvalYQThmWUtZGiS3owgvUS8tEkDlFfEE5Ik5R8xA9wTGmtS9MB/jDlBRtL4MbyOesn9QlTzAiuNoLzhAnEBaOadVAGRIWuoOT5Ugk8gT110h6xOnlypBUjOFM2bMXvvqwD8oEYThgKDMS7uyiCwsbOHvr7wWwqvWZiEqRdN76WGu+7bRujBKCb+Dk5sjeR/Fm7ABUypeSapK0HvJXmJW5PwqzdNG8IOy3UXloBIFzZz5k6xlVVgguLe0ef5wS0lYOVBFydPImHbLpPgyat+3IMoUzFCYlNhms7hn2+vhB/B5BQGJCj0SxHid4E4TismY60Em58CTr53hhNalIJAADfSKw61y+gs+11QMxfClFRmZjmSC17G2hDQuCV2yk2JUemkOiMSCg7xjkzZaFkgAeFg/hEeHHJqio5ZxXIiLpVpqykTVktdFtnTZI5MbwUlLKCzKfmbe28blZlTpi8rZlFrhynMSLbakxjxmR2oAzKQoPcEggtoRuN/KA8pLn3HvK3wwD2YzFy4cubB76x6xDE5Sk9lLuSwe7Dq8bKHDUJsWUocw7nXQuD4RXxPg0vI6R2cz8oZraMNvCF6OCG+YpugFiGGDry6Rik4IpSQZYKwdgCXu2toYqXDUqSgpWpYABUlviG7PpBX+pJzIQgZWICRudzboPWGRhqvUKc23UTTwciokoV/Mp7pDIBUCtrWI2Fub84KYbKExZCQpISXZTEF3YDfW8EKIIWGBcDV+t/LwjTW1UuSjMqw0AGpOwDQ/X3b4Rm3vhLlgTHeHpU+WqXMdjyN0kaEdYUsF4X/AJRSlFaVE+IO4aDGI8TKTdUssSUguMzgO5Asxu19usZE006dLzAMHsT+XdvcQrzLl0PWNqPLO8R4GqeELCHKLsSHU+zaevOOYZhqlKGfMgWcGxH2ggjEFIlgWISNS5sOsD6nEyUKW1uj+TfrElKK5KjGT4GVRSkMgDyhNw7B1ieuZORkCfhLhiVEuzHQDbqI24NjAmgrzMdMliA1n841z8Yb4g7wvbZeoNQcXUTIalWxtEihcvMXS7HSOwxNA6sbqvDYEVNA0P02mBjBU4UDG90zDGdHz6dTmME5DfL6ND1U4HAuowPpCnjTNUcz+RMmTANQfQxmmT0c4aqjA+kYZmCmFPEhyzsXUqSpQSCCVEAeJLCPpGGLCRba3pCvRYQ05BI0UD6X+0GkTmBEImtJI0wl5kWWV1UZkxPIQz0y80hPhCoJbLHIEQwYPO7hRyLRWF+p37lZ0tVXsLdbKZRHKBFei0MuNyGW/OAdTLcGMeSOsmjdjltFMD4BXrTUTJeYCWUhRSXuXyuDtZn8oZsOAKz+ILBgACS5I6W94VpKAmap/mSR9/1htwjhxCVSVBJJSl1Kc3JS4zDSxNo1Qg5xi0c3O1CckzeqkJYKJA3G7eMA+I59k05zLQWAD3c2AgxWYzKUspBJUjUaPz94W8Srlz1pyI7gVmzM6nALB29usVJp2rKgpKnQw0PCEunQkZl5hcsyQ/QMd+cXYjWHIQk35kW89HEaZWNpXKBm91XwnNYuNQx15+cAuIatIlLWghwCz6E8omT0v0g425/vMODTigrQAElOuV21Iu5N3/doIoqgteXtBmyuBzUNifWF3huuKpS1LH4ilnMBq1mtF9ekE5xZSbgjYiBdrrsa0m3Y3YFUghWYELSWLg+3+o11qUK+IA8jv6wuyMQqEywuYg5WfQulPQ7uL6bxhq+IlqIvlSeXxHzMPWXWKsz+S5ybRZiWPJpJipbk9oMwv8N2a/NiYCV2KIWCXVexJ0foXhin4PJnSs00to6nAJswDtGjCaKWU5EISQnZnAHUnV4BxU5IZGflp8Clg34SMpLHVi+nOJWUyi60kqKS5ysyX0fkSfpB0YPPk1AUJaVSUvcKYgEGzEvuP1g3IlZ0ABgqYAS/Ub82FoNqmX53HRTg9AukkqZbzJmpV8KTf4U6MPeB+I4+qSlQnq7TOQUmzhQbTZtLfrDFX4YqaB3my2tbaEbirBZktOdaswRoPEj9+UDll9JWGNu5+5gr8XK1FRLAB/3ztDFw/jyuyA+JAAYhrA/UQnT6lKkhSbsLgct4N4PQzOyl9jmV2jkJbIUkBRUCT8trEcxCoxk1wNySh0xixEJKCEjNn0b1f2jxNwcplZgFLU2jjoLW2EeeFgJkn8QHtQpSVJOqCktlbYsx6v4QQnTglWVyGbXTw1eH+XGrkZvMd1EQ+JMKmSCZ6VkBRFi4UCX05i2m0Y6OtmqYqUcwOl2I89YZOOGmTJeX5ASH5kgfvxgXS0Kpo76QG3B1gZqKY6EpOPIz0dUTLQSwdILeIiQtikmCwnKAFmISWbqREhejJwffCmPCkReRHkpjrHGMa5MZplKIJKTFS0RC7A07DxGKZhw5QwrRGdcqKoNTYuTaFnPJ/pAWUl5ghyqaex8DCpTo/FjJ4iPKOj4SfpkWT0sRF9LUZZgOyvqLGKq74hFcwaj/ALD7/aELhs1PlKwtiUnOmFqbL2gvR4i4YxTiFM/eHnAZo7LZDML09LFmspBmCiHALkcwNR6Q1nEAZaRLJysGbUjQXgLMQ4gFMqZtNNLd+WrRJLBCt2todYVim0nErxGLZqfwGsUnSqcBeV1zFBL6nMp3PQWMbMJpFFJclL6AWAbS0J5XMnzApSkpyF0gczfzhhpMbLhLOeadLQ+CSdmWbbVG2qn5syF6ixhWxCinGamWkZgssGJJPRjDMqWM4XOzMuztZI2YD6wZolU0kO5Wo7tcdE/r1i5qMuZMHHKUOkfO8WpZkkpBBlrFtnPK+hiYHgtdVJziYUoSpiohDemph3xWsQsKIAtzueuusHMLUlNOlKQABy5nU+sXiin7kzZJJLgF4nxAqTLyzpZK2+JA/DXa5BN0h9jpCpIXLWvMcqXuw0vvDficszEFLOxtGFWAyZ0ns1pZgwIspBAsUn7aGGSTmxUWoL/wAYtjuUJRKBmqJbIkE/TeOYbxUuQt1ICWIC5d82XexZlC+0E+CsEKVzFKAeWtSBZgSBdQ8QQ3jGvGeGETpwWpbaOGBcjrtoIqn2FtG9X0MGIgKkFSL5kuG3BFoQJ9ZO7JwFDKbEBT6/vyhyp5J7MIzFhaMa6MJCgNRe1j1HpB5VuLxS0AlJxEqSgS82dnYtcjaw0jwqim1qc8xeQA9xIDi26ucHMHw2V2iyoBajdJUL5QBb1D+cbpfZjMEsO8O7pfKLjxaFwxe7Y2eb4QoYVQJlLV24GYWTYMRzFrw24YpPx6uGHQHeMXEVKkSVqWwCUkg+F4GYZjD0yCkhmDi7uLH6QOrxtotvzVYwyMPSmbMmJABmkEjqAz+JDP4CAPFE0y5iGuV2YXJPTrEoeJkEkZ9NYqRjCZs7P8qLD7n7RTkpw1ZahKErBa5rze84UmxlqDWJBDdbv5wTWkGWezDEjQiB2PYqFEjUO/UHyj1h2JBSLXbZrwKlHr2GuLpS9y2XNQAyil93N73iQOqaxeYsXGzi8SJ5S+Sbv4P0DHCIkSOscQ8kR4KY5EiiFakxUpMdiRCGeZLhPMrLUkdTEiQnL7fk1+FfL/AAcxLXzimcruhQ2iRIyfyZ01+1A6qLEKGh2jVS4g+sSJCZOpcDoeqPJ5qpLd4aH2jFUU4mJIMSJCMiqQ+DuItVshVOorDFLNfntaL8HqZkyZKK5RYr72RSASlncObdX5RIkacD2XJg8RFQfAyY5WiUUpKSH0u+kZDSlMrtcxQhrD4nfQu7jw+kSJC3FbyRIP0x+4F/qkwoZABJ56ef6QWHGQQns+zUktfvJIfodYkSCXpjwW0pSpoZ6nEFAZkAOoJN9GKX2PhGWlmLKVEq7xJ0FhyjsSGwb6M0kiYPiakyiJl1BRcgeB89Y8VuOBbAJYg6vf6RIkLyzaVB44JuzLTY4rOZYSVEjukEBj1fbez+EE8OwxQQc6yVHU9efWOxIZh9T5AzelcFX9HnJulSQQbFy49BFU7C5wnS+8FZvnDJZg5dPhyiRI1eVFJGbzGwlX4cJq0JUXS4UQbhQGiT5seVo91WFSyGyAgdBEiRdLkpN8HzrHMCWJy1ICEjZO484McK4F/wDGCp4OZRPdSQAQ9lOPpEiRzm6s39pG3E0y5Uo5EJvZ2D35nWPnVXXLRUWHdPXUAB7RIkXB3Jp/A1L0r8hFGIIa/wB4kSJFWN0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AutoShape 16" descr="data:image/jpeg;base64,/9j/4AAQSkZJRgABAQAAAQABAAD/2wCEAAkGBhQSEBUUEhIVFRQWGBgXGBgWGBcYFhYZGBQVFxcYGBYYHCYeGBojGRUXHy8gJCcpLCwsFR4xNTAqNSYrLCkBCQoKDgwOGg8PGiwiHyQsLCwsLCwpLCwsKSksLCwsLCksLCwsKSwpLCwsLCwpKSwsLCwsLCwsKSwsKSksLCwsKf/AABEIALcBEwMBIgACEQEDEQH/xAAcAAABBQEBAQAAAAAAAAAAAAAFAAIDBAYHAQj/xABQEAABAwEFBAUECREIAwEAAAABAgMRAAQFEiExBkFRYRMiMnGBB5GT0RVCU1SSobGzwRQWIyQzNENSc3SCg6Oy0+HwFyU1RGJy0vG0wsOi/8QAGgEAAwEBAQEAAAAAAAAAAAAAAAECAwQFBv/EAC8RAAIBBAECBQQBAwUAAAAAAAABAgMRITESBEETIlFhoQUVUpEyQnGBFENTsfD/2gAMAwEAAhEDEQA/AM5dl1tFlslpskoRMoSZOEGdKtC6WfcW/gJ9VOukfYGvyaP3BVzDXBKTvs7YpFRN0M+4t/AT6qcLnZ9xb+An1VdSKfhqOUvUqyKQuVn3Fr4CfVT03Mx7g18BPqq8kU7DU8mFkU/YZj3Br0aPVXouRj3Br0aPVV5CanbYJ0BNHJsLJA0XIx7g16NHqqVNx2f3uz6NHqo7ZricV7WO+itm2V/GVWsadRmbnFGQFxWf3uz6NHqqROz7B/yzXo0eqt4xcDad01dbsKBokVsqMu7M3VXoc+b2UaOlla9Gj1VZRsU2f8qz6NHqre4QBJgDnThVql7k+J7GFTsC2f8ALsejR6qlT5P2ve7Hokeqjl57RpbXhThVGueh4VCxtswoxJnflpS4wva47y9AWPJ8z7gx6JHqr0+T1n3Bj0SPVWktV+MtthxTgwHQ8aq2fa2zqBJXhA/Gynup8YLv8i5Sfb4M9adh2EJxKZYA/JI9VNa2MYUJSxZyPyaPVTL62tTaVdG3kgazqa9u90MpGEyrXXfWLcb40aqLtnY5WxDQ/wAqx6NHqquvZFof5Rr0aPVRv67iFpSpAz1zrRJtKCkKJAB41ajGWmQ3KO0c7Vs2wP8ALM+iR6qZ7AWf3uz6NHqro/QIUJABFV3bmbV7WKHRl2Y/FXdGD9gLP72Z9Gj1U03DZ/e7Po0eqti9s2PamKHv3EtOmdYyhURalFmbNw2f3uz6NHqqM3FZ/e7Po0eqjDtmUnUEVAUVk3JGtkDDcVn97s+jR6qabjs/vdn0aPVRMpphTS5P1HZA03Kx73a9Gj1U03Gx7g16NHqokRTSKOT9QsgYbkY9wa9Gn1VGu5WPcGvgJ9VFYpik0+T9R2RzHaazoTanEpQlIGHIAACW0mlU213345+h82ivK7Ivyo52lc2F0I+12fyaP3BV4IqC5h9rM/k2/wBwVdCK5pbZa0NwU4Ip+GrlguhbhyGXGkouWh8ktlNDdX7LdDjhyTlxNaW79nUIgqzNGENAaV0R6fvIxlW9ABYtlUiCszRqz2BCNEirAFPArpUEtI53JvY1KKcE17VK9L2QwjEs9wGppt22K1y9WX29t62WULS6psYsKo0zGUnjlpULvlGZ62FCzGhOQJ4VldsdpzaWG0rACekCiBmSUzA7s6xnOMk1c2hCUWnYiavl9KsK1uuJOaQozJ5gmI5VNet9LbbIbUtClQcI7I5a1Dc9o6SXOjIjIzllHtZ46UGtLCrS72iJUUx+Lh3d9cdmns7rJ9idb7xaTgCiqZV48Tvq21YlMgYzOIzNXLZaktMADNcQAMzwk1FZklwS+cgMuVJ3WhEaLL0jpS4owM0j2s8aGXjbkhfRSFEHMjUVLai6p5IbUNIExAHOh7t1ONlQKRqVFYGvLlnVLKuxrErBVtCMCVIWnFnJGvcRVg2gWZGJS8UmQN+letWNtizJXhhZzPPfUNy2M25xbjp6iNAdCdN1Z4WCt5LXs0FrSpSYTGtTWy3h7CgKVlzyFU74Wlk6EhIggdmqFkecKJbA604QDNWn2J4YubK79riwEtylQSMxmSfEVtLovRFoaS4giDryO8GuVWCyFtMqRDhBJOsyOI1ptxbQOWMuFCdTJSTlO8gbq0pVHFtPRlUoqSvHZ2Mprwis1s/tgHWgt6Ekkid3KrV230FPKRiCgeyRXWpxZyOElgKu2ZKtQKGWrZ9B7ORo1FNIpygpbEpNaMda7nWjdI5VRUit6pFDbdcyF6CDyrnn0/4m8a3qZBSKYUUStl1LbOYkcaplNcji44Z0Jp6K5TUZRVopqNQpDOXbYD7dd/Q+aRXlP2zH287+h80ilXdD+KOeWzb3In7WZ/JN/uCiDbJJgCTVbZuyqWwwEj8E3+4K3V1XMloSc1cazjTc2S58UULq2c0U55q0TTISIAinAU4V1xio4RzuTkegU8V4K9AqiT2vaQqvarWlKFHEBAPhSHYy23F/LbW200vCSc438qyVotynJGZ4kmYr223iVrUtWZkweXHllVJu80ZhtMlWRJ4xrG+uOc3c7oQwJS09CRBEHOOe+gdktB6XCk78sWcRyojaLtcU4AF4UqAmN5G7OpG7G4hDhQ0CTlinrCBu4axWaVnc1drWCdyWxx4lKlIKQYy6pPcAas3i42lxtCARhJJwga6AE6SdarWW4yLMlSVDGU5iMxOndBoWxef1Ojo3AVGZkASZmTJ0OmVHK6sChm6D7GFxS9SQCB8Z8dKewcYAwwmO0N3noLZr7Spai3OcKCtBx+k0Wu+8YUpnqqUDMiVJJIkhJ5TwouHHuJq420EOtklSQZOcd0caHOX+FKKdScikcRrBo6ASlackk5EDurMXvd6WwkJgOknMbxGc1ORq1z11Knm+quUDcMyOXGiTK+iYS22koWTmCTnTdnW+gcUlyCHEg4wAM9IIqa+UhNoaCACc1RMZdnXvqeN83Kbs7NFR2+kI6jgxE5ERPeTU7Fi6FaFNhK0E9kZETyqVxDYMYYmZmPPNUbHZ1qeKASE5HFu5Rzp2d7IFa2R943ycRSkFCkyATBH86ZdjKVrONXWMCZgK3+evbxsSWrSOmVjSrPIa6a+envXfZkKCxknXOYqlaLsyW8YLrik2fqKgpXJHHuply3kGUqd3pJIBoaxc5dUVpJUJJTJPVHKaoJBXai2DKY3nSmnnAOOMm82e2+UXALSYDhOGBkk7geVa2y38y4vAlXW4VyX6hDbgIcCsjkM4qyztAGDixddJEEjIz/3WkKrWGZToxlo7CRTSK5IfKfbUdptBE6xrXVLvtPSNIWYBUkKgcxNdUJqWjlnSlDY9xsEQRNArxuOOsjzVoCKaRRKCkskxk46MItGedRqTWovW6AsYkiFfLWbW3BIOorgnTcGdkJ8kcr20H287+h80ilS22H287+r+aRSrpivKjJ7O07F3elFis6t6mWjPe2k1oQKFbKj7Qsv5uz80mi4ro0crZ6KcBTRTxTEeikVQJOlMdeCQSowBWB2p29SVFpokAZKVuM7qmUlEuMHLQcvbbhlCVBs41ZgEaA99Ylm2qfcI6SEarg68oqC6LShSFkAkAkydP+qjs1lQmVgGcRiCYnSO7OuNzlJ5OuMIxVkWL0fQgAJScJzVGajwH8qHWf7CkFeeKDG9PAVMzefRuFp1JkyRGfOOW6q1/wB1YGy4tfWgDANBJyxGcqybu8nRFJF8vhagMjIJjhlx3UVuRSUtFJOI4jkTJE5xPjWLuJPXBQrEo5K4RB05CtHYFtIxKJKl5kJBM5DllVryESXLRdedWklDIkQQkkghPEazPy1ib2vP7IltKVBSs1TBUSTlPDKjVos7yWVvhTcpJVgmFDFlHOMpqldlxS30jqkkrk5TlwzojFMfPiOu+6uh+xqHaBlWQAnhOtH7oUjEcJOWpEST+LQcXE4E4lHHuBkyBPPlRO5lFHVRhKDviVTp/U1CTLlKNhtttbiXczhIjPdp2VHugzTWX+ktOEBB6mIqJxAkGIA030r0uxQlTuMpOgBMfFp/KgN2dIyoKaGNIUYBgEpORE8dIpQu73CWk0bFWzgILqj10A4QJCBG4p3zVW+LuThCkKlWHI5HDPD1VdtFpdcsilNoUBig6YsPtikTmqN1ZFbKFOR0xQ2YSTGFREZCZy08aGghnZ7ZUqU8gIJePtt4O8xw76IK2h6FSx0RAywj4j3QaluSx9EC4icEwJ3hOulV2x9UEpCVdYqIJBGkzB8apOyHKzYSduxTgB6UZjOdc+dD7ssS3ApJJwTGLcc4IFNtdmcQgIEnDqdCa1FitDZs4wRBzy3H6DuoUU8k8pJWAtuuwspQFFeAEgKSTvG8iokXKk4VJ6hGYVGfid9Xr22jOSEt45jFBzEcjULl7zCShxJOWYEcAcppXQrPueqUEETGMntQIPIimXxcHTgKlIOWWk0hYkuCFFOuuigfXXlgsaklalrK0pMDEdAIqk7iat3BAcT0pbUnFhyB4iuqbBW8uWUA+0JQO4aVgEXnZi4AVCRnlqOUijVx3mlLkMlQJzMyBzq4NQdyKq5qx0k00iorE8VISTqRnUxrt2cFrEahQW+rsxDGkZjXnRwio1JpSipKzKjJxdz5222T9vO/q/mkV5V7ykWcJvN8DT7H8bLZ+mlUKFlY05o7Nsr94WX83Z+aTRYUK2V+8LL+bs/NJoqK1OccKcKaKeKAK1usuNBTxrml43Gltx0OJ7RMHlGUV022XghoStQHynwrA7SbQNvOSiAhPtt6vUBWNS2+5tS5a7GdbT0YKUDqZiKpWe3OMBWM4kFWIAZwY+SprRbGlkpQrM6mc+XdUJSnsheca65b54Vha6ydGYsoItvT2nEhfWAJ6wyJ3ip76vVxIShTaF4zEAnUZyZqtb7mIcSkGN4UMsjvq9ZbgSlZCVFTiRizM5EbuZqVFGjl3ZQbsBYWXCsICx2QMR7gTlNGbsSlwFaSQoHJSzqQCSMsqsu3KHQhL2aAQUpTkVqOUGMxGVeu2f6m6mRAUQUkYgDuBzk99KWshF5wWjtAH2ugCcKs5IAKcSh2gefDTKqxutxtpJdiBrBzJ3THdU9ks+KyrVouZygZ9wyirdotBYCDiBIwmFCRJ3a/9VjF4saySvcls93KcayVBIkGMuIrM2j6oZdKFJAxEqC2+Wszrluq5d98WoB7GhQhRKAAeyomNN2dC71tjri0kypQ7KQk5xvmMq1s44M95Lt6Xq8bOSt9KU5QCgBSvMcuE869udLbiWyoQ2DiVxAIiM88tY5UPN3F5gYilJChIJOUGSQZ1y7taKKeQ62sIQrHIBwpOoBzO6Izoy17lYuae2o6FIDJHRa68s/j31nH7E262roilahJJjrRJIwk6gHhUV3KZwlL6sbiVAwSYkjKU6RnoaQcCsIUMKetChlh3DLeKxfsaRTWw1dNpS42G2xmlPWnid88Zpt2PdHiZcMEGcPI6Ecu6hlxKDXSE4ifaqG+TinTPhyq+bUhxYWoDLQnUCMyOVUskvAre8kFQUmFRpqe/nlRCwQhnokthWMziEYhElXdMjzUHt9oacbxoKTh9tEeAndUWy99FLuFZxSkhJ0AzmOeW/lVxfZiksXRcsyCxKlpJxHll3+ag9vvbG6MSSltJ7fE8P51prVawpcYce8JBgEzqSNBnVb2HxFfTFISRklIhKSIgDnG+lxthDjLu9lEW1tTcKyWTmTlO8K81V72tKUsKS0VHEecEyJin2m6ULQI6yxARJ8D41Uu20rQkNlKyZnTTvFGg/lobdr6WlAKZhW+RrznfRywXinp0qMIRp4njVq7LqSohSzM8d1BmbSlp1zEhSkNqUQQJmDlMf1lTzIWMo6/YkgIEEHLUVMa5psPbFWi1lxKlBIBJEkJjQCK6XXdCXJaPOqQ4uw00winmvDWhBwTynj+9X+5r/x2qVP8p4/vV/8AVf8AjtUqQHXtlT9oWX83Z+aTRYGhOyv3hZfzdn5pNFhTEOBp00ykTQBzzypW0JLaAYWpJzk6A6fGfNWB6xIwpKkDkc66F5Q2G3lJRhlxImeAO6spZb3wkN9EE6AFRyO4Vx1EuWTuotqGEDE2lIUQ4IUQDpBgc6NO3KRZ0qgFxYxRpCTnEjlQ967HFWlTpOIBOEZRE7gBRC12t8jDKQAB1tctAIERFYtaUWbcm3doiZLaGiVAggxB3RlrwFPsuz5X10rUkK7RQSkgD/VVLClxRQVk8MpJVqSeIo1ZH3QtDSiEpykD20iR4bzU3beCnZIddl8Bu0FCzpIkwTqk5xligfLVW8bxQ68opfSn4iZ4eb46kvLZ9K3S42EpEjENAd5ngSN9U77udKoGFKN6VJ0By1I3Z05WbFTQVQyGLOpa1dRInIzJnTxMDxqpZXlOFJUEgkgxMmdfVUD912gBHTuJWy3BShsHrKGQK8s4+inJtBZdDqknAUxi/FM6AcInOhxSSC7k2E3bchpxTi5OQBGgEnI5+PhTrwtaVplA1g5bgZz03aGpTYW7TZ1LUnJaTrBIy3xvrO7PWtTQDalFacgiYIGspyHdVWazclWtawQsF0nEUlSMJlQSpQTI5lXaVyHKlYWWw+4htS0CAIjRQE58QARVO/7zKS2W4CgThxRhGYGfDPjV+72nUrwOKAWvrLWOzBMQN8jMcKm0pJlO0bFMWIOOwtQCkqEx+EzPZO6InMb4q1a7nRKFjGotmQAqQe9O+jfsEw2StUqJEZk/INDVEWtckIZJSJAUDiJA4j+ppxjxXmE5uTwSC0NIIUtQSgwcxpyJHPdQ69cPThSUBTLiSmU5hKlAwI3CB8tR2O0otDgGbTid34NQMwRuBnWi98XcpbOAGdOsggEEKByJ5UlG2Bt92Y+z3M4siFBtKTCxJ6w4YeMDdxogFISpUIgmMKQMpiPCrN0traOFxtSwTkoiD5xV5VnSq0JGFUAZkiY7jvqrk5TAl23baVKJxKjPPdIGQlWoE7qJ2cuJhDygo6Gco5pjdnU1ttKmjhShS0jMHDhjgCZMjnrVSyWsLIDw65xA5nCBmRHON54VMso0XuXrLdJUhZ6ZXa0JGEcI4fyqowhTySmVpczGXV07s1RV5FkEQ6+hOI5ElMExlMwJz8aq2JXaUVKkEpGCII3nFwNCjdCbyU03w6wvoikuK44hoeye+aO3JcBdGFxPamcJjtTvqhdKmBaMakJgEDrGQeGfCuqWBSCgFvDH+mCPirWnDm96Mas3BYWwRspcX1K2pspAhWRGqhG8980dNOpprsjHirHFOTk7s8ppp0001RJwjynf4q/+q+YapUvKd/ir/wCq+YapUAdc2V+8LL+bs/NJosKE7K/eFl/N2fmk0VBoEOoZtDaFpYV0ZhZySeBO/wABRMGmO2dKxChI50noa2cht1iebUSpeMq3k9ac413UK6VxxWBcpWDvA8I412pVwMH8GnxE/LQO37AIWSpCylRESc8t0euuSVB9jsj1K7ow7DSuhU2XSFKkJXwgwJ81CPY90OAOOkj2xHWTHrra3j5P3koGBXSEA6kDM7hymgN0JSmGbSFJcxKBgdkzr3aCRUcZxeTVThJYKtnsBbdQCkKSDJgAEZHQjjlV68XCClwJUjvIIBOQMDu+SnWmyhEnEZBkAnd/1TbzeU4OjbMqThzPZGc51kxxsyvd97FpLpcDigvDhSkZ4pwiPOJp4dbLolKikwojCZEHVQ4AxVZi2PNqCXsAwdbUZpBn+vCrT+0oC8aUqKFfiiCUkQQSdOPgarasynh3QVtd8hxQQhSTlAAIJwjU6yRUsICShbeIJ3jUZAZHXwqivZ1KnG7QBGcwmBBAmJyyOczO+idktGNS0YYIgzOZmZpaTbZLfoZ1/aFpkBllYwqJBBmEAzJkad1Q3fdSfuiFKVKioQNJO4bj3kUXtGz9ndXLgHSjTMCQNOqICtIqGy3V0chK1hRVBMxOcAkHXKm0rXGpME7R2TGpB6QJM4VE6ERMkcREEjWp372QAlpClOFIjGZ3ZwAnXPKeVEdpboQhTQDuNyFETvT2etiGQJg7j1TVH6mbbTiDYLgEhStDAnwB7t9Em4oqNpf4C9h2kUGVSyoOAkSveY14zQ3Zi0vuOuhTxbUeslJTIWniJyPhVuxEuISt1KcKp3zJjQCNACPNXirvBHUWoJQcgmMKYE5A7+Yg5UmkndiTxgdeFzOB5Cy6ISoKAAwyR4xupy71KHFyIykZQJ7/ABmhbt82lBwrAcAMSoHMR1eskH48zxq3dhTgJcVKlknrazp2d0cO6hxW0NSenkLWq2oS3KTkrMk+ER3n5RT27xR0SlnNI3gZSe7vrG2W6nemUnpkhp0hJkGRoRBMBMnKedHbVZlMowqEADdoRHLdHKm58dCUOWyK/WxjCelMHVKjw3DLMzlVRNi6QNgiEk4Rh1GeRmN9e3I+Xi6h1AX7ZBI0B0y4RRG7rCGiohw4E5iRhSDnMd1Q1dmifFWBl67IAKSR0hSDJlWICBExxmrlpaUttCULKMwlRG8eNE13p1urKhh8DMZ5mfiq77AtPNlTLpD0ghJ6oBnMRG+rScnh6M3LivMgbZkstqcbcTiySUkiSTEQOeh89H9krIhl0rbUSl0QoTlMkgjnOXjVSw7MPPPNqcb6NKMlFUSoDTCB9NbezXW232UJB4xv41tSpyvdmNarG1ky1XhpGmk12HCKKaa9mmmgDhHlP/xV/wDVf+O1SpnlOtKfZW0Z+5DzMNilSA7Bsr94WX83Z+aTRUChOyv3hZfzdn5pNFgaBDgKdTZr2mA4GnpNR16KAJCa53tWsqtxSGAMLYhwjtTmqD35V0KoLRd6HO2kGNKicXJWRcJKLvY5zdl5tPBTTzQDjeUmIXI1TOY1zFZy2AtOLSn7nMkInFnu7sq6fe2yVmPXKSkjLqGJ3Zz8tY8XAWrQrIlpeQkyZ4HThXLUg9M66dRXwZt27krWFqKshhIIyE7gd5qFmzKbWMClLQZSUEABIO8Hz5VpL/u1YCUtrWQoiUZEHDoZ11NClMKSQV4mlkkgSkwctCPHXjWLk4I3ilMKWO3LQkoUleGJECYMaifkqdhhxKSRj6RRnIDFBGsxpFCndtwiW1MLcVEFSYA+WrNwbYhtsB5KynEvrAFWBMgpCuclQn/TT442S7p6InnFsqKnG3MZ7KliTOmRiM50FNsl6dKqXSphaTEKAKSQdSIyB+mn39tol9SUMpWGwZUSACqNAAdBMZ1FeZVgQtwFIjqT2lDU94083Oo9jVZV2EbquxNpK3FLS6oKKSIy4ZwdI04RTbRiafSMEgggYoI7J36QBvI3ULuO0paecwwku4ShOgynI7pzB8aNvOFSU9LBlQCRvM5GZ3RNOSFF2fsZ63uoW4GgpQaAChGgMkSDElPOtFcAH1OEBXtslSDiAV8cxnUWQtAATBOSp1gDSd9XLSEoaKRqqRAGpggVCmgknor3q0kJMYdQpI4Ea+MCgXRvIKHOqEyDAzUoGAZJnjVi2OOvWZDaEhBRGIkjFI1SIBGvPdTrrs9pWEpUhGFKgVHGQs4f9BHxTVpWQJruEfrhBIQpsTMQd3Gqt5XsooizkdpKQFJUpIz6xJ5UVtd3pCypYGsgTmruHP6K9sNrIlBbBEkSIyFOOXliduyMlY2S29JCjMhWZhXAico3xzrTN2kpaClJEJnCNCY9rnlNRBbKVS91FJURhBgkHsmBuzHgK1Vn2VU4Eh6MCVBZGKZIMj44oUJSeAnOMVkxlvUs9dtJQMgFFGac80HdnOu6tBs3Z8bgCASUHrrOkzOQnMcONblVlSQQQCDkedMsd3NtT0aAnEZMbzzroXTWknc5pdTeLViwBXpNI00mus4xE15Srw0AeE0I2mv1NlZJ1WrJA4n1DWrl7Xq3Zmi44dNBvJ3JA41zhtxdutPSOZJ3Dckbkj6TvNc9arwVls6KNLk7vRzjaZkm1OFZJUcCiTvKm0n6a9ont4gC8HRwDfzLdeUo34otyVzbeTfbtJabs75CVJSlKFblAJACTwVHnrpKcxIrgds2fKGGXUCUqabUeRKBNaXZDyjqZhu0krb0C9VJ/wB29Q5699aKor2Zg4XyjrIp1V7FbUPIC21BSSMiDINWIrUyHV7TRTooGKnCmzXs0hDX2MaYqg7cQVmT1hpnkPCiYNeik0nsd2jIXndCkLCjppkDv50Dvi5Q44lWDFAIjXPdlXSyAdaallI0SB3CsJ0FJ7NoV3E5Wu5ghSMSSmcWIYc0nDkQDw5VGftMKlvpMacScJB1GaVDWfPrXVbTYkOCFpBH9b6HWq4kBtfRoBWUkJKs4JEeFRLp83TNo9RdWaOW3ddCXnMQEZzHtYnhGlNVZXX7WEPjqgEJwnIYdCCO6t5duzK2hCUweMT8egqG/LlW0kOSCSpKSQOyknMgnXvNYqErXZq6sW7IxN9bNwpBSVazimTkrfzGo/lVq3XC7h6QL6T8YZSB/XCtW2xAGpG+Ynv51dsl2KXOAdXnp8dFvEeBqbgZqyWFp2CZQuICgTkY4E1UunYu2JdQ68+HGm1k5EgkZjsxA1nWuhWbZRtMSSd8aZ0XQwkCAMq1pdO0vMYVK+fKcyaa6N1eEEgmAUmc9CeR9VS2pp9pZc6PHIzRorgMxl310P2ObmcAB5VIlhImBrTj09sXFLqL5scxue6VJccVhwlYnPMgmcgVZ4d1XLFdygoJz60AHgTpPPKtzarqQsySQdJSYr2zXWhGYBJ4kznxpS6ZuWyl1NkArFsCwHOleKnnMoKyYEaQmtMBFe0jXVGKjo5ZTctnlKa8mlFUSI15Fe17h40AMAnSht/7QtWNvE4rrHspHaWeAH06Cge1HlGbZluzw47pPtEd5HaPIVz1CHrW9iWStat53DlwHKsKlZRWNnRTouWXovWy3vW98FXGEpE4UD18Sa2l23WllvCInfz9VR3DcKWEadY6n6KIqTP8/wCtK47Nu7OhyVrLRxrb8/3i9+r+ZbpU7ygN/wB4vfq/mW6VdkdI5ze3KwDY7OCJBZa10+5is1tBscQStkSN6d47q1Gzx+1GPyLU+jTRFaP6zjwrN7Ejl9ybRP2RctLIE9ZBzSe8bjzGddP2d8pLD8Jd+xL0hXZJ5K+g0DvnZRt+VDqL4jQ94+msPeNzuMKhactxHZPjTjUcRuKkfQiIUJBp0RXCbk2vtNljo3JR+IrNPhvHga31yeVZlcJfSWlce0jzjMeIreNRMydNo3FexUFivFp5OJtaVA70kH5KtdHwNWQNFezXuE8KVACFe0sNKKAFSpRXtACFR2izJWkpUJByNSV7NALAHRsyhMQpR/3GfkoylMCBXk0qiNOMXdIqUnLZ7UiSgIUpeQTqZjKKiFQ3r96O9x/dNOb4xb9gguUlH1G+z9k90HwqXs/ZPdB8Kud2RoLWhJVhClAE8JMTRNtpvpnGy2IQl2JJxFSEkgkyNcOnOvAh9Uqz/pXp3PfqfSqMP6pav2Nj9cFk90HwqXs/ZPdB8Kubk1KmyLJSMJ65hM5Yu6s19ZqvUF8mz+i0lub+Dofs9ZPdB8KvPZ6ye6D4Vc4UmDBryl96q/ivkf2Sl+b+DpPs9ZPdB8KvDf1k90Hwq5vSml96qfivkPslP838HSU7QWQaOJ+FVG9rRYrQjA48oJ3hDpRPI4TJFYSlR96qfih/ZKa1N/BpbHsPdKyQjESAT92XkBv1rQ3TsjZEIllCoM54lSYJBmc9RWLuF1AWoLUEhSFJk7iSmD9PhWiU7Z8MC0o1UZIBgLBBHaGmRHAjfNd/T9WqsVOUV+zzeq6PwpuEZN/4DrFysLTiSFEGRqoaEg68xUF73O22ypSAZEaknVQG+hzlpsygAp9BADgGQn7IZnNWqTpVpak/USylYWCsKlPVElachmeHGuyM1LFlr1OKVNxznfocD2//AMRe/V8fcW68r3b4/wB4vfq9w9xbpVqlgk39wL+1GNfuTXcPsaeOVFQonf6jQW4PvVggfgm/H7GN0/HRUK0+msnsSJ+jn5QdIFMdsqVDCtIIO4jKkiZH0THm31OFHePNE9+dIZkr02HbUSWVdGeCh1SeR3VlbfcrzH3RsgcRmnz11gD/ALgf9V70OIERIPiI3/0aVikzj1mtq2zibWpJ4pJHya1prt8pdra7SkugfjiD8IeqtBbNjGHPalBPtk5Z/wC2IrPW3YBwfclpX39Uj6KFJoflezWXd5W2lR0zSkHiIUPXWksW21jdjC+iTuUcJ8yori1puV5r7o0sc4kecVUjvHKtFWl3JdKL0fRbT7ahKSD3EVLgHGvnRm0rQeqpaeBSSPkIorZdrbWjs2hzxOL5Zq1XXdEug+zO79HzpdGa40x5SLan26Vf7kD6Iq615V7SNW2z8IfTVeNAnwZHWOjNLAeFcwT5XnRqwjwUfVUqfK+v3sPhn/jR4sPUXhTOlho8K96I8K5p/bAv3uB+mf8AjUavK48dGEeKyfoo8aAeFM6eGjyqtfCYsrv+1X7prmDvlUtJ7KGh4KP01qdkL5ft9jtXSYSoKwpAEatzn4monUU4uMd2ZpCm4SUpaujNspBUATAJAJ4CczRV10/VCkJTkjGgGCVEYFJGJWp+ThVmx7NPoJxMpVMakGM+GUzpqKY9s1aSokIiY0VwEZxXy8OlrQj/ABe/Q+pn1NGcrclr19QDFE0LBYQEmHAFxzSXF4wP9WnhMVMdk7T+IPhU5Wy1qIAKchoMWQrOHTV4X8jya1OpoTS86wUbOzBKFJTiUmUHLIgyBOkEAp8aY63JLhAw5kRGcAAZDST9NFG9mbQAfsQKjorFplGlN+ti1YcOHqzMYsp4xVf6WtZLg/8A3qR/qqN2+a/f/XwVkpCXHG8AIOMjjHRFSI+I0xDiUBspSlSpUFE7+sIjPw51dOzdrnERJiJKpyiIz5U3617VAGAQDIzGvmqvArdoP9f2J8eg91F75/uU1splwAAnGAkJmQCsggDflAqz0TUgYJhDhMRMAgJORjFOLzCdKlGzVqknDmdTInWde8U5GzVpklSSSRE4hPnpxoVf+N/omVek/wDcX79gVbGUhKFJkYgSUndCoB5Aj5Kq0ZOydpOqB8Kl9aNp/EHnrCfSV27qDOqHWUIqzqJgathdAm7V/wC7/wCooR9aVp/EHnrQWe71s3epKx1sQy11dBr0PpvT1adRucWsM836p1FKpSUYSTytHCtvQPZB7L3P5lulXu3q/wC8Hv1euv3JFeV9Cng+fsaO59rrKizspL0KS2gEYHNQkAgkIogjbSx73/Mh3/hSpUnBEJkn17WPc/39R3zdn46lRt1Yvd//AMO925FKlU8EUmS/X9Yfd5/Qdy59infX9Yj/AJgeLbx/9KVKjw0FxfX3Yd9p8ejen9zSvFbb2Ldao3fc3fD2ny0qVHhoOTJPr9sPvnl9zd/4VUte091udtaCePROz5w2DXlKn4aDkwa+7dCtLQpH+1Lx+VBoc81d/tLf8Jl35UppUqXhRGpspOps47NraV+g+Plbqsu0tj8Kg9wc+lFKlUumi1NkKryaH4QeZf8AxpgvZqe38SvVSpUeFErkx4vdr8f/APKvVXqbza3OD4Kv+NKlS8KI+bLLVqaP4dI7w79CDR25NqPqUKSzeTbQUQVAMuLkgRPWZMZUqVNUkQ5Nh1jyh/j30f0bLHxlk0TY8ptnTGK8nFd7J/8AVgV5SrTh7szZaHlXsvv39k5/Cr3+1iy+/P2Tn8KlSot7gL+1my++/wBk5/Cpv9rVl99/snP4dKlSt7iF/axZvfn7Jz+HS/tZsvvw+iX/AA6VKnb3Hg8Plbsvvz9k5/DpqvK1Zvfn7Jz+FSpUcfcMDFeVuzx9+H0Sz/8AKof7XGd1sn9Uof8AzpUqXH3Kx6Ho8rbPvv8AZK/h1DbPKjZ3ElC7ViSdR0axoQRmG+IrylRx9wwcr2tvRp22OLQuUnBBwqGjaBoRxFKlSqkhX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AutoShape 18" descr="data:image/jpeg;base64,/9j/4AAQSkZJRgABAQAAAQABAAD/2wCEAAkGBhQSEBUUEhIVFRQWGBgXGBgWGBcYFhYZGBQVFxcYGBYYHCYeGBojGRUXHy8gJCcpLCwsFR4xNTAqNSYrLCkBCQoKDgwOGg8PGiwiHyQsLCwsLCwpLCwsKSksLCwsLCksLCwsKSwpLCwsLCwpKSwsLCwsLCwsKSwsKSksLCwsKf/AABEIALcBEwMBIgACEQEDEQH/xAAcAAABBQEBAQAAAAAAAAAAAAAFAAIDBAYHAQj/xABQEAABAwEFBAUECREIAwEAAAABAgMRAAQFEiExBkFRYRMiMnGBB5GT0RVCU1SSobGzwRQWIyQzNENSc3SCg6Oy0+HwFyU1RGJy0vG0wsOi/8QAGgEAAwEBAQEAAAAAAAAAAAAAAAECAwQFBv/EAC8RAAIBBAECBQQBAwUAAAAAAAABAgMRITESBEETIlFhoQUVUpEyQnGBFENTsfD/2gAMAwEAAhEDEQA/AM5dl1tFlslpskoRMoSZOEGdKtC6WfcW/gJ9VOukfYGvyaP3BVzDXBKTvs7YpFRN0M+4t/AT6qcLnZ9xb+An1VdSKfhqOUvUqyKQuVn3Fr4CfVT03Mx7g18BPqq8kU7DU8mFkU/YZj3Br0aPVXouRj3Br0aPVV5CanbYJ0BNHJsLJA0XIx7g16NHqqVNx2f3uz6NHqo7ZricV7WO+itm2V/GVWsadRmbnFGQFxWf3uz6NHqqROz7B/yzXo0eqt4xcDad01dbsKBokVsqMu7M3VXoc+b2UaOlla9Gj1VZRsU2f8qz6NHqre4QBJgDnThVql7k+J7GFTsC2f8ALsejR6qlT5P2ve7Hokeqjl57RpbXhThVGueh4VCxtswoxJnflpS4wva47y9AWPJ8z7gx6JHqr0+T1n3Bj0SPVWktV+MtthxTgwHQ8aq2fa2zqBJXhA/Gynup8YLv8i5Sfb4M9adh2EJxKZYA/JI9VNa2MYUJSxZyPyaPVTL62tTaVdG3kgazqa9u90MpGEyrXXfWLcb40aqLtnY5WxDQ/wAqx6NHqquvZFof5Rr0aPVRv67iFpSpAz1zrRJtKCkKJAB41ajGWmQ3KO0c7Vs2wP8ALM+iR6qZ7AWf3uz6NHqro/QIUJABFV3bmbV7WKHRl2Y/FXdGD9gLP72Z9Gj1U03DZ/e7Po0eqti9s2PamKHv3EtOmdYyhURalFmbNw2f3uz6NHqqM3FZ/e7Po0eqjDtmUnUEVAUVk3JGtkDDcVn97s+jR6qabjs/vdn0aPVRMpphTS5P1HZA03Kx73a9Gj1U03Gx7g16NHqokRTSKOT9QsgYbkY9wa9Gn1VGu5WPcGvgJ9VFYpik0+T9R2RzHaazoTanEpQlIGHIAACW0mlU213345+h82ivK7Ivyo52lc2F0I+12fyaP3BV4IqC5h9rM/k2/wBwVdCK5pbZa0NwU4Ip+GrlguhbhyGXGkouWh8ktlNDdX7LdDjhyTlxNaW79nUIgqzNGENAaV0R6fvIxlW9ABYtlUiCszRqz2BCNEirAFPArpUEtI53JvY1KKcE17VK9L2QwjEs9wGppt22K1y9WX29t62WULS6psYsKo0zGUnjlpULvlGZ62FCzGhOQJ4VldsdpzaWG0rACekCiBmSUzA7s6xnOMk1c2hCUWnYiavl9KsK1uuJOaQozJ5gmI5VNet9LbbIbUtClQcI7I5a1Dc9o6SXOjIjIzllHtZ46UGtLCrS72iJUUx+Lh3d9cdmns7rJ9idb7xaTgCiqZV48Tvq21YlMgYzOIzNXLZaktMADNcQAMzwk1FZklwS+cgMuVJ3WhEaLL0jpS4owM0j2s8aGXjbkhfRSFEHMjUVLai6p5IbUNIExAHOh7t1ONlQKRqVFYGvLlnVLKuxrErBVtCMCVIWnFnJGvcRVg2gWZGJS8UmQN+letWNtizJXhhZzPPfUNy2M25xbjp6iNAdCdN1Z4WCt5LXs0FrSpSYTGtTWy3h7CgKVlzyFU74Wlk6EhIggdmqFkecKJbA604QDNWn2J4YubK79riwEtylQSMxmSfEVtLovRFoaS4giDryO8GuVWCyFtMqRDhBJOsyOI1ptxbQOWMuFCdTJSTlO8gbq0pVHFtPRlUoqSvHZ2Mprwis1s/tgHWgt6Ekkid3KrV230FPKRiCgeyRXWpxZyOElgKu2ZKtQKGWrZ9B7ORo1FNIpygpbEpNaMda7nWjdI5VRUit6pFDbdcyF6CDyrnn0/4m8a3qZBSKYUUStl1LbOYkcaplNcji44Z0Jp6K5TUZRVopqNQpDOXbYD7dd/Q+aRXlP2zH287+h80ilXdD+KOeWzb3In7WZ/JN/uCiDbJJgCTVbZuyqWwwEj8E3+4K3V1XMloSc1cazjTc2S58UULq2c0U55q0TTISIAinAU4V1xio4RzuTkegU8V4K9AqiT2vaQqvarWlKFHEBAPhSHYy23F/LbW200vCSc438qyVotynJGZ4kmYr223iVrUtWZkweXHllVJu80ZhtMlWRJ4xrG+uOc3c7oQwJS09CRBEHOOe+gdktB6XCk78sWcRyojaLtcU4AF4UqAmN5G7OpG7G4hDhQ0CTlinrCBu4axWaVnc1drWCdyWxx4lKlIKQYy6pPcAas3i42lxtCARhJJwga6AE6SdarWW4yLMlSVDGU5iMxOndBoWxef1Ojo3AVGZkASZmTJ0OmVHK6sChm6D7GFxS9SQCB8Z8dKewcYAwwmO0N3noLZr7Spai3OcKCtBx+k0Wu+8YUpnqqUDMiVJJIkhJ5TwouHHuJq420EOtklSQZOcd0caHOX+FKKdScikcRrBo6ASlackk5EDurMXvd6WwkJgOknMbxGc1ORq1z11Knm+quUDcMyOXGiTK+iYS22koWTmCTnTdnW+gcUlyCHEg4wAM9IIqa+UhNoaCACc1RMZdnXvqeN83Kbs7NFR2+kI6jgxE5ERPeTU7Fi6FaFNhK0E9kZETyqVxDYMYYmZmPPNUbHZ1qeKASE5HFu5Rzp2d7IFa2R943ycRSkFCkyATBH86ZdjKVrONXWMCZgK3+evbxsSWrSOmVjSrPIa6a+envXfZkKCxknXOYqlaLsyW8YLrik2fqKgpXJHHuply3kGUqd3pJIBoaxc5dUVpJUJJTJPVHKaoJBXai2DKY3nSmnnAOOMm82e2+UXALSYDhOGBkk7geVa2y38y4vAlXW4VyX6hDbgIcCsjkM4qyztAGDixddJEEjIz/3WkKrWGZToxlo7CRTSK5IfKfbUdptBE6xrXVLvtPSNIWYBUkKgcxNdUJqWjlnSlDY9xsEQRNArxuOOsjzVoCKaRRKCkskxk46MItGedRqTWovW6AsYkiFfLWbW3BIOorgnTcGdkJ8kcr20H287+h80ilS22H287+r+aRSrpivKjJ7O07F3elFis6t6mWjPe2k1oQKFbKj7Qsv5uz80mi4ro0crZ6KcBTRTxTEeikVQJOlMdeCQSowBWB2p29SVFpokAZKVuM7qmUlEuMHLQcvbbhlCVBs41ZgEaA99Ylm2qfcI6SEarg68oqC6LShSFkAkAkydP+qjs1lQmVgGcRiCYnSO7OuNzlJ5OuMIxVkWL0fQgAJScJzVGajwH8qHWf7CkFeeKDG9PAVMzefRuFp1JkyRGfOOW6q1/wB1YGy4tfWgDANBJyxGcqybu8nRFJF8vhagMjIJjhlx3UVuRSUtFJOI4jkTJE5xPjWLuJPXBQrEo5K4RB05CtHYFtIxKJKl5kJBM5DllVryESXLRdedWklDIkQQkkghPEazPy1ib2vP7IltKVBSs1TBUSTlPDKjVos7yWVvhTcpJVgmFDFlHOMpqldlxS30jqkkrk5TlwzojFMfPiOu+6uh+xqHaBlWQAnhOtH7oUjEcJOWpEST+LQcXE4E4lHHuBkyBPPlRO5lFHVRhKDviVTp/U1CTLlKNhtttbiXczhIjPdp2VHugzTWX+ktOEBB6mIqJxAkGIA030r0uxQlTuMpOgBMfFp/KgN2dIyoKaGNIUYBgEpORE8dIpQu73CWk0bFWzgILqj10A4QJCBG4p3zVW+LuThCkKlWHI5HDPD1VdtFpdcsilNoUBig6YsPtikTmqN1ZFbKFOR0xQ2YSTGFREZCZy08aGghnZ7ZUqU8gIJePtt4O8xw76IK2h6FSx0RAywj4j3QaluSx9EC4icEwJ3hOulV2x9UEpCVdYqIJBGkzB8apOyHKzYSduxTgB6UZjOdc+dD7ssS3ApJJwTGLcc4IFNtdmcQgIEnDqdCa1FitDZs4wRBzy3H6DuoUU8k8pJWAtuuwspQFFeAEgKSTvG8iokXKk4VJ6hGYVGfid9Xr22jOSEt45jFBzEcjULl7zCShxJOWYEcAcppXQrPueqUEETGMntQIPIimXxcHTgKlIOWWk0hYkuCFFOuuigfXXlgsaklalrK0pMDEdAIqk7iat3BAcT0pbUnFhyB4iuqbBW8uWUA+0JQO4aVgEXnZi4AVCRnlqOUijVx3mlLkMlQJzMyBzq4NQdyKq5qx0k00iorE8VISTqRnUxrt2cFrEahQW+rsxDGkZjXnRwio1JpSipKzKjJxdz5222T9vO/q/mkV5V7ykWcJvN8DT7H8bLZ+mlUKFlY05o7Nsr94WX83Z+aTRYUK2V+8LL+bs/NJoqK1OccKcKaKeKAK1usuNBTxrml43Gltx0OJ7RMHlGUV022XghoStQHynwrA7SbQNvOSiAhPtt6vUBWNS2+5tS5a7GdbT0YKUDqZiKpWe3OMBWM4kFWIAZwY+SprRbGlkpQrM6mc+XdUJSnsheca65b54Vha6ydGYsoItvT2nEhfWAJ6wyJ3ip76vVxIShTaF4zEAnUZyZqtb7mIcSkGN4UMsjvq9ZbgSlZCVFTiRizM5EbuZqVFGjl3ZQbsBYWXCsICx2QMR7gTlNGbsSlwFaSQoHJSzqQCSMsqsu3KHQhL2aAQUpTkVqOUGMxGVeu2f6m6mRAUQUkYgDuBzk99KWshF5wWjtAH2ugCcKs5IAKcSh2gefDTKqxutxtpJdiBrBzJ3THdU9ks+KyrVouZygZ9wyirdotBYCDiBIwmFCRJ3a/9VjF4saySvcls93KcayVBIkGMuIrM2j6oZdKFJAxEqC2+Wszrluq5d98WoB7GhQhRKAAeyomNN2dC71tjri0kypQ7KQk5xvmMq1s44M95Lt6Xq8bOSt9KU5QCgBSvMcuE869udLbiWyoQ2DiVxAIiM88tY5UPN3F5gYilJChIJOUGSQZ1y7taKKeQ62sIQrHIBwpOoBzO6Izoy17lYuae2o6FIDJHRa68s/j31nH7E262roilahJJjrRJIwk6gHhUV3KZwlL6sbiVAwSYkjKU6RnoaQcCsIUMKetChlh3DLeKxfsaRTWw1dNpS42G2xmlPWnid88Zpt2PdHiZcMEGcPI6Ecu6hlxKDXSE4ifaqG+TinTPhyq+bUhxYWoDLQnUCMyOVUskvAre8kFQUmFRpqe/nlRCwQhnokthWMziEYhElXdMjzUHt9oacbxoKTh9tEeAndUWy99FLuFZxSkhJ0AzmOeW/lVxfZiksXRcsyCxKlpJxHll3+ag9vvbG6MSSltJ7fE8P51prVawpcYce8JBgEzqSNBnVb2HxFfTFISRklIhKSIgDnG+lxthDjLu9lEW1tTcKyWTmTlO8K81V72tKUsKS0VHEecEyJin2m6ULQI6yxARJ8D41Uu20rQkNlKyZnTTvFGg/lobdr6WlAKZhW+RrznfRywXinp0qMIRp4njVq7LqSohSzM8d1BmbSlp1zEhSkNqUQQJmDlMf1lTzIWMo6/YkgIEEHLUVMa5psPbFWi1lxKlBIBJEkJjQCK6XXdCXJaPOqQ4uw00winmvDWhBwTynj+9X+5r/x2qVP8p4/vV/8AVf8AjtUqQHXtlT9oWX83Z+aTRYGhOyv3hZfzdn5pNFhTEOBp00ykTQBzzypW0JLaAYWpJzk6A6fGfNWB6xIwpKkDkc66F5Q2G3lJRhlxImeAO6spZb3wkN9EE6AFRyO4Vx1EuWTuotqGEDE2lIUQ4IUQDpBgc6NO3KRZ0qgFxYxRpCTnEjlQ967HFWlTpOIBOEZRE7gBRC12t8jDKQAB1tctAIERFYtaUWbcm3doiZLaGiVAggxB3RlrwFPsuz5X10rUkK7RQSkgD/VVLClxRQVk8MpJVqSeIo1ZH3QtDSiEpykD20iR4bzU3beCnZIddl8Bu0FCzpIkwTqk5xligfLVW8bxQ68opfSn4iZ4eb46kvLZ9K3S42EpEjENAd5ngSN9U77udKoGFKN6VJ0By1I3Z05WbFTQVQyGLOpa1dRInIzJnTxMDxqpZXlOFJUEgkgxMmdfVUD912gBHTuJWy3BShsHrKGQK8s4+inJtBZdDqknAUxi/FM6AcInOhxSSC7k2E3bchpxTi5OQBGgEnI5+PhTrwtaVplA1g5bgZz03aGpTYW7TZ1LUnJaTrBIy3xvrO7PWtTQDalFacgiYIGspyHdVWazclWtawQsF0nEUlSMJlQSpQTI5lXaVyHKlYWWw+4htS0CAIjRQE58QARVO/7zKS2W4CgThxRhGYGfDPjV+72nUrwOKAWvrLWOzBMQN8jMcKm0pJlO0bFMWIOOwtQCkqEx+EzPZO6InMb4q1a7nRKFjGotmQAqQe9O+jfsEw2StUqJEZk/INDVEWtckIZJSJAUDiJA4j+ppxjxXmE5uTwSC0NIIUtQSgwcxpyJHPdQ69cPThSUBTLiSmU5hKlAwI3CB8tR2O0otDgGbTid34NQMwRuBnWi98XcpbOAGdOsggEEKByJ5UlG2Bt92Y+z3M4siFBtKTCxJ6w4YeMDdxogFISpUIgmMKQMpiPCrN0traOFxtSwTkoiD5xV5VnSq0JGFUAZkiY7jvqrk5TAl23baVKJxKjPPdIGQlWoE7qJ2cuJhDygo6Gco5pjdnU1ttKmjhShS0jMHDhjgCZMjnrVSyWsLIDw65xA5nCBmRHON54VMso0XuXrLdJUhZ6ZXa0JGEcI4fyqowhTySmVpczGXV07s1RV5FkEQ6+hOI5ElMExlMwJz8aq2JXaUVKkEpGCII3nFwNCjdCbyU03w6wvoikuK44hoeye+aO3JcBdGFxPamcJjtTvqhdKmBaMakJgEDrGQeGfCuqWBSCgFvDH+mCPirWnDm96Mas3BYWwRspcX1K2pspAhWRGqhG8980dNOpprsjHirHFOTk7s8ppp0001RJwjynf4q/+q+YapUvKd/ir/wCq+YapUAdc2V+8LL+bs/NJosKE7K/eFl/N2fmk0VBoEOoZtDaFpYV0ZhZySeBO/wABRMGmO2dKxChI50noa2cht1iebUSpeMq3k9ac413UK6VxxWBcpWDvA8I412pVwMH8GnxE/LQO37AIWSpCylRESc8t0euuSVB9jsj1K7ow7DSuhU2XSFKkJXwgwJ81CPY90OAOOkj2xHWTHrra3j5P3koGBXSEA6kDM7hymgN0JSmGbSFJcxKBgdkzr3aCRUcZxeTVThJYKtnsBbdQCkKSDJgAEZHQjjlV68XCClwJUjvIIBOQMDu+SnWmyhEnEZBkAnd/1TbzeU4OjbMqThzPZGc51kxxsyvd97FpLpcDigvDhSkZ4pwiPOJp4dbLolKikwojCZEHVQ4AxVZi2PNqCXsAwdbUZpBn+vCrT+0oC8aUqKFfiiCUkQQSdOPgarasynh3QVtd8hxQQhSTlAAIJwjU6yRUsICShbeIJ3jUZAZHXwqivZ1KnG7QBGcwmBBAmJyyOczO+idktGNS0YYIgzOZmZpaTbZLfoZ1/aFpkBllYwqJBBmEAzJkad1Q3fdSfuiFKVKioQNJO4bj3kUXtGz9ndXLgHSjTMCQNOqICtIqGy3V0chK1hRVBMxOcAkHXKm0rXGpME7R2TGpB6QJM4VE6ERMkcREEjWp372QAlpClOFIjGZ3ZwAnXPKeVEdpboQhTQDuNyFETvT2etiGQJg7j1TVH6mbbTiDYLgEhStDAnwB7t9Em4oqNpf4C9h2kUGVSyoOAkSveY14zQ3Zi0vuOuhTxbUeslJTIWniJyPhVuxEuISt1KcKp3zJjQCNACPNXirvBHUWoJQcgmMKYE5A7+Yg5UmkndiTxgdeFzOB5Cy6ISoKAAwyR4xupy71KHFyIykZQJ7/ABmhbt82lBwrAcAMSoHMR1eskH48zxq3dhTgJcVKlknrazp2d0cO6hxW0NSenkLWq2oS3KTkrMk+ER3n5RT27xR0SlnNI3gZSe7vrG2W6nemUnpkhp0hJkGRoRBMBMnKedHbVZlMowqEADdoRHLdHKm58dCUOWyK/WxjCelMHVKjw3DLMzlVRNi6QNgiEk4Rh1GeRmN9e3I+Xi6h1AX7ZBI0B0y4RRG7rCGiohw4E5iRhSDnMd1Q1dmifFWBl67IAKSR0hSDJlWICBExxmrlpaUttCULKMwlRG8eNE13p1urKhh8DMZ5mfiq77AtPNlTLpD0ghJ6oBnMRG+rScnh6M3LivMgbZkstqcbcTiySUkiSTEQOeh89H9krIhl0rbUSl0QoTlMkgjnOXjVSw7MPPPNqcb6NKMlFUSoDTCB9NbezXW232UJB4xv41tSpyvdmNarG1ky1XhpGmk12HCKKaa9mmmgDhHlP/xV/wDVf+O1SpnlOtKfZW0Z+5DzMNilSA7Bsr94WX83Z+aTRUChOyv3hZfzdn5pNFgaBDgKdTZr2mA4GnpNR16KAJCa53tWsqtxSGAMLYhwjtTmqD35V0KoLRd6HO2kGNKicXJWRcJKLvY5zdl5tPBTTzQDjeUmIXI1TOY1zFZy2AtOLSn7nMkInFnu7sq6fe2yVmPXKSkjLqGJ3Zz8tY8XAWrQrIlpeQkyZ4HThXLUg9M66dRXwZt27krWFqKshhIIyE7gd5qFmzKbWMClLQZSUEABIO8Hz5VpL/u1YCUtrWQoiUZEHDoZ11NClMKSQV4mlkkgSkwctCPHXjWLk4I3ilMKWO3LQkoUleGJECYMaifkqdhhxKSRj6RRnIDFBGsxpFCndtwiW1MLcVEFSYA+WrNwbYhtsB5KynEvrAFWBMgpCuclQn/TT442S7p6InnFsqKnG3MZ7KliTOmRiM50FNsl6dKqXSphaTEKAKSQdSIyB+mn39tol9SUMpWGwZUSACqNAAdBMZ1FeZVgQtwFIjqT2lDU94083Oo9jVZV2EbquxNpK3FLS6oKKSIy4ZwdI04RTbRiafSMEgggYoI7J36QBvI3ULuO0paecwwku4ShOgynI7pzB8aNvOFSU9LBlQCRvM5GZ3RNOSFF2fsZ63uoW4GgpQaAChGgMkSDElPOtFcAH1OEBXtslSDiAV8cxnUWQtAATBOSp1gDSd9XLSEoaKRqqRAGpggVCmgknor3q0kJMYdQpI4Ea+MCgXRvIKHOqEyDAzUoGAZJnjVi2OOvWZDaEhBRGIkjFI1SIBGvPdTrrs9pWEpUhGFKgVHGQs4f9BHxTVpWQJruEfrhBIQpsTMQd3Gqt5XsooizkdpKQFJUpIz6xJ5UVtd3pCypYGsgTmruHP6K9sNrIlBbBEkSIyFOOXliduyMlY2S29JCjMhWZhXAico3xzrTN2kpaClJEJnCNCY9rnlNRBbKVS91FJURhBgkHsmBuzHgK1Vn2VU4Eh6MCVBZGKZIMj44oUJSeAnOMVkxlvUs9dtJQMgFFGac80HdnOu6tBs3Z8bgCASUHrrOkzOQnMcONblVlSQQQCDkedMsd3NtT0aAnEZMbzzroXTWknc5pdTeLViwBXpNI00mus4xE15Srw0AeE0I2mv1NlZJ1WrJA4n1DWrl7Xq3Zmi44dNBvJ3JA41zhtxdutPSOZJ3Dckbkj6TvNc9arwVls6KNLk7vRzjaZkm1OFZJUcCiTvKm0n6a9ont4gC8HRwDfzLdeUo34otyVzbeTfbtJabs75CVJSlKFblAJACTwVHnrpKcxIrgds2fKGGXUCUqabUeRKBNaXZDyjqZhu0krb0C9VJ/wB29Q5699aKor2Zg4XyjrIp1V7FbUPIC21BSSMiDINWIrUyHV7TRTooGKnCmzXs0hDX2MaYqg7cQVmT1hpnkPCiYNeik0nsd2jIXndCkLCjppkDv50Dvi5Q44lWDFAIjXPdlXSyAdaallI0SB3CsJ0FJ7NoV3E5Wu5ghSMSSmcWIYc0nDkQDw5VGftMKlvpMacScJB1GaVDWfPrXVbTYkOCFpBH9b6HWq4kBtfRoBWUkJKs4JEeFRLp83TNo9RdWaOW3ddCXnMQEZzHtYnhGlNVZXX7WEPjqgEJwnIYdCCO6t5duzK2hCUweMT8egqG/LlW0kOSCSpKSQOyknMgnXvNYqErXZq6sW7IxN9bNwpBSVazimTkrfzGo/lVq3XC7h6QL6T8YZSB/XCtW2xAGpG+Ynv51dsl2KXOAdXnp8dFvEeBqbgZqyWFp2CZQuICgTkY4E1UunYu2JdQ68+HGm1k5EgkZjsxA1nWuhWbZRtMSSd8aZ0XQwkCAMq1pdO0vMYVK+fKcyaa6N1eEEgmAUmc9CeR9VS2pp9pZc6PHIzRorgMxl310P2ObmcAB5VIlhImBrTj09sXFLqL5scxue6VJccVhwlYnPMgmcgVZ4d1XLFdygoJz60AHgTpPPKtzarqQsySQdJSYr2zXWhGYBJ4kznxpS6ZuWyl1NkArFsCwHOleKnnMoKyYEaQmtMBFe0jXVGKjo5ZTctnlKa8mlFUSI15Fe17h40AMAnSht/7QtWNvE4rrHspHaWeAH06Cge1HlGbZluzw47pPtEd5HaPIVz1CHrW9iWStat53DlwHKsKlZRWNnRTouWXovWy3vW98FXGEpE4UD18Sa2l23WllvCInfz9VR3DcKWEadY6n6KIqTP8/wCtK47Nu7OhyVrLRxrb8/3i9+r+ZbpU7ygN/wB4vfq/mW6VdkdI5ze3KwDY7OCJBZa10+5is1tBscQStkSN6d47q1Gzx+1GPyLU+jTRFaP6zjwrN7Ejl9ybRP2RctLIE9ZBzSe8bjzGddP2d8pLD8Jd+xL0hXZJ5K+g0DvnZRt+VDqL4jQ94+msPeNzuMKhactxHZPjTjUcRuKkfQiIUJBp0RXCbk2vtNljo3JR+IrNPhvHga31yeVZlcJfSWlce0jzjMeIreNRMydNo3FexUFivFp5OJtaVA70kH5KtdHwNWQNFezXuE8KVACFe0sNKKAFSpRXtACFR2izJWkpUJByNSV7NALAHRsyhMQpR/3GfkoylMCBXk0qiNOMXdIqUnLZ7UiSgIUpeQTqZjKKiFQ3r96O9x/dNOb4xb9gguUlH1G+z9k90HwqXs/ZPdB8Kud2RoLWhJVhClAE8JMTRNtpvpnGy2IQl2JJxFSEkgkyNcOnOvAh9Uqz/pXp3PfqfSqMP6pav2Nj9cFk90HwqXs/ZPdB8Kubk1KmyLJSMJ65hM5Yu6s19ZqvUF8mz+i0lub+Dofs9ZPdB8KvPZ6ye6D4Vc4UmDBryl96q/ivkf2Sl+b+DpPs9ZPdB8KvDf1k90Hwq5vSml96qfivkPslP838HSU7QWQaOJ+FVG9rRYrQjA48oJ3hDpRPI4TJFYSlR96qfih/ZKa1N/BpbHsPdKyQjESAT92XkBv1rQ3TsjZEIllCoM54lSYJBmc9RWLuF1AWoLUEhSFJk7iSmD9PhWiU7Z8MC0o1UZIBgLBBHaGmRHAjfNd/T9WqsVOUV+zzeq6PwpuEZN/4DrFysLTiSFEGRqoaEg68xUF73O22ypSAZEaknVQG+hzlpsygAp9BADgGQn7IZnNWqTpVpak/USylYWCsKlPVElachmeHGuyM1LFlr1OKVNxznfocD2//AMRe/V8fcW68r3b4/wB4vfq9w9xbpVqlgk39wL+1GNfuTXcPsaeOVFQonf6jQW4PvVggfgm/H7GN0/HRUK0+msnsSJ+jn5QdIFMdsqVDCtIIO4jKkiZH0THm31OFHePNE9+dIZkr02HbUSWVdGeCh1SeR3VlbfcrzH3RsgcRmnz11gD/ALgf9V70OIERIPiI3/0aVikzj1mtq2zibWpJ4pJHya1prt8pdra7SkugfjiD8IeqtBbNjGHPalBPtk5Z/wC2IrPW3YBwfclpX39Uj6KFJoflezWXd5W2lR0zSkHiIUPXWksW21jdjC+iTuUcJ8yori1puV5r7o0sc4kecVUjvHKtFWl3JdKL0fRbT7ahKSD3EVLgHGvnRm0rQeqpaeBSSPkIorZdrbWjs2hzxOL5Zq1XXdEug+zO79HzpdGa40x5SLan26Vf7kD6Iq615V7SNW2z8IfTVeNAnwZHWOjNLAeFcwT5XnRqwjwUfVUqfK+v3sPhn/jR4sPUXhTOlho8K96I8K5p/bAv3uB+mf8AjUavK48dGEeKyfoo8aAeFM6eGjyqtfCYsrv+1X7prmDvlUtJ7KGh4KP01qdkL5ft9jtXSYSoKwpAEatzn4monUU4uMd2ZpCm4SUpaujNspBUATAJAJ4CczRV10/VCkJTkjGgGCVEYFJGJWp+ThVmx7NPoJxMpVMakGM+GUzpqKY9s1aSokIiY0VwEZxXy8OlrQj/ABe/Q+pn1NGcrclr19QDFE0LBYQEmHAFxzSXF4wP9WnhMVMdk7T+IPhU5Wy1qIAKchoMWQrOHTV4X8jya1OpoTS86wUbOzBKFJTiUmUHLIgyBOkEAp8aY63JLhAw5kRGcAAZDST9NFG9mbQAfsQKjorFplGlN+ti1YcOHqzMYsp4xVf6WtZLg/8A3qR/qqN2+a/f/XwVkpCXHG8AIOMjjHRFSI+I0xDiUBspSlSpUFE7+sIjPw51dOzdrnERJiJKpyiIz5U3617VAGAQDIzGvmqvArdoP9f2J8eg91F75/uU1splwAAnGAkJmQCsggDflAqz0TUgYJhDhMRMAgJORjFOLzCdKlGzVqknDmdTInWde8U5GzVpklSSSRE4hPnpxoVf+N/omVek/wDcX79gVbGUhKFJkYgSUndCoB5Aj5Kq0ZOydpOqB8Kl9aNp/EHnrCfSV27qDOqHWUIqzqJgathdAm7V/wC7/wCooR9aVp/EHnrQWe71s3epKx1sQy11dBr0PpvT1adRucWsM836p1FKpSUYSTytHCtvQPZB7L3P5lulXu3q/wC8Hv1euv3JFeV9Cng+fsaO59rrKizspL0KS2gEYHNQkAgkIogjbSx73/Mh3/hSpUnBEJkn17WPc/39R3zdn46lRt1Yvd//AMO925FKlU8EUmS/X9Yfd5/Qdy59infX9Yj/AJgeLbx/9KVKjw0FxfX3Yd9p8ejen9zSvFbb2Ldao3fc3fD2ny0qVHhoOTJPr9sPvnl9zd/4VUte091udtaCePROz5w2DXlKn4aDkwa+7dCtLQpH+1Lx+VBoc81d/tLf8Jl35UppUqXhRGpspOps47NraV+g+Plbqsu0tj8Kg9wc+lFKlUumi1NkKryaH4QeZf8AxpgvZqe38SvVSpUeFErkx4vdr8f/APKvVXqbza3OD4Kv+NKlS8KI+bLLVqaP4dI7w79CDR25NqPqUKSzeTbQUQVAMuLkgRPWZMZUqVNUkQ5Nh1jyh/j30f0bLHxlk0TY8ptnTGK8nFd7J/8AVgV5SrTh7szZaHlXsvv39k5/Cr3+1iy+/P2Tn8KlSot7gL+1my++/wBk5/Cpv9rVl99/snP4dKlSt7iF/axZvfn7Jz+HS/tZsvvw+iX/AA6VKnb3Hg8Plbsvvz9k5/DpqvK1Zvfn7Jz+FSpUcfcMDFeVuzx9+H0Sz/8AKof7XGd1sn9Uof8AzpUqXH3Kx6Ho8rbPvv8AZK/h1DbPKjZ3ElC7ViSdR0axoQRmG+IrylRx9wwcr2tvRp22OLQuUnBBwqGjaBoRxFKlSqkhX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AutoShape 20" descr="data:image/jpeg;base64,/9j/4AAQSkZJRgABAQAAAQABAAD/2wCEAAkGBhQSEBUUEhIVFRQWGBgXGBgWGBcYFhYZGBQVFxcYGBYYHCYeGBojGRUXHy8gJCcpLCwsFR4xNTAqNSYrLCkBCQoKDgwOGg8PGiwiHyQsLCwsLCwpLCwsKSksLCwsLCksLCwsKSwpLCwsLCwpKSwsLCwsLCwsKSwsKSksLCwsKf/AABEIALcBEwMBIgACEQEDEQH/xAAcAAABBQEBAQAAAAAAAAAAAAAFAAIDBAYHAQj/xABQEAABAwEFBAUECREIAwEAAAABAgMRAAQFEiExBkFRYRMiMnGBB5GT0RVCU1SSobGzwRQWIyQzNENSc3SCg6Oy0+HwFyU1RGJy0vG0wsOi/8QAGgEAAwEBAQEAAAAAAAAAAAAAAAECAwQFBv/EAC8RAAIBBAECBQQBAwUAAAAAAAABAgMRITESBEETIlFhoQUVUpEyQnGBFENTsfD/2gAMAwEAAhEDEQA/AM5dl1tFlslpskoRMoSZOEGdKtC6WfcW/gJ9VOukfYGvyaP3BVzDXBKTvs7YpFRN0M+4t/AT6qcLnZ9xb+An1VdSKfhqOUvUqyKQuVn3Fr4CfVT03Mx7g18BPqq8kU7DU8mFkU/YZj3Br0aPVXouRj3Br0aPVV5CanbYJ0BNHJsLJA0XIx7g16NHqqVNx2f3uz6NHqo7ZricV7WO+itm2V/GVWsadRmbnFGQFxWf3uz6NHqqROz7B/yzXo0eqt4xcDad01dbsKBokVsqMu7M3VXoc+b2UaOlla9Gj1VZRsU2f8qz6NHqre4QBJgDnThVql7k+J7GFTsC2f8ALsejR6qlT5P2ve7Hokeqjl57RpbXhThVGueh4VCxtswoxJnflpS4wva47y9AWPJ8z7gx6JHqr0+T1n3Bj0SPVWktV+MtthxTgwHQ8aq2fa2zqBJXhA/Gynup8YLv8i5Sfb4M9adh2EJxKZYA/JI9VNa2MYUJSxZyPyaPVTL62tTaVdG3kgazqa9u90MpGEyrXXfWLcb40aqLtnY5WxDQ/wAqx6NHqquvZFof5Rr0aPVRv67iFpSpAz1zrRJtKCkKJAB41ajGWmQ3KO0c7Vs2wP8ALM+iR6qZ7AWf3uz6NHqro/QIUJABFV3bmbV7WKHRl2Y/FXdGD9gLP72Z9Gj1U03DZ/e7Po0eqti9s2PamKHv3EtOmdYyhURalFmbNw2f3uz6NHqqM3FZ/e7Po0eqjDtmUnUEVAUVk3JGtkDDcVn97s+jR6qabjs/vdn0aPVRMpphTS5P1HZA03Kx73a9Gj1U03Gx7g16NHqokRTSKOT9QsgYbkY9wa9Gn1VGu5WPcGvgJ9VFYpik0+T9R2RzHaazoTanEpQlIGHIAACW0mlU213345+h82ivK7Ivyo52lc2F0I+12fyaP3BV4IqC5h9rM/k2/wBwVdCK5pbZa0NwU4Ip+GrlguhbhyGXGkouWh8ktlNDdX7LdDjhyTlxNaW79nUIgqzNGENAaV0R6fvIxlW9ABYtlUiCszRqz2BCNEirAFPArpUEtI53JvY1KKcE17VK9L2QwjEs9wGppt22K1y9WX29t62WULS6psYsKo0zGUnjlpULvlGZ62FCzGhOQJ4VldsdpzaWG0rACekCiBmSUzA7s6xnOMk1c2hCUWnYiavl9KsK1uuJOaQozJ5gmI5VNet9LbbIbUtClQcI7I5a1Dc9o6SXOjIjIzllHtZ46UGtLCrS72iJUUx+Lh3d9cdmns7rJ9idb7xaTgCiqZV48Tvq21YlMgYzOIzNXLZaktMADNcQAMzwk1FZklwS+cgMuVJ3WhEaLL0jpS4owM0j2s8aGXjbkhfRSFEHMjUVLai6p5IbUNIExAHOh7t1ONlQKRqVFYGvLlnVLKuxrErBVtCMCVIWnFnJGvcRVg2gWZGJS8UmQN+letWNtizJXhhZzPPfUNy2M25xbjp6iNAdCdN1Z4WCt5LXs0FrSpSYTGtTWy3h7CgKVlzyFU74Wlk6EhIggdmqFkecKJbA604QDNWn2J4YubK79riwEtylQSMxmSfEVtLovRFoaS4giDryO8GuVWCyFtMqRDhBJOsyOI1ptxbQOWMuFCdTJSTlO8gbq0pVHFtPRlUoqSvHZ2Mprwis1s/tgHWgt6Ekkid3KrV230FPKRiCgeyRXWpxZyOElgKu2ZKtQKGWrZ9B7ORo1FNIpygpbEpNaMda7nWjdI5VRUit6pFDbdcyF6CDyrnn0/4m8a3qZBSKYUUStl1LbOYkcaplNcji44Z0Jp6K5TUZRVopqNQpDOXbYD7dd/Q+aRXlP2zH287+h80ilXdD+KOeWzb3In7WZ/JN/uCiDbJJgCTVbZuyqWwwEj8E3+4K3V1XMloSc1cazjTc2S58UULq2c0U55q0TTISIAinAU4V1xio4RzuTkegU8V4K9AqiT2vaQqvarWlKFHEBAPhSHYy23F/LbW200vCSc438qyVotynJGZ4kmYr223iVrUtWZkweXHllVJu80ZhtMlWRJ4xrG+uOc3c7oQwJS09CRBEHOOe+gdktB6XCk78sWcRyojaLtcU4AF4UqAmN5G7OpG7G4hDhQ0CTlinrCBu4axWaVnc1drWCdyWxx4lKlIKQYy6pPcAas3i42lxtCARhJJwga6AE6SdarWW4yLMlSVDGU5iMxOndBoWxef1Ojo3AVGZkASZmTJ0OmVHK6sChm6D7GFxS9SQCB8Z8dKewcYAwwmO0N3noLZr7Spai3OcKCtBx+k0Wu+8YUpnqqUDMiVJJIkhJ5TwouHHuJq420EOtklSQZOcd0caHOX+FKKdScikcRrBo6ASlackk5EDurMXvd6WwkJgOknMbxGc1ORq1z11Knm+quUDcMyOXGiTK+iYS22koWTmCTnTdnW+gcUlyCHEg4wAM9IIqa+UhNoaCACc1RMZdnXvqeN83Kbs7NFR2+kI6jgxE5ERPeTU7Fi6FaFNhK0E9kZETyqVxDYMYYmZmPPNUbHZ1qeKASE5HFu5Rzp2d7IFa2R943ycRSkFCkyATBH86ZdjKVrONXWMCZgK3+evbxsSWrSOmVjSrPIa6a+envXfZkKCxknXOYqlaLsyW8YLrik2fqKgpXJHHuply3kGUqd3pJIBoaxc5dUVpJUJJTJPVHKaoJBXai2DKY3nSmnnAOOMm82e2+UXALSYDhOGBkk7geVa2y38y4vAlXW4VyX6hDbgIcCsjkM4qyztAGDixddJEEjIz/3WkKrWGZToxlo7CRTSK5IfKfbUdptBE6xrXVLvtPSNIWYBUkKgcxNdUJqWjlnSlDY9xsEQRNArxuOOsjzVoCKaRRKCkskxk46MItGedRqTWovW6AsYkiFfLWbW3BIOorgnTcGdkJ8kcr20H287+h80ilS22H287+r+aRSrpivKjJ7O07F3elFis6t6mWjPe2k1oQKFbKj7Qsv5uz80mi4ro0crZ6KcBTRTxTEeikVQJOlMdeCQSowBWB2p29SVFpokAZKVuM7qmUlEuMHLQcvbbhlCVBs41ZgEaA99Ylm2qfcI6SEarg68oqC6LShSFkAkAkydP+qjs1lQmVgGcRiCYnSO7OuNzlJ5OuMIxVkWL0fQgAJScJzVGajwH8qHWf7CkFeeKDG9PAVMzefRuFp1JkyRGfOOW6q1/wB1YGy4tfWgDANBJyxGcqybu8nRFJF8vhagMjIJjhlx3UVuRSUtFJOI4jkTJE5xPjWLuJPXBQrEo5K4RB05CtHYFtIxKJKl5kJBM5DllVryESXLRdedWklDIkQQkkghPEazPy1ib2vP7IltKVBSs1TBUSTlPDKjVos7yWVvhTcpJVgmFDFlHOMpqldlxS30jqkkrk5TlwzojFMfPiOu+6uh+xqHaBlWQAnhOtH7oUjEcJOWpEST+LQcXE4E4lHHuBkyBPPlRO5lFHVRhKDviVTp/U1CTLlKNhtttbiXczhIjPdp2VHugzTWX+ktOEBB6mIqJxAkGIA030r0uxQlTuMpOgBMfFp/KgN2dIyoKaGNIUYBgEpORE8dIpQu73CWk0bFWzgILqj10A4QJCBG4p3zVW+LuThCkKlWHI5HDPD1VdtFpdcsilNoUBig6YsPtikTmqN1ZFbKFOR0xQ2YSTGFREZCZy08aGghnZ7ZUqU8gIJePtt4O8xw76IK2h6FSx0RAywj4j3QaluSx9EC4icEwJ3hOulV2x9UEpCVdYqIJBGkzB8apOyHKzYSduxTgB6UZjOdc+dD7ssS3ApJJwTGLcc4IFNtdmcQgIEnDqdCa1FitDZs4wRBzy3H6DuoUU8k8pJWAtuuwspQFFeAEgKSTvG8iokXKk4VJ6hGYVGfid9Xr22jOSEt45jFBzEcjULl7zCShxJOWYEcAcppXQrPueqUEETGMntQIPIimXxcHTgKlIOWWk0hYkuCFFOuuigfXXlgsaklalrK0pMDEdAIqk7iat3BAcT0pbUnFhyB4iuqbBW8uWUA+0JQO4aVgEXnZi4AVCRnlqOUijVx3mlLkMlQJzMyBzq4NQdyKq5qx0k00iorE8VISTqRnUxrt2cFrEahQW+rsxDGkZjXnRwio1JpSipKzKjJxdz5222T9vO/q/mkV5V7ykWcJvN8DT7H8bLZ+mlUKFlY05o7Nsr94WX83Z+aTRYUK2V+8LL+bs/NJoqK1OccKcKaKeKAK1usuNBTxrml43Gltx0OJ7RMHlGUV022XghoStQHynwrA7SbQNvOSiAhPtt6vUBWNS2+5tS5a7GdbT0YKUDqZiKpWe3OMBWM4kFWIAZwY+SprRbGlkpQrM6mc+XdUJSnsheca65b54Vha6ydGYsoItvT2nEhfWAJ6wyJ3ip76vVxIShTaF4zEAnUZyZqtb7mIcSkGN4UMsjvq9ZbgSlZCVFTiRizM5EbuZqVFGjl3ZQbsBYWXCsICx2QMR7gTlNGbsSlwFaSQoHJSzqQCSMsqsu3KHQhL2aAQUpTkVqOUGMxGVeu2f6m6mRAUQUkYgDuBzk99KWshF5wWjtAH2ugCcKs5IAKcSh2gefDTKqxutxtpJdiBrBzJ3THdU9ks+KyrVouZygZ9wyirdotBYCDiBIwmFCRJ3a/9VjF4saySvcls93KcayVBIkGMuIrM2j6oZdKFJAxEqC2+Wszrluq5d98WoB7GhQhRKAAeyomNN2dC71tjri0kypQ7KQk5xvmMq1s44M95Lt6Xq8bOSt9KU5QCgBSvMcuE869udLbiWyoQ2DiVxAIiM88tY5UPN3F5gYilJChIJOUGSQZ1y7taKKeQ62sIQrHIBwpOoBzO6Izoy17lYuae2o6FIDJHRa68s/j31nH7E262roilahJJjrRJIwk6gHhUV3KZwlL6sbiVAwSYkjKU6RnoaQcCsIUMKetChlh3DLeKxfsaRTWw1dNpS42G2xmlPWnid88Zpt2PdHiZcMEGcPI6Ecu6hlxKDXSE4ifaqG+TinTPhyq+bUhxYWoDLQnUCMyOVUskvAre8kFQUmFRpqe/nlRCwQhnokthWMziEYhElXdMjzUHt9oacbxoKTh9tEeAndUWy99FLuFZxSkhJ0AzmOeW/lVxfZiksXRcsyCxKlpJxHll3+ag9vvbG6MSSltJ7fE8P51prVawpcYce8JBgEzqSNBnVb2HxFfTFISRklIhKSIgDnG+lxthDjLu9lEW1tTcKyWTmTlO8K81V72tKUsKS0VHEecEyJin2m6ULQI6yxARJ8D41Uu20rQkNlKyZnTTvFGg/lobdr6WlAKZhW+RrznfRywXinp0qMIRp4njVq7LqSohSzM8d1BmbSlp1zEhSkNqUQQJmDlMf1lTzIWMo6/YkgIEEHLUVMa5psPbFWi1lxKlBIBJEkJjQCK6XXdCXJaPOqQ4uw00winmvDWhBwTynj+9X+5r/x2qVP8p4/vV/8AVf8AjtUqQHXtlT9oWX83Z+aTRYGhOyv3hZfzdn5pNFhTEOBp00ykTQBzzypW0JLaAYWpJzk6A6fGfNWB6xIwpKkDkc66F5Q2G3lJRhlxImeAO6spZb3wkN9EE6AFRyO4Vx1EuWTuotqGEDE2lIUQ4IUQDpBgc6NO3KRZ0qgFxYxRpCTnEjlQ967HFWlTpOIBOEZRE7gBRC12t8jDKQAB1tctAIERFYtaUWbcm3doiZLaGiVAggxB3RlrwFPsuz5X10rUkK7RQSkgD/VVLClxRQVk8MpJVqSeIo1ZH3QtDSiEpykD20iR4bzU3beCnZIddl8Bu0FCzpIkwTqk5xligfLVW8bxQ68opfSn4iZ4eb46kvLZ9K3S42EpEjENAd5ngSN9U77udKoGFKN6VJ0By1I3Z05WbFTQVQyGLOpa1dRInIzJnTxMDxqpZXlOFJUEgkgxMmdfVUD912gBHTuJWy3BShsHrKGQK8s4+inJtBZdDqknAUxi/FM6AcInOhxSSC7k2E3bchpxTi5OQBGgEnI5+PhTrwtaVplA1g5bgZz03aGpTYW7TZ1LUnJaTrBIy3xvrO7PWtTQDalFacgiYIGspyHdVWazclWtawQsF0nEUlSMJlQSpQTI5lXaVyHKlYWWw+4htS0CAIjRQE58QARVO/7zKS2W4CgThxRhGYGfDPjV+72nUrwOKAWvrLWOzBMQN8jMcKm0pJlO0bFMWIOOwtQCkqEx+EzPZO6InMb4q1a7nRKFjGotmQAqQe9O+jfsEw2StUqJEZk/INDVEWtckIZJSJAUDiJA4j+ppxjxXmE5uTwSC0NIIUtQSgwcxpyJHPdQ69cPThSUBTLiSmU5hKlAwI3CB8tR2O0otDgGbTid34NQMwRuBnWi98XcpbOAGdOsggEEKByJ5UlG2Bt92Y+z3M4siFBtKTCxJ6w4YeMDdxogFISpUIgmMKQMpiPCrN0traOFxtSwTkoiD5xV5VnSq0JGFUAZkiY7jvqrk5TAl23baVKJxKjPPdIGQlWoE7qJ2cuJhDygo6Gco5pjdnU1ttKmjhShS0jMHDhjgCZMjnrVSyWsLIDw65xA5nCBmRHON54VMso0XuXrLdJUhZ6ZXa0JGEcI4fyqowhTySmVpczGXV07s1RV5FkEQ6+hOI5ElMExlMwJz8aq2JXaUVKkEpGCII3nFwNCjdCbyU03w6wvoikuK44hoeye+aO3JcBdGFxPamcJjtTvqhdKmBaMakJgEDrGQeGfCuqWBSCgFvDH+mCPirWnDm96Mas3BYWwRspcX1K2pspAhWRGqhG8980dNOpprsjHirHFOTk7s8ppp0001RJwjynf4q/+q+YapUvKd/ir/wCq+YapUAdc2V+8LL+bs/NJosKE7K/eFl/N2fmk0VBoEOoZtDaFpYV0ZhZySeBO/wABRMGmO2dKxChI50noa2cht1iebUSpeMq3k9ac413UK6VxxWBcpWDvA8I412pVwMH8GnxE/LQO37AIWSpCylRESc8t0euuSVB9jsj1K7ow7DSuhU2XSFKkJXwgwJ81CPY90OAOOkj2xHWTHrra3j5P3koGBXSEA6kDM7hymgN0JSmGbSFJcxKBgdkzr3aCRUcZxeTVThJYKtnsBbdQCkKSDJgAEZHQjjlV68XCClwJUjvIIBOQMDu+SnWmyhEnEZBkAnd/1TbzeU4OjbMqThzPZGc51kxxsyvd97FpLpcDigvDhSkZ4pwiPOJp4dbLolKikwojCZEHVQ4AxVZi2PNqCXsAwdbUZpBn+vCrT+0oC8aUqKFfiiCUkQQSdOPgarasynh3QVtd8hxQQhSTlAAIJwjU6yRUsICShbeIJ3jUZAZHXwqivZ1KnG7QBGcwmBBAmJyyOczO+idktGNS0YYIgzOZmZpaTbZLfoZ1/aFpkBllYwqJBBmEAzJkad1Q3fdSfuiFKVKioQNJO4bj3kUXtGz9ndXLgHSjTMCQNOqICtIqGy3V0chK1hRVBMxOcAkHXKm0rXGpME7R2TGpB6QJM4VE6ERMkcREEjWp372QAlpClOFIjGZ3ZwAnXPKeVEdpboQhTQDuNyFETvT2etiGQJg7j1TVH6mbbTiDYLgEhStDAnwB7t9Em4oqNpf4C9h2kUGVSyoOAkSveY14zQ3Zi0vuOuhTxbUeslJTIWniJyPhVuxEuISt1KcKp3zJjQCNACPNXirvBHUWoJQcgmMKYE5A7+Yg5UmkndiTxgdeFzOB5Cy6ISoKAAwyR4xupy71KHFyIykZQJ7/ABmhbt82lBwrAcAMSoHMR1eskH48zxq3dhTgJcVKlknrazp2d0cO6hxW0NSenkLWq2oS3KTkrMk+ER3n5RT27xR0SlnNI3gZSe7vrG2W6nemUnpkhp0hJkGRoRBMBMnKedHbVZlMowqEADdoRHLdHKm58dCUOWyK/WxjCelMHVKjw3DLMzlVRNi6QNgiEk4Rh1GeRmN9e3I+Xi6h1AX7ZBI0B0y4RRG7rCGiohw4E5iRhSDnMd1Q1dmifFWBl67IAKSR0hSDJlWICBExxmrlpaUttCULKMwlRG8eNE13p1urKhh8DMZ5mfiq77AtPNlTLpD0ghJ6oBnMRG+rScnh6M3LivMgbZkstqcbcTiySUkiSTEQOeh89H9krIhl0rbUSl0QoTlMkgjnOXjVSw7MPPPNqcb6NKMlFUSoDTCB9NbezXW232UJB4xv41tSpyvdmNarG1ky1XhpGmk12HCKKaa9mmmgDhHlP/xV/wDVf+O1SpnlOtKfZW0Z+5DzMNilSA7Bsr94WX83Z+aTRUChOyv3hZfzdn5pNFgaBDgKdTZr2mA4GnpNR16KAJCa53tWsqtxSGAMLYhwjtTmqD35V0KoLRd6HO2kGNKicXJWRcJKLvY5zdl5tPBTTzQDjeUmIXI1TOY1zFZy2AtOLSn7nMkInFnu7sq6fe2yVmPXKSkjLqGJ3Zz8tY8XAWrQrIlpeQkyZ4HThXLUg9M66dRXwZt27krWFqKshhIIyE7gd5qFmzKbWMClLQZSUEABIO8Hz5VpL/u1YCUtrWQoiUZEHDoZ11NClMKSQV4mlkkgSkwctCPHXjWLk4I3ilMKWO3LQkoUleGJECYMaifkqdhhxKSRj6RRnIDFBGsxpFCndtwiW1MLcVEFSYA+WrNwbYhtsB5KynEvrAFWBMgpCuclQn/TT442S7p6InnFsqKnG3MZ7KliTOmRiM50FNsl6dKqXSphaTEKAKSQdSIyB+mn39tol9SUMpWGwZUSACqNAAdBMZ1FeZVgQtwFIjqT2lDU94083Oo9jVZV2EbquxNpK3FLS6oKKSIy4ZwdI04RTbRiafSMEgggYoI7J36QBvI3ULuO0paecwwku4ShOgynI7pzB8aNvOFSU9LBlQCRvM5GZ3RNOSFF2fsZ63uoW4GgpQaAChGgMkSDElPOtFcAH1OEBXtslSDiAV8cxnUWQtAATBOSp1gDSd9XLSEoaKRqqRAGpggVCmgknor3q0kJMYdQpI4Ea+MCgXRvIKHOqEyDAzUoGAZJnjVi2OOvWZDaEhBRGIkjFI1SIBGvPdTrrs9pWEpUhGFKgVHGQs4f9BHxTVpWQJruEfrhBIQpsTMQd3Gqt5XsooizkdpKQFJUpIz6xJ5UVtd3pCypYGsgTmruHP6K9sNrIlBbBEkSIyFOOXliduyMlY2S29JCjMhWZhXAico3xzrTN2kpaClJEJnCNCY9rnlNRBbKVS91FJURhBgkHsmBuzHgK1Vn2VU4Eh6MCVBZGKZIMj44oUJSeAnOMVkxlvUs9dtJQMgFFGac80HdnOu6tBs3Z8bgCASUHrrOkzOQnMcONblVlSQQQCDkedMsd3NtT0aAnEZMbzzroXTWknc5pdTeLViwBXpNI00mus4xE15Srw0AeE0I2mv1NlZJ1WrJA4n1DWrl7Xq3Zmi44dNBvJ3JA41zhtxdutPSOZJ3Dckbkj6TvNc9arwVls6KNLk7vRzjaZkm1OFZJUcCiTvKm0n6a9ont4gC8HRwDfzLdeUo34otyVzbeTfbtJabs75CVJSlKFblAJACTwVHnrpKcxIrgds2fKGGXUCUqabUeRKBNaXZDyjqZhu0krb0C9VJ/wB29Q5699aKor2Zg4XyjrIp1V7FbUPIC21BSSMiDINWIrUyHV7TRTooGKnCmzXs0hDX2MaYqg7cQVmT1hpnkPCiYNeik0nsd2jIXndCkLCjppkDv50Dvi5Q44lWDFAIjXPdlXSyAdaallI0SB3CsJ0FJ7NoV3E5Wu5ghSMSSmcWIYc0nDkQDw5VGftMKlvpMacScJB1GaVDWfPrXVbTYkOCFpBH9b6HWq4kBtfRoBWUkJKs4JEeFRLp83TNo9RdWaOW3ddCXnMQEZzHtYnhGlNVZXX7WEPjqgEJwnIYdCCO6t5duzK2hCUweMT8egqG/LlW0kOSCSpKSQOyknMgnXvNYqErXZq6sW7IxN9bNwpBSVazimTkrfzGo/lVq3XC7h6QL6T8YZSB/XCtW2xAGpG+Ynv51dsl2KXOAdXnp8dFvEeBqbgZqyWFp2CZQuICgTkY4E1UunYu2JdQ68+HGm1k5EgkZjsxA1nWuhWbZRtMSSd8aZ0XQwkCAMq1pdO0vMYVK+fKcyaa6N1eEEgmAUmc9CeR9VS2pp9pZc6PHIzRorgMxl310P2ObmcAB5VIlhImBrTj09sXFLqL5scxue6VJccVhwlYnPMgmcgVZ4d1XLFdygoJz60AHgTpPPKtzarqQsySQdJSYr2zXWhGYBJ4kznxpS6ZuWyl1NkArFsCwHOleKnnMoKyYEaQmtMBFe0jXVGKjo5ZTctnlKa8mlFUSI15Fe17h40AMAnSht/7QtWNvE4rrHspHaWeAH06Cge1HlGbZluzw47pPtEd5HaPIVz1CHrW9iWStat53DlwHKsKlZRWNnRTouWXovWy3vW98FXGEpE4UD18Sa2l23WllvCInfz9VR3DcKWEadY6n6KIqTP8/wCtK47Nu7OhyVrLRxrb8/3i9+r+ZbpU7ygN/wB4vfq/mW6VdkdI5ze3KwDY7OCJBZa10+5is1tBscQStkSN6d47q1Gzx+1GPyLU+jTRFaP6zjwrN7Ejl9ybRP2RctLIE9ZBzSe8bjzGddP2d8pLD8Jd+xL0hXZJ5K+g0DvnZRt+VDqL4jQ94+msPeNzuMKhactxHZPjTjUcRuKkfQiIUJBp0RXCbk2vtNljo3JR+IrNPhvHga31yeVZlcJfSWlce0jzjMeIreNRMydNo3FexUFivFp5OJtaVA70kH5KtdHwNWQNFezXuE8KVACFe0sNKKAFSpRXtACFR2izJWkpUJByNSV7NALAHRsyhMQpR/3GfkoylMCBXk0qiNOMXdIqUnLZ7UiSgIUpeQTqZjKKiFQ3r96O9x/dNOb4xb9gguUlH1G+z9k90HwqXs/ZPdB8Kud2RoLWhJVhClAE8JMTRNtpvpnGy2IQl2JJxFSEkgkyNcOnOvAh9Uqz/pXp3PfqfSqMP6pav2Nj9cFk90HwqXs/ZPdB8Kubk1KmyLJSMJ65hM5Yu6s19ZqvUF8mz+i0lub+Dofs9ZPdB8KvPZ6ye6D4Vc4UmDBryl96q/ivkf2Sl+b+DpPs9ZPdB8KvDf1k90Hwq5vSml96qfivkPslP838HSU7QWQaOJ+FVG9rRYrQjA48oJ3hDpRPI4TJFYSlR96qfih/ZKa1N/BpbHsPdKyQjESAT92XkBv1rQ3TsjZEIllCoM54lSYJBmc9RWLuF1AWoLUEhSFJk7iSmD9PhWiU7Z8MC0o1UZIBgLBBHaGmRHAjfNd/T9WqsVOUV+zzeq6PwpuEZN/4DrFysLTiSFEGRqoaEg68xUF73O22ypSAZEaknVQG+hzlpsygAp9BADgGQn7IZnNWqTpVpak/USylYWCsKlPVElachmeHGuyM1LFlr1OKVNxznfocD2//AMRe/V8fcW68r3b4/wB4vfq9w9xbpVqlgk39wL+1GNfuTXcPsaeOVFQonf6jQW4PvVggfgm/H7GN0/HRUK0+msnsSJ+jn5QdIFMdsqVDCtIIO4jKkiZH0THm31OFHePNE9+dIZkr02HbUSWVdGeCh1SeR3VlbfcrzH3RsgcRmnz11gD/ALgf9V70OIERIPiI3/0aVikzj1mtq2zibWpJ4pJHya1prt8pdra7SkugfjiD8IeqtBbNjGHPalBPtk5Z/wC2IrPW3YBwfclpX39Uj6KFJoflezWXd5W2lR0zSkHiIUPXWksW21jdjC+iTuUcJ8yori1puV5r7o0sc4kecVUjvHKtFWl3JdKL0fRbT7ahKSD3EVLgHGvnRm0rQeqpaeBSSPkIorZdrbWjs2hzxOL5Zq1XXdEug+zO79HzpdGa40x5SLan26Vf7kD6Iq615V7SNW2z8IfTVeNAnwZHWOjNLAeFcwT5XnRqwjwUfVUqfK+v3sPhn/jR4sPUXhTOlho8K96I8K5p/bAv3uB+mf8AjUavK48dGEeKyfoo8aAeFM6eGjyqtfCYsrv+1X7prmDvlUtJ7KGh4KP01qdkL5ft9jtXSYSoKwpAEatzn4monUU4uMd2ZpCm4SUpaujNspBUATAJAJ4CczRV10/VCkJTkjGgGCVEYFJGJWp+ThVmx7NPoJxMpVMakGM+GUzpqKY9s1aSokIiY0VwEZxXy8OlrQj/ABe/Q+pn1NGcrclr19QDFE0LBYQEmHAFxzSXF4wP9WnhMVMdk7T+IPhU5Wy1qIAKchoMWQrOHTV4X8jya1OpoTS86wUbOzBKFJTiUmUHLIgyBOkEAp8aY63JLhAw5kRGcAAZDST9NFG9mbQAfsQKjorFplGlN+ti1YcOHqzMYsp4xVf6WtZLg/8A3qR/qqN2+a/f/XwVkpCXHG8AIOMjjHRFSI+I0xDiUBspSlSpUFE7+sIjPw51dOzdrnERJiJKpyiIz5U3617VAGAQDIzGvmqvArdoP9f2J8eg91F75/uU1splwAAnGAkJmQCsggDflAqz0TUgYJhDhMRMAgJORjFOLzCdKlGzVqknDmdTInWde8U5GzVpklSSSRE4hPnpxoVf+N/omVek/wDcX79gVbGUhKFJkYgSUndCoB5Aj5Kq0ZOydpOqB8Kl9aNp/EHnrCfSV27qDOqHWUIqzqJgathdAm7V/wC7/wCooR9aVp/EHnrQWe71s3epKx1sQy11dBr0PpvT1adRucWsM836p1FKpSUYSTytHCtvQPZB7L3P5lulXu3q/wC8Hv1euv3JFeV9Cng+fsaO59rrKizspL0KS2gEYHNQkAgkIogjbSx73/Mh3/hSpUnBEJkn17WPc/39R3zdn46lRt1Yvd//AMO925FKlU8EUmS/X9Yfd5/Qdy59infX9Yj/AJgeLbx/9KVKjw0FxfX3Yd9p8ejen9zSvFbb2Ldao3fc3fD2ny0qVHhoOTJPr9sPvnl9zd/4VUte091udtaCePROz5w2DXlKn4aDkwa+7dCtLQpH+1Lx+VBoc81d/tLf8Jl35UppUqXhRGpspOps47NraV+g+Plbqsu0tj8Kg9wc+lFKlUumi1NkKryaH4QeZf8AxpgvZqe38SvVSpUeFErkx4vdr8f/APKvVXqbza3OD4Kv+NKlS8KI+bLLVqaP4dI7w79CDR25NqPqUKSzeTbQUQVAMuLkgRPWZMZUqVNUkQ5Nh1jyh/j30f0bLHxlk0TY8ptnTGK8nFd7J/8AVgV5SrTh7szZaHlXsvv39k5/Cr3+1iy+/P2Tn8KlSot7gL+1my++/wBk5/Cpv9rVl99/snP4dKlSt7iF/axZvfn7Jz+HS/tZsvvw+iX/AA6VKnb3Hg8Plbsvvz9k5/DpqvK1Zvfn7Jz+FSpUcfcMDFeVuzx9+H0Sz/8AKof7XGd1sn9Uof8AzpUqXH3Kx6Ho8rbPvv8AZK/h1DbPKjZ3ElC7ViSdR0axoQRmG+IrylRx9wwcr2tvRp22OLQuUnBBwqGjaBoRxFKlSqkhX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50" name="Picture 22" descr="http://zdoroveuspeh.ru/wp-content/uploads/2012/11/1264291769_grech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5013325"/>
            <a:ext cx="29987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92213" y="1011238"/>
            <a:ext cx="67627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/>
              <a:t>Продукты, богатые витаминами группы В:</a:t>
            </a:r>
            <a:r>
              <a:rPr lang="ru-RU" sz="2400"/>
              <a:t> </a:t>
            </a:r>
          </a:p>
          <a:p>
            <a:pPr algn="ctr"/>
            <a:r>
              <a:rPr lang="ru-RU" sz="2400">
                <a:hlinkClick r:id="rId2"/>
              </a:rPr>
              <a:t>хлеб грубого помола </a:t>
            </a:r>
            <a:r>
              <a:rPr lang="ru-RU" sz="2400"/>
              <a:t>; </a:t>
            </a:r>
          </a:p>
          <a:p>
            <a:pPr algn="ctr"/>
            <a:r>
              <a:rPr lang="ru-RU" sz="2400">
                <a:hlinkClick r:id="rId3"/>
              </a:rPr>
              <a:t>молоко </a:t>
            </a:r>
            <a:r>
              <a:rPr lang="ru-RU" sz="2400"/>
              <a:t>; </a:t>
            </a:r>
          </a:p>
          <a:p>
            <a:pPr algn="ctr"/>
            <a:r>
              <a:rPr lang="ru-RU" sz="2400">
                <a:hlinkClick r:id="rId4"/>
              </a:rPr>
              <a:t>творог </a:t>
            </a:r>
            <a:r>
              <a:rPr lang="ru-RU" sz="2400"/>
              <a:t>; </a:t>
            </a:r>
          </a:p>
          <a:p>
            <a:pPr algn="ctr"/>
            <a:r>
              <a:rPr lang="ru-RU" sz="2400">
                <a:hlinkClick r:id="rId5"/>
              </a:rPr>
              <a:t>печень </a:t>
            </a:r>
            <a:r>
              <a:rPr lang="ru-RU" sz="2400"/>
              <a:t>; </a:t>
            </a:r>
          </a:p>
          <a:p>
            <a:pPr algn="ctr"/>
            <a:r>
              <a:rPr lang="ru-RU" sz="2400">
                <a:hlinkClick r:id="rId6"/>
              </a:rPr>
              <a:t>сыр </a:t>
            </a:r>
            <a:r>
              <a:rPr lang="ru-RU" sz="2400"/>
              <a:t>; </a:t>
            </a:r>
          </a:p>
          <a:p>
            <a:pPr algn="ctr"/>
            <a:r>
              <a:rPr lang="ru-RU" sz="2400">
                <a:hlinkClick r:id="rId7"/>
              </a:rPr>
              <a:t>яйца </a:t>
            </a:r>
            <a:r>
              <a:rPr lang="ru-RU" sz="2400"/>
              <a:t>; </a:t>
            </a:r>
          </a:p>
          <a:p>
            <a:pPr algn="ctr"/>
            <a:r>
              <a:rPr lang="ru-RU" sz="2400"/>
              <a:t>капуста; </a:t>
            </a:r>
          </a:p>
          <a:p>
            <a:pPr algn="ctr"/>
            <a:r>
              <a:rPr lang="ru-RU" sz="2400"/>
              <a:t>яблоки; </a:t>
            </a:r>
          </a:p>
          <a:p>
            <a:pPr algn="ctr"/>
            <a:r>
              <a:rPr lang="ru-RU" sz="2400">
                <a:hlinkClick r:id="rId8"/>
              </a:rPr>
              <a:t>миндаль </a:t>
            </a:r>
            <a:r>
              <a:rPr lang="ru-RU" sz="2400"/>
              <a:t>; </a:t>
            </a:r>
          </a:p>
          <a:p>
            <a:pPr algn="ctr"/>
            <a:r>
              <a:rPr lang="ru-RU" sz="2400">
                <a:hlinkClick r:id="rId9"/>
              </a:rPr>
              <a:t>помидоры </a:t>
            </a:r>
            <a:r>
              <a:rPr lang="ru-RU" sz="2400"/>
              <a:t>; </a:t>
            </a:r>
          </a:p>
          <a:p>
            <a:pPr algn="ctr"/>
            <a:r>
              <a:rPr lang="ru-RU" sz="2400">
                <a:hlinkClick r:id="rId10"/>
              </a:rPr>
              <a:t>бобовые </a:t>
            </a:r>
            <a:r>
              <a:rPr lang="ru-RU" sz="2400"/>
              <a:t>.</a:t>
            </a:r>
          </a:p>
          <a:p>
            <a:pPr algn="ctr" eaLnBrk="0" hangingPunct="0"/>
            <a:endParaRPr lang="ru-RU" sz="2400"/>
          </a:p>
        </p:txBody>
      </p:sp>
      <p:pic>
        <p:nvPicPr>
          <p:cNvPr id="17411" name="Picture 38" descr="2434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51500" y="2205038"/>
            <a:ext cx="2549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n_kz_pomidor_0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9750" y="4705350"/>
            <a:ext cx="28797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20080616_007"/>
          <p:cNvPicPr>
            <a:picLocks noChangeAspect="1" noChangeArrowheads="1"/>
          </p:cNvPicPr>
          <p:nvPr/>
        </p:nvPicPr>
        <p:blipFill>
          <a:blip r:embed="rId13"/>
          <a:srcRect b="8720"/>
          <a:stretch>
            <a:fillRect/>
          </a:stretch>
        </p:blipFill>
        <p:spPr bwMode="auto">
          <a:xfrm>
            <a:off x="0" y="2492375"/>
            <a:ext cx="28797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Goroh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rcRect l="8870" r="8296" b="14545"/>
          <a:stretch>
            <a:fillRect/>
          </a:stretch>
        </p:blipFill>
        <p:spPr bwMode="auto">
          <a:xfrm>
            <a:off x="6300788" y="4652963"/>
            <a:ext cx="26638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87675" cy="4437063"/>
          </a:xfrm>
        </p:spPr>
        <p:txBody>
          <a:bodyPr/>
          <a:lstStyle/>
          <a:p>
            <a:pPr>
              <a:defRPr/>
            </a:pPr>
            <a:r>
              <a:rPr lang="ru-RU" sz="3200" dirty="0"/>
              <a:t>В состав минеральных веществ входят: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8AAB721-1173-4E66-99E5-2F3AFB26AD3E}"/>
              </a:ext>
            </a:extLst>
          </p:cNvPr>
          <p:cNvGraphicFramePr/>
          <p:nvPr/>
        </p:nvGraphicFramePr>
        <p:xfrm>
          <a:off x="-323850" y="188913"/>
          <a:ext cx="11614150" cy="634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0"/>
            <a:ext cx="7235825" cy="1700213"/>
          </a:xfrm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ru-RU" sz="5400" b="1" i="1">
                <a:solidFill>
                  <a:srgbClr val="660033"/>
                </a:solidFill>
              </a:rPr>
              <a:t>Рекомендации </a:t>
            </a:r>
            <a:br>
              <a:rPr lang="ru-RU" sz="5400" b="1" i="1">
                <a:solidFill>
                  <a:srgbClr val="660033"/>
                </a:solidFill>
              </a:rPr>
            </a:br>
            <a:r>
              <a:rPr lang="ru-RU" sz="5400" b="1" i="1">
                <a:solidFill>
                  <a:srgbClr val="660033"/>
                </a:solidFill>
              </a:rPr>
              <a:t>школьникам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1412875"/>
            <a:ext cx="6732587" cy="54451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ru-RU" sz="2400"/>
          </a:p>
          <a:p>
            <a:pPr>
              <a:lnSpc>
                <a:spcPct val="80000"/>
              </a:lnSpc>
              <a:defRPr/>
            </a:pPr>
            <a:r>
              <a:rPr lang="ru-RU" sz="2400" b="1"/>
              <a:t>В питании всё должно быть в меру;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/>
              <a:t>Пища должна быть разнообразной;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/>
              <a:t>Еда должна быть тёплой;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/>
              <a:t>Тщательно пережёвывать пищу;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/>
              <a:t>Есть овощи и фрукты;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/>
              <a:t>Есть 3—4 раза в день;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/>
              <a:t>Не есть перед сном;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/>
              <a:t>Не есть копчёного, жареного и острого;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/>
              <a:t>Не есть всухомятку;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/>
              <a:t>Меньше есть сладостей;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/>
              <a:t>Не перекусывать чипсами и сухариками;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/>
              <a:t>Обязательно брать в школе горячий обед.</a:t>
            </a:r>
          </a:p>
        </p:txBody>
      </p:sp>
      <p:pic>
        <p:nvPicPr>
          <p:cNvPr id="18436" name="Picture 4" descr="j02893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204946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596187" cy="1417638"/>
          </a:xfrm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ru-RU" sz="6600" b="1" i="1">
                <a:solidFill>
                  <a:srgbClr val="660033"/>
                </a:solidFill>
              </a:rPr>
              <a:t>Выводы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339975" y="1196975"/>
            <a:ext cx="6624638" cy="56610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/>
              <a:t> </a:t>
            </a:r>
            <a:r>
              <a:rPr lang="ru-RU" sz="2400" b="1"/>
              <a:t>Таким образом, питание является важнейшим фактором внешней среды, воздействующим на состояние растущего  организма и его развитие. 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/>
              <a:t>Для правильной жизнедеятельности растущего организма необходимо, чтобы питание было рациональным, правильным, физиологически полноценным. Это означает, что как по количеству, так и по своему качественному составу пища должна отвечать физиологическим требованиям организма школьника.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/>
              <a:t>Если ребёнок остаётся в школе на полный день (то есть на «продлёнку») ему надо обязательно съесть в школе горячий обед. </a:t>
            </a:r>
          </a:p>
          <a:p>
            <a:pPr>
              <a:lnSpc>
                <a:spcPct val="80000"/>
              </a:lnSpc>
              <a:defRPr/>
            </a:pPr>
            <a:endParaRPr lang="ru-RU" sz="2400" b="1"/>
          </a:p>
          <a:p>
            <a:pPr>
              <a:lnSpc>
                <a:spcPct val="80000"/>
              </a:lnSpc>
              <a:defRPr/>
            </a:pPr>
            <a:endParaRPr lang="ru-RU" sz="2400" b="1"/>
          </a:p>
        </p:txBody>
      </p:sp>
      <p:pic>
        <p:nvPicPr>
          <p:cNvPr id="19460" name="Picture 5" descr="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276475"/>
            <a:ext cx="20462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2492375"/>
            <a:ext cx="88455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/>
              <a:t>    Здоровое питание-залог успешной учёбы!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80963" y="1105208"/>
            <a:ext cx="878046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/>
              <a:t>ТЕМА РОДИТЕЛЬСКОГО СОБРАНИЯ: </a:t>
            </a:r>
          </a:p>
          <a:p>
            <a:pPr algn="ctr"/>
            <a:endParaRPr lang="ru-RU" sz="3600" b="1" dirty="0"/>
          </a:p>
          <a:p>
            <a:pPr algn="ctr"/>
            <a:r>
              <a:rPr lang="ru-RU" b="1" dirty="0"/>
              <a:t>« </a:t>
            </a:r>
            <a:r>
              <a:rPr lang="ru-RU" sz="4000" b="1" i="1" u="sng" dirty="0"/>
              <a:t>Здоровое питание –фундамент хорошей учебы!»</a:t>
            </a:r>
          </a:p>
        </p:txBody>
      </p:sp>
      <p:pic>
        <p:nvPicPr>
          <p:cNvPr id="4099" name="Picture 7" descr="j01779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5081588"/>
            <a:ext cx="266382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6225" y="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8" descr="344530c2a76c"/>
          <p:cNvPicPr>
            <a:picLocks noChangeAspect="1" noChangeArrowheads="1"/>
          </p:cNvPicPr>
          <p:nvPr/>
        </p:nvPicPr>
        <p:blipFill>
          <a:blip r:embed="rId4">
            <a:lum bright="8000" contrast="32000"/>
          </a:blip>
          <a:srcRect/>
          <a:stretch>
            <a:fillRect/>
          </a:stretch>
        </p:blipFill>
        <p:spPr bwMode="auto">
          <a:xfrm>
            <a:off x="0" y="4479925"/>
            <a:ext cx="30972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MPj04306590000[1]"/>
          <p:cNvPicPr>
            <a:picLocks noChangeAspect="1" noChangeArrowheads="1"/>
          </p:cNvPicPr>
          <p:nvPr/>
        </p:nvPicPr>
        <p:blipFill>
          <a:blip r:embed="rId5">
            <a:lum bright="-22000" contrast="36000"/>
          </a:blip>
          <a:srcRect/>
          <a:stretch>
            <a:fillRect/>
          </a:stretch>
        </p:blipFill>
        <p:spPr bwMode="auto">
          <a:xfrm>
            <a:off x="6372225" y="4448175"/>
            <a:ext cx="27717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dirty="0"/>
              <a:t>Наведение порядка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/>
              <a:t> в режиме питания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/>
              <a:t>в силах любого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/>
              <a:t>человека и тот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/>
              <a:t>кто хочет, может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/>
              <a:t> преодолеть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/>
              <a:t> вредную привычку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/>
              <a:t>неправильно питаться.</a:t>
            </a:r>
          </a:p>
        </p:txBody>
      </p:sp>
      <p:pic>
        <p:nvPicPr>
          <p:cNvPr id="21507" name="Picture 15" descr="Картинка 2 из 257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0"/>
            <a:ext cx="485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4813300"/>
            <a:ext cx="3708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</a:t>
            </a:r>
            <a:r>
              <a:rPr lang="ru-RU" sz="3200" b="1">
                <a:solidFill>
                  <a:srgbClr val="C00000"/>
                </a:solidFill>
              </a:rPr>
              <a:t>Приятного Вам         аппетита!  Будьте здоровы!</a:t>
            </a:r>
            <a:endParaRPr lang="ru-RU" sz="3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ru-RU" sz="4000">
                <a:solidFill>
                  <a:schemeClr val="tx1"/>
                </a:solidFill>
                <a:effectLst/>
              </a:rPr>
            </a:br>
            <a:r>
              <a:rPr lang="ru-RU" sz="4000">
                <a:solidFill>
                  <a:schemeClr val="tx1"/>
                </a:solidFill>
                <a:effectLst/>
              </a:rPr>
              <a:t>            </a:t>
            </a:r>
            <a:r>
              <a:rPr lang="ru-RU" sz="4000" u="sng">
                <a:solidFill>
                  <a:schemeClr val="tx1"/>
                </a:solidFill>
                <a:effectLst/>
              </a:rPr>
              <a:t> </a:t>
            </a:r>
            <a:r>
              <a:rPr lang="ru-RU" sz="4000" b="1">
                <a:solidFill>
                  <a:schemeClr val="tx1"/>
                </a:solidFill>
                <a:effectLst/>
              </a:rPr>
              <a:t>Основная цель  здорового питания.</a:t>
            </a:r>
            <a:r>
              <a:rPr lang="ru-RU" sz="4000">
                <a:solidFill>
                  <a:schemeClr val="tx1"/>
                </a:solidFill>
                <a:effectLst/>
              </a:rPr>
              <a:t> </a:t>
            </a:r>
            <a:br>
              <a:rPr lang="ru-RU" sz="4000">
                <a:solidFill>
                  <a:schemeClr val="tx1"/>
                </a:solidFill>
                <a:effectLst/>
              </a:rPr>
            </a:br>
            <a:endParaRPr lang="ru-RU" sz="4000">
              <a:solidFill>
                <a:schemeClr val="tx1"/>
              </a:solidFill>
              <a:effectLst/>
            </a:endParaRP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  </a:t>
            </a:r>
            <a:r>
              <a:rPr lang="ru-RU" u="sng" dirty="0"/>
              <a:t> </a:t>
            </a:r>
            <a:r>
              <a:rPr lang="ru-RU" b="1" dirty="0"/>
              <a:t>Основной целью здорового питания</a:t>
            </a:r>
            <a:r>
              <a:rPr lang="ru-RU" dirty="0"/>
              <a:t> является создание благоприятных условий для сохранения и укрепления физического здоровья школьников за счет повышения эффективности и безопасности системы школьного питания.</a:t>
            </a:r>
          </a:p>
        </p:txBody>
      </p:sp>
      <p:pic>
        <p:nvPicPr>
          <p:cNvPr id="5124" name="Picture 4" descr="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4724400"/>
            <a:ext cx="19923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6371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u="sng">
                <a:solidFill>
                  <a:schemeClr val="tx1"/>
                </a:solidFill>
                <a:effectLst/>
              </a:rPr>
              <a:t>Что такое здоровье?</a:t>
            </a:r>
            <a:br>
              <a:rPr lang="ru-RU" sz="4000" b="1" u="sng">
                <a:solidFill>
                  <a:schemeClr val="tx1"/>
                </a:solidFill>
                <a:effectLst/>
              </a:rPr>
            </a:br>
            <a:endParaRPr lang="ru-RU" sz="4000" b="1" u="sng">
              <a:solidFill>
                <a:schemeClr val="tx1"/>
              </a:solidFill>
              <a:effectLst/>
            </a:endParaRP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052513"/>
            <a:ext cx="8540750" cy="5805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     </a:t>
            </a:r>
            <a:r>
              <a:rPr lang="ru-RU" sz="2800" dirty="0"/>
              <a:t>Здоровье – это состояние полного физического, духовного и социального благополучия, а не только отсутствие болезней и физических недостатков. Духовное здоровье – это здоровье нашего разума, а физическое – здоровье нашего тела. Составляющие здоровья должны гармонично развиваться. Здоровье человека – бесценный дар природы. Разрушить здоровье можно, а купить нельзя. Чтобы быть здоровым, необходимо вести здоровый образ жизни, в который входят элементы: двигательная активность; рациональное питание; соблюдение режима труда и отдыха; личная гигиена; психическая и эмоциональная устойчивость; </a:t>
            </a:r>
            <a:r>
              <a:rPr lang="ru-RU" sz="2800" u="sng" dirty="0"/>
              <a:t>отказ от вредных привычек</a:t>
            </a:r>
            <a:r>
              <a:rPr lang="ru-RU" sz="2800" dirty="0"/>
              <a:t>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Здоровое питание для школь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060575"/>
            <a:ext cx="54737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Здоровое питание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ru-RU" sz="4000">
                <a:solidFill>
                  <a:schemeClr val="tx1"/>
                </a:solidFill>
                <a:effectLst/>
              </a:rPr>
            </a:br>
            <a:r>
              <a:rPr lang="ru-RU" sz="4000" b="1">
                <a:solidFill>
                  <a:schemeClr val="tx1"/>
                </a:solidFill>
                <a:effectLst/>
              </a:rPr>
              <a:t>Основные принципы здорового питания    школьников.</a:t>
            </a:r>
            <a:br>
              <a:rPr lang="ru-RU" sz="4000">
                <a:solidFill>
                  <a:schemeClr val="tx1"/>
                </a:solidFill>
                <a:effectLst/>
              </a:rPr>
            </a:br>
            <a:br>
              <a:rPr lang="ru-RU" sz="4000">
                <a:solidFill>
                  <a:schemeClr val="tx1"/>
                </a:solidFill>
                <a:effectLst/>
              </a:rPr>
            </a:br>
            <a:endParaRPr lang="ru-RU" sz="4000">
              <a:solidFill>
                <a:schemeClr val="tx1"/>
              </a:solidFill>
              <a:effectLst/>
            </a:endParaRPr>
          </a:p>
        </p:txBody>
      </p:sp>
      <p:pic>
        <p:nvPicPr>
          <p:cNvPr id="8195" name="Picture 4" descr="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1196975"/>
            <a:ext cx="2376488" cy="1938338"/>
          </a:xfrm>
          <a:noFill/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79388" y="3363913"/>
            <a:ext cx="90138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         Питание младшего школьника должно быть : разнообразным,</a:t>
            </a:r>
          </a:p>
          <a:p>
            <a:r>
              <a:rPr lang="ru-RU" b="1"/>
              <a:t>регулярным, адекватным(соответствовать энерготратам  ребёнка),</a:t>
            </a:r>
          </a:p>
          <a:p>
            <a:r>
              <a:rPr lang="ru-RU" b="1"/>
              <a:t>безопасным, вызывать приятные ощущения и положительные  </a:t>
            </a:r>
          </a:p>
          <a:p>
            <a:r>
              <a:rPr lang="ru-RU" b="1"/>
              <a:t>эмоции</a:t>
            </a:r>
            <a:r>
              <a:rPr lang="ru-RU"/>
              <a:t>.</a:t>
            </a:r>
          </a:p>
          <a:p>
            <a:endParaRPr lang="ru-RU"/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1116013" y="4868863"/>
            <a:ext cx="7588250" cy="2170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     Калорийность рациона школьника должна быть следующей:</a:t>
            </a:r>
            <a:r>
              <a:rPr lang="ru-RU"/>
              <a:t> </a:t>
            </a:r>
          </a:p>
          <a:p>
            <a:r>
              <a:rPr lang="ru-RU"/>
              <a:t>7-10 лет – 2400 ккал </a:t>
            </a:r>
          </a:p>
          <a:p>
            <a:r>
              <a:rPr lang="ru-RU"/>
              <a:t>14-17лет – 2600-3000ккал </a:t>
            </a:r>
          </a:p>
          <a:p>
            <a:r>
              <a:rPr lang="ru-RU"/>
              <a:t>если ребенок занимается спортом, он должен получать на 300-500 ккал больше.</a:t>
            </a:r>
          </a:p>
          <a:p>
            <a:pPr eaLnBrk="0" hangingPunct="0">
              <a:spcBef>
                <a:spcPct val="50000"/>
              </a:spcBef>
              <a:buFont typeface="Symbol" pitchFamily="18" charset="2"/>
              <a:buChar char=""/>
            </a:pPr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92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510588" cy="15414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/>
              <a:t>Необходимые продукты для полноценного питания младших школьников.</a:t>
            </a: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628775"/>
            <a:ext cx="8540750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/>
              <a:t> </a:t>
            </a:r>
            <a:br>
              <a:rPr lang="ru-RU"/>
            </a:br>
            <a:br>
              <a:rPr lang="ru-RU"/>
            </a:br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484438" y="1196975"/>
            <a:ext cx="42449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>Белки</a:t>
            </a:r>
          </a:p>
          <a:p>
            <a:pPr algn="ctr"/>
            <a:r>
              <a:rPr lang="ru-RU">
                <a:hlinkClick r:id="rId2"/>
              </a:rPr>
              <a:t>молоко </a:t>
            </a:r>
            <a:r>
              <a:rPr lang="ru-RU"/>
              <a:t>или </a:t>
            </a:r>
            <a:r>
              <a:rPr lang="ru-RU">
                <a:hlinkClick r:id="rId3"/>
              </a:rPr>
              <a:t>кисломолочные напитки </a:t>
            </a:r>
            <a:r>
              <a:rPr lang="ru-RU"/>
              <a:t>; </a:t>
            </a:r>
          </a:p>
          <a:p>
            <a:pPr algn="ctr"/>
            <a:r>
              <a:rPr lang="ru-RU">
                <a:hlinkClick r:id="rId4"/>
              </a:rPr>
              <a:t>творог </a:t>
            </a:r>
            <a:r>
              <a:rPr lang="ru-RU"/>
              <a:t>; </a:t>
            </a:r>
          </a:p>
          <a:p>
            <a:pPr algn="ctr"/>
            <a:r>
              <a:rPr lang="ru-RU">
                <a:hlinkClick r:id="rId5"/>
              </a:rPr>
              <a:t>сыр </a:t>
            </a:r>
            <a:r>
              <a:rPr lang="ru-RU"/>
              <a:t>; </a:t>
            </a:r>
          </a:p>
          <a:p>
            <a:pPr algn="ctr"/>
            <a:r>
              <a:rPr lang="ru-RU">
                <a:hlinkClick r:id="rId6"/>
              </a:rPr>
              <a:t>рыба </a:t>
            </a:r>
            <a:r>
              <a:rPr lang="ru-RU"/>
              <a:t>; </a:t>
            </a:r>
          </a:p>
          <a:p>
            <a:pPr algn="ctr"/>
            <a:r>
              <a:rPr lang="ru-RU">
                <a:hlinkClick r:id="rId7"/>
              </a:rPr>
              <a:t>мясные продукты </a:t>
            </a:r>
            <a:r>
              <a:rPr lang="ru-RU"/>
              <a:t>; </a:t>
            </a:r>
          </a:p>
          <a:p>
            <a:pPr algn="ctr"/>
            <a:r>
              <a:rPr lang="ru-RU">
                <a:hlinkClick r:id="rId8"/>
              </a:rPr>
              <a:t>яйца </a:t>
            </a:r>
            <a:r>
              <a:rPr lang="ru-RU"/>
              <a:t>.</a:t>
            </a:r>
          </a:p>
          <a:p>
            <a:pPr algn="ctr" eaLnBrk="0" hangingPunct="0"/>
            <a:endParaRPr lang="ru-R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68313" y="3359150"/>
            <a:ext cx="46005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/>
              <a:t>Жиры.</a:t>
            </a:r>
            <a:r>
              <a:rPr lang="ru-RU" sz="2800"/>
              <a:t> </a:t>
            </a:r>
            <a:br>
              <a:rPr lang="ru-RU" sz="2800"/>
            </a:br>
            <a:br>
              <a:rPr lang="ru-RU"/>
            </a:br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419475" y="3789363"/>
            <a:ext cx="432117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9"/>
              </a:rPr>
              <a:t>сливочное масло </a:t>
            </a:r>
            <a:r>
              <a:rPr lang="ru-RU"/>
              <a:t>; </a:t>
            </a:r>
          </a:p>
          <a:p>
            <a:r>
              <a:rPr lang="ru-RU">
                <a:hlinkClick r:id="rId10"/>
              </a:rPr>
              <a:t>растительное масло </a:t>
            </a:r>
            <a:r>
              <a:rPr lang="ru-RU"/>
              <a:t>; </a:t>
            </a:r>
          </a:p>
          <a:p>
            <a:r>
              <a:rPr lang="ru-RU">
                <a:hlinkClick r:id="rId11"/>
              </a:rPr>
              <a:t>сметану </a:t>
            </a:r>
            <a:r>
              <a:rPr lang="ru-RU"/>
              <a:t>.</a:t>
            </a:r>
          </a:p>
          <a:p>
            <a:pPr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395288" y="5340350"/>
            <a:ext cx="286226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Углеводы.</a:t>
            </a:r>
            <a:r>
              <a:rPr lang="ru-RU" b="1"/>
              <a:t> </a:t>
            </a:r>
            <a:br>
              <a:rPr lang="ru-RU"/>
            </a:br>
            <a:br>
              <a:rPr lang="ru-RU"/>
            </a:br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394075" y="4941888"/>
            <a:ext cx="57499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12"/>
              </a:rPr>
              <a:t>хлеб </a:t>
            </a:r>
            <a:r>
              <a:rPr lang="ru-RU"/>
              <a:t>; </a:t>
            </a:r>
          </a:p>
          <a:p>
            <a:r>
              <a:rPr lang="ru-RU">
                <a:hlinkClick r:id="rId13"/>
              </a:rPr>
              <a:t>крупы </a:t>
            </a:r>
            <a:r>
              <a:rPr lang="ru-RU"/>
              <a:t>; </a:t>
            </a:r>
          </a:p>
          <a:p>
            <a:r>
              <a:rPr lang="ru-RU">
                <a:hlinkClick r:id="rId14"/>
              </a:rPr>
              <a:t>картофель </a:t>
            </a:r>
            <a:r>
              <a:rPr lang="ru-RU"/>
              <a:t>; </a:t>
            </a:r>
          </a:p>
          <a:p>
            <a:r>
              <a:rPr lang="ru-RU">
                <a:hlinkClick r:id="rId15"/>
              </a:rPr>
              <a:t>мед </a:t>
            </a:r>
            <a:r>
              <a:rPr lang="ru-RU"/>
              <a:t>; </a:t>
            </a:r>
          </a:p>
          <a:p>
            <a:r>
              <a:rPr lang="ru-RU">
                <a:hlinkClick r:id="rId16"/>
              </a:rPr>
              <a:t>сухофрукты </a:t>
            </a:r>
            <a:r>
              <a:rPr lang="ru-RU"/>
              <a:t>; </a:t>
            </a:r>
          </a:p>
          <a:p>
            <a:r>
              <a:rPr lang="ru-RU">
                <a:hlinkClick r:id="rId17"/>
              </a:rPr>
              <a:t>сахар </a:t>
            </a:r>
            <a:r>
              <a:rPr lang="ru-RU"/>
              <a:t>. </a:t>
            </a:r>
          </a:p>
          <a:p>
            <a:pPr eaLnBrk="0" hangingPunct="0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508375" y="808038"/>
            <a:ext cx="18621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Белки.</a:t>
            </a:r>
            <a:b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endParaRPr lang="ru-RU" sz="40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339975" y="1557338"/>
            <a:ext cx="4572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2"/>
              </a:rPr>
              <a:t>молоко </a:t>
            </a:r>
            <a:r>
              <a:rPr lang="ru-RU"/>
              <a:t>или </a:t>
            </a:r>
            <a:r>
              <a:rPr lang="ru-RU">
                <a:hlinkClick r:id="rId3"/>
              </a:rPr>
              <a:t>кисломолочные напитки </a:t>
            </a:r>
            <a:r>
              <a:rPr lang="ru-RU"/>
              <a:t>; </a:t>
            </a:r>
          </a:p>
          <a:p>
            <a:r>
              <a:rPr lang="ru-RU">
                <a:hlinkClick r:id="rId4"/>
              </a:rPr>
              <a:t>творог </a:t>
            </a:r>
            <a:r>
              <a:rPr lang="ru-RU"/>
              <a:t>; </a:t>
            </a:r>
          </a:p>
          <a:p>
            <a:r>
              <a:rPr lang="ru-RU">
                <a:hlinkClick r:id="rId5"/>
              </a:rPr>
              <a:t>сыр </a:t>
            </a:r>
            <a:r>
              <a:rPr lang="ru-RU"/>
              <a:t>; </a:t>
            </a:r>
          </a:p>
          <a:p>
            <a:r>
              <a:rPr lang="ru-RU">
                <a:hlinkClick r:id="rId6"/>
              </a:rPr>
              <a:t>рыба </a:t>
            </a:r>
            <a:r>
              <a:rPr lang="ru-RU"/>
              <a:t>; </a:t>
            </a:r>
          </a:p>
          <a:p>
            <a:r>
              <a:rPr lang="ru-RU">
                <a:hlinkClick r:id="rId7"/>
              </a:rPr>
              <a:t>мясные продукты </a:t>
            </a:r>
            <a:r>
              <a:rPr lang="ru-RU"/>
              <a:t>; </a:t>
            </a:r>
          </a:p>
          <a:p>
            <a:r>
              <a:rPr lang="ru-RU">
                <a:hlinkClick r:id="rId8"/>
              </a:rPr>
              <a:t>яйца </a:t>
            </a:r>
            <a:r>
              <a:rPr lang="ru-RU"/>
              <a:t>.</a:t>
            </a:r>
          </a:p>
          <a:p>
            <a:pPr eaLnBrk="0" hangingPunct="0">
              <a:spcBef>
                <a:spcPct val="50000"/>
              </a:spcBef>
            </a:pPr>
            <a:endParaRPr lang="ru-RU"/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4005263"/>
            <a:ext cx="29289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:\DCIM\100MSDCF\DSC0047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6463" y="3429000"/>
            <a:ext cx="4211637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>
                <a:solidFill>
                  <a:schemeClr val="tx1"/>
                </a:solidFill>
                <a:effectLst/>
              </a:rPr>
              <a:t>Жиры.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>
                <a:effectLst/>
              </a:rPr>
              <a:t>Мясо, молоко и рыба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68313" y="2708275"/>
            <a:ext cx="5994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hlinkClick r:id="rId2"/>
              </a:rPr>
              <a:t>сливочное масло </a:t>
            </a:r>
            <a:r>
              <a:rPr lang="ru-RU" sz="2400"/>
              <a:t>; </a:t>
            </a:r>
          </a:p>
          <a:p>
            <a:r>
              <a:rPr lang="ru-RU" sz="2400">
                <a:hlinkClick r:id="rId3"/>
              </a:rPr>
              <a:t>растительное масло </a:t>
            </a:r>
            <a:r>
              <a:rPr lang="ru-RU" sz="2400"/>
              <a:t>; </a:t>
            </a:r>
          </a:p>
          <a:p>
            <a:r>
              <a:rPr lang="ru-RU" sz="2400">
                <a:hlinkClick r:id="rId4"/>
              </a:rPr>
              <a:t>сметану </a:t>
            </a:r>
            <a:r>
              <a:rPr lang="ru-RU" sz="2400"/>
              <a:t>.</a:t>
            </a:r>
          </a:p>
          <a:p>
            <a:pPr eaLnBrk="0" hangingPunct="0">
              <a:spcBef>
                <a:spcPct val="50000"/>
              </a:spcBef>
            </a:pPr>
            <a:endParaRPr lang="ru-RU" sz="2400"/>
          </a:p>
        </p:txBody>
      </p:sp>
      <p:pic>
        <p:nvPicPr>
          <p:cNvPr id="15373" name="Picture 13" descr="http://ua.all.biz/img/ua/catalog/42469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068638"/>
            <a:ext cx="4572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 descr="Масло сливочно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8950" y="188913"/>
            <a:ext cx="357505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7" descr="http://elite-life.narod.ru/mil/mil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4149725"/>
            <a:ext cx="30019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  <p:bldP spid="24580" grpId="0" build="allAtOnce" autoUpdateAnimBg="0"/>
    </p:bld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700</Words>
  <Application>Microsoft Office PowerPoint</Application>
  <PresentationFormat>Экран (4:3)</PresentationFormat>
  <Paragraphs>134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Wingdings</vt:lpstr>
      <vt:lpstr>Calibri</vt:lpstr>
      <vt:lpstr>Symbol</vt:lpstr>
      <vt:lpstr>Облака</vt:lpstr>
      <vt:lpstr>Презентация PowerPoint</vt:lpstr>
      <vt:lpstr>Презентация PowerPoint</vt:lpstr>
      <vt:lpstr>              Основная цель  здорового питания.  </vt:lpstr>
      <vt:lpstr>Что такое здоровье? </vt:lpstr>
      <vt:lpstr>Здоровое питание</vt:lpstr>
      <vt:lpstr> Основные принципы здорового питания    школьников.  </vt:lpstr>
      <vt:lpstr>Необходимые продукты для полноценного питания младших школьников.  </vt:lpstr>
      <vt:lpstr>Презентация PowerPoint</vt:lpstr>
      <vt:lpstr>Жиры.</vt:lpstr>
      <vt:lpstr>Углеводы.  </vt:lpstr>
      <vt:lpstr>Презентация PowerPoint</vt:lpstr>
      <vt:lpstr> Витамины и минералы.   </vt:lpstr>
      <vt:lpstr>Презентация PowerPoint</vt:lpstr>
      <vt:lpstr>Презентация PowerPoint</vt:lpstr>
      <vt:lpstr>Презентация PowerPoint</vt:lpstr>
      <vt:lpstr>В состав минеральных веществ входят:</vt:lpstr>
      <vt:lpstr>Рекомендации  школьникам</vt:lpstr>
      <vt:lpstr>Выводы</vt:lpstr>
      <vt:lpstr>Презентация PowerPoint</vt:lpstr>
      <vt:lpstr>Презентация PowerPoint</vt:lpstr>
    </vt:vector>
  </TitlesOfParts>
  <Company>МОУ СОШ №2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</dc:title>
  <dc:creator>Чернявская Л.В.</dc:creator>
  <cp:lastModifiedBy>User</cp:lastModifiedBy>
  <cp:revision>89</cp:revision>
  <dcterms:created xsi:type="dcterms:W3CDTF">2008-11-20T11:27:30Z</dcterms:created>
  <dcterms:modified xsi:type="dcterms:W3CDTF">2026-06-02T11:26:59Z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000800c8170000000000010243000207f6000400038000</vt:lpwstr>
  </property>
</Properties>
</file>