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72" r:id="rId4"/>
    <p:sldId id="271" r:id="rId5"/>
    <p:sldId id="270" r:id="rId6"/>
    <p:sldId id="273" r:id="rId7"/>
    <p:sldId id="269" r:id="rId8"/>
    <p:sldId id="26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4" d="100"/>
          <a:sy n="84" d="100"/>
        </p:scale>
        <p:origin x="-966" y="6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727AD99-D9BE-44B9-97DD-CBDD81546AA9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0C0C7E5-E092-4649-A4A5-027B86C9B3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12720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C0C7E5-E092-4649-A4A5-027B86C9B3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4082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DC4DB-C5E0-4A21-87F0-5ED07C55A2F8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A0935-10E0-426E-AA7C-C7B8C7B2E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4849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1D56F-AF6F-47AA-9DB2-CA259AA5459C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5B5C9-0772-42DD-95C0-F03100162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313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8F943-B86B-4012-B0F1-9337FB6AF53E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D2227-30DA-4C73-BE77-650BAEB26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7939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F85F2-56F0-4E88-A455-2F936D299C20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1DC3F-3825-409F-A37B-83B0AB4CF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5414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F5FF-7AD8-4619-9B7E-E0A0D46A540F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034C5-8901-41A4-BEFA-D8A165100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0807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95693-90D7-4DD4-957F-B0241DD3AF0C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1DF15-BCFE-44F2-BAC4-B7EA64E179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05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1CFCD-3856-4CAC-A28D-7F83C16E1EEB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43EF1-B8A8-438B-B430-6A66BCADC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6232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AE49-CDA1-4EB1-BADE-E6FBDDBAA620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DB282-8354-4EE9-92EB-A7806F4772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1294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9208F-A527-4E06-860A-7051E1F9BE62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893BD-437A-4DA7-9104-B10814021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7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BCDE4-1334-49ED-8F8F-3E6979995028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BE862-B76B-4D35-82D5-469821A05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3961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ADE6-7646-42AB-99E4-B317F19DE972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03A27-BBE8-4B4E-92F3-D8AD83E80A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371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573558-81F9-476E-BE43-4AB2F7628AE3}" type="datetime1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011AFB-0191-41AB-8AAC-36286A978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42910" y="2428868"/>
            <a:ext cx="7890074" cy="3803671"/>
          </a:xfrm>
        </p:spPr>
        <p:txBody>
          <a:bodyPr/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Занятие математического кружка в 6 классе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> </a:t>
            </a:r>
            <a:br>
              <a:rPr lang="ru-RU" sz="4800" dirty="0"/>
            </a:br>
            <a:endParaRPr lang="ru-RU" sz="4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5" descr="H:\Documents and Settings\Aida\Рабочий стол\текстуры и фоны, клипарты\idpenc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193082">
            <a:off x="2881424" y="1936873"/>
            <a:ext cx="2598737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 descr="H:\Documents and Settings\Aida\Рабочий стол\текстуры и фоны, клипарты\новеньки картинки\pencil rolling hc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2285992"/>
            <a:ext cx="26971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95B5C9-0772-42DD-95C0-F031001620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404664"/>
            <a:ext cx="8229600" cy="2074862"/>
          </a:xfrm>
        </p:spPr>
        <p:txBody>
          <a:bodyPr/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b="1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1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Первую находим-вычисляем, </a:t>
            </a:r>
            <a: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Много формул для нее мы знаем.</a:t>
            </a:r>
            <a: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 второй же митинги, парады,</a:t>
            </a:r>
            <a: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Погулять по ней всегда мы рады.</a:t>
            </a:r>
            <a: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http://www.eastkorr.net/sites/default/files/news_images/post-30-1278929573_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0157" y="2183122"/>
            <a:ext cx="4764881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3140968"/>
            <a:ext cx="2304256" cy="165618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 = a b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011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D1CFCD-3856-4CAC-A28D-7F83C16E1EEB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43EF1-B8A8-438B-B430-6A66BCADCB5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026" name="Picture 2" descr="http://womanadvice.ru/sites/default/files/34/2016-05-19_1107/matematicheskie_rebusy_20.jpg"/>
          <p:cNvPicPr>
            <a:picLocks noChangeAspect="1" noChangeArrowheads="1"/>
          </p:cNvPicPr>
          <p:nvPr/>
        </p:nvPicPr>
        <p:blipFill>
          <a:blip r:embed="rId2"/>
          <a:srcRect b="40835"/>
          <a:stretch>
            <a:fillRect/>
          </a:stretch>
        </p:blipFill>
        <p:spPr bwMode="auto">
          <a:xfrm>
            <a:off x="357159" y="1142984"/>
            <a:ext cx="850112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43EF1-B8A8-438B-B430-6A66BCADCB5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500174"/>
            <a:ext cx="73581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Тема: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«Использование ИГС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GeoGebra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для вычисления периметров и площадей фигур»</a:t>
            </a:r>
            <a:endParaRPr lang="ru-RU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640762" cy="1930400"/>
          </a:xfrm>
        </p:spPr>
        <p:txBody>
          <a:bodyPr anchor="t"/>
          <a:lstStyle/>
          <a:p>
            <a:pPr algn="l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Задача : </a:t>
            </a:r>
            <a:r>
              <a:rPr lang="ru-RU" sz="2400" dirty="0" smtClean="0">
                <a:latin typeface="Times New Roman" pitchFamily="18" charset="0"/>
              </a:rPr>
              <a:t>От прямоугольного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листа фанеры отрезали 2 прямоугольника.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а) </a:t>
            </a:r>
            <a:r>
              <a:rPr lang="ru-RU" sz="2400" dirty="0" smtClean="0">
                <a:latin typeface="Times New Roman" pitchFamily="18" charset="0"/>
              </a:rPr>
              <a:t>Найти периметр полученной фигуры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</a:rPr>
              <a:t>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</a:rPr>
              <a:t> Найти площадь полученной фигуры.</a:t>
            </a: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928662" y="2071678"/>
            <a:ext cx="7286676" cy="4214842"/>
            <a:chOff x="3229" y="7980"/>
            <a:chExt cx="3251" cy="2100"/>
          </a:xfrm>
        </p:grpSpPr>
        <p:sp>
          <p:nvSpPr>
            <p:cNvPr id="7178" name="Line 63" descr="Дранка"/>
            <p:cNvSpPr>
              <a:spLocks noChangeShapeType="1"/>
            </p:cNvSpPr>
            <p:nvPr/>
          </p:nvSpPr>
          <p:spPr bwMode="auto">
            <a:xfrm>
              <a:off x="5940" y="7980"/>
              <a:ext cx="540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9" name="Line 64" descr="Дранка"/>
            <p:cNvSpPr>
              <a:spLocks noChangeShapeType="1"/>
            </p:cNvSpPr>
            <p:nvPr/>
          </p:nvSpPr>
          <p:spPr bwMode="auto">
            <a:xfrm>
              <a:off x="6480" y="7980"/>
              <a:ext cx="0" cy="72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65"/>
            <p:cNvGrpSpPr>
              <a:grpSpLocks/>
            </p:cNvGrpSpPr>
            <p:nvPr/>
          </p:nvGrpSpPr>
          <p:grpSpPr bwMode="auto">
            <a:xfrm>
              <a:off x="3229" y="7991"/>
              <a:ext cx="3251" cy="2089"/>
              <a:chOff x="3229" y="7991"/>
              <a:chExt cx="3251" cy="2089"/>
            </a:xfrm>
          </p:grpSpPr>
          <p:grpSp>
            <p:nvGrpSpPr>
              <p:cNvPr id="4" name="Group 66"/>
              <p:cNvGrpSpPr>
                <a:grpSpLocks/>
              </p:cNvGrpSpPr>
              <p:nvPr/>
            </p:nvGrpSpPr>
            <p:grpSpPr bwMode="auto">
              <a:xfrm>
                <a:off x="3229" y="7991"/>
                <a:ext cx="3251" cy="2089"/>
                <a:chOff x="3229" y="7991"/>
                <a:chExt cx="3251" cy="2089"/>
              </a:xfrm>
            </p:grpSpPr>
            <p:sp>
              <p:nvSpPr>
                <p:cNvPr id="7186" name="Rectangle 67" descr="Дранка"/>
                <p:cNvSpPr>
                  <a:spLocks noChangeArrowheads="1"/>
                </p:cNvSpPr>
                <p:nvPr/>
              </p:nvSpPr>
              <p:spPr bwMode="auto">
                <a:xfrm>
                  <a:off x="3229" y="7991"/>
                  <a:ext cx="2700" cy="1440"/>
                </a:xfrm>
                <a:prstGeom prst="rect">
                  <a:avLst/>
                </a:prstGeom>
                <a:pattFill prst="shingle">
                  <a:fgClr>
                    <a:srgbClr val="FFCC66"/>
                  </a:fgClr>
                  <a:bgClr>
                    <a:schemeClr val="bg1"/>
                  </a:bgClr>
                </a:pattFill>
                <a:ln w="381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187" name="Rectangle 68" descr="Дранка"/>
                <p:cNvSpPr>
                  <a:spLocks noChangeArrowheads="1"/>
                </p:cNvSpPr>
                <p:nvPr/>
              </p:nvSpPr>
              <p:spPr bwMode="auto">
                <a:xfrm>
                  <a:off x="5400" y="8685"/>
                  <a:ext cx="1080" cy="1395"/>
                </a:xfrm>
                <a:prstGeom prst="rect">
                  <a:avLst/>
                </a:prstGeom>
                <a:pattFill prst="shingle">
                  <a:fgClr>
                    <a:srgbClr val="FFCC66"/>
                  </a:fgClr>
                  <a:bgClr>
                    <a:schemeClr val="bg1"/>
                  </a:bgClr>
                </a:pattFill>
                <a:ln w="381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188" name="Text Box 69" descr="Дранка"/>
                <p:cNvSpPr txBox="1">
                  <a:spLocks noChangeArrowheads="1"/>
                </p:cNvSpPr>
                <p:nvPr/>
              </p:nvSpPr>
              <p:spPr bwMode="auto">
                <a:xfrm>
                  <a:off x="5359" y="8573"/>
                  <a:ext cx="551" cy="832"/>
                </a:xfrm>
                <a:prstGeom prst="rect">
                  <a:avLst/>
                </a:prstGeom>
                <a:pattFill prst="shingle">
                  <a:fgClr>
                    <a:srgbClr val="FFCC66"/>
                  </a:fgClr>
                  <a:bgClr>
                    <a:schemeClr val="bg1"/>
                  </a:bgClr>
                </a:pattFill>
                <a:ln w="38100">
                  <a:solidFill>
                    <a:srgbClr val="FFFF99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>
                    <a:latin typeface="Arial" charset="0"/>
                  </a:endParaRPr>
                </a:p>
              </p:txBody>
            </p:sp>
          </p:grpSp>
          <p:sp>
            <p:nvSpPr>
              <p:cNvPr id="7184" name="Line 70" descr="Дранка"/>
              <p:cNvSpPr>
                <a:spLocks noChangeShapeType="1"/>
              </p:cNvSpPr>
              <p:nvPr/>
            </p:nvSpPr>
            <p:spPr bwMode="auto">
              <a:xfrm>
                <a:off x="5925" y="8520"/>
                <a:ext cx="0" cy="18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5" name="Line 71" descr="Дранка"/>
              <p:cNvSpPr>
                <a:spLocks noChangeShapeType="1"/>
              </p:cNvSpPr>
              <p:nvPr/>
            </p:nvSpPr>
            <p:spPr bwMode="auto">
              <a:xfrm>
                <a:off x="5209" y="9428"/>
                <a:ext cx="18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81" name="Line 72" descr="Дранка"/>
            <p:cNvSpPr>
              <a:spLocks noChangeShapeType="1"/>
            </p:cNvSpPr>
            <p:nvPr/>
          </p:nvSpPr>
          <p:spPr bwMode="auto">
            <a:xfrm>
              <a:off x="3229" y="9443"/>
              <a:ext cx="11" cy="637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82" name="Line 73" descr="Дранка"/>
            <p:cNvSpPr>
              <a:spLocks noChangeShapeType="1"/>
            </p:cNvSpPr>
            <p:nvPr/>
          </p:nvSpPr>
          <p:spPr bwMode="auto">
            <a:xfrm flipH="1">
              <a:off x="3240" y="10080"/>
              <a:ext cx="2160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1D56F-AF6F-47AA-9DB2-CA259AA5459C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95B5C9-0772-42DD-95C0-F0310016208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153794" cy="6270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4000" b="1" i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i="0" dirty="0" smtClean="0">
                <a:effectLst/>
                <a:latin typeface="Times New Roman" pitchFamily="18" charset="0"/>
                <a:cs typeface="Times New Roman" pitchFamily="18" charset="0"/>
              </a:rPr>
              <a:t>Физкульт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минутка</a:t>
            </a:r>
            <a:r>
              <a:rPr lang="ru-RU" sz="4000" b="1" i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b="1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95B5C9-0772-42DD-95C0-F0310016208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357554" y="3500438"/>
            <a:ext cx="1307530" cy="13681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3500430" y="1428736"/>
            <a:ext cx="954654" cy="846247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57760"/>
            <a:ext cx="720080" cy="7200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лыбающееся лицо 12"/>
          <p:cNvSpPr/>
          <p:nvPr/>
        </p:nvSpPr>
        <p:spPr>
          <a:xfrm>
            <a:off x="3286116" y="2285992"/>
            <a:ext cx="1368152" cy="122413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240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5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10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95B5C9-0772-42DD-95C0-F0310016208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57655" y="3223101"/>
          <a:ext cx="6028690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560070"/>
                <a:gridCol w="1822450"/>
                <a:gridCol w="1823085"/>
                <a:gridCol w="1823085"/>
              </a:tblGrid>
              <a:tr h="0">
                <a:tc>
                  <a:txBody>
                    <a:bodyPr/>
                    <a:lstStyle/>
                    <a:p>
                      <a:pPr marL="228600" algn="ctr">
                        <a:lnSpc>
                          <a:spcPct val="150000"/>
                        </a:lnSpc>
                      </a:pPr>
                      <a:r>
                        <a:rPr lang="ru-RU" sz="1400" b="0">
                          <a:solidFill>
                            <a:srgbClr val="002060"/>
                          </a:solidFill>
                          <a:effectLst/>
                          <a:latin typeface="Arial Black"/>
                          <a:ea typeface="Times New Roman"/>
                          <a:cs typeface="Arial"/>
                        </a:rPr>
                        <a:t>№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rgbClr val="002060"/>
                          </a:solidFill>
                          <a:effectLst/>
                          <a:latin typeface="Arial Black"/>
                          <a:ea typeface="Calibri"/>
                          <a:cs typeface="Arial"/>
                        </a:rPr>
                        <a:t>урок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rgbClr val="002060"/>
                          </a:solidFill>
                          <a:effectLst/>
                          <a:latin typeface="Arial Black"/>
                          <a:ea typeface="Calibri"/>
                          <a:cs typeface="Arial"/>
                        </a:rPr>
                        <a:t>я на уроке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rgbClr val="002060"/>
                          </a:solidFill>
                          <a:effectLst/>
                          <a:latin typeface="Arial Black"/>
                          <a:ea typeface="Calibri"/>
                          <a:cs typeface="Arial"/>
                        </a:rPr>
                        <a:t>итог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интересно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работал 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понял материал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скучно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отдыхал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помогал другим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безразлично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Arial Black"/>
                          <a:ea typeface="Calibri"/>
                          <a:cs typeface="Arial"/>
                        </a:rPr>
                        <a:t>помогал другим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Arial Black"/>
                          <a:ea typeface="Calibri"/>
                          <a:cs typeface="Arial"/>
                        </a:rPr>
                        <a:t>не понял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57338" y="3222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7124509"/>
              </p:ext>
            </p:extLst>
          </p:nvPr>
        </p:nvGraphicFramePr>
        <p:xfrm>
          <a:off x="683568" y="1539936"/>
          <a:ext cx="7776863" cy="3888299"/>
        </p:xfrm>
        <a:graphic>
          <a:graphicData uri="http://schemas.openxmlformats.org/drawingml/2006/table">
            <a:tbl>
              <a:tblPr firstRow="1" firstCol="1" bandRow="1"/>
              <a:tblGrid>
                <a:gridCol w="722475"/>
                <a:gridCol w="2085837"/>
                <a:gridCol w="2376264"/>
                <a:gridCol w="2592287"/>
              </a:tblGrid>
              <a:tr h="740205">
                <a:tc>
                  <a:txBody>
                    <a:bodyPr/>
                    <a:lstStyle/>
                    <a:p>
                      <a:pPr marL="228600" algn="ctr">
                        <a:lnSpc>
                          <a:spcPct val="150000"/>
                        </a:lnSpc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урок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 на уроке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254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интересно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работал 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понял материал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0254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скучно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отдыхал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узнал больше,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чем знал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0254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безразлично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помогал другим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понял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557338" y="3222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22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 - 1!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- 1!</Template>
  <TotalTime>1929</TotalTime>
  <Words>85</Words>
  <Application>Microsoft Office PowerPoint</Application>
  <PresentationFormat>Экран (4:3)</PresentationFormat>
  <Paragraphs>50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математика - 1!</vt:lpstr>
      <vt:lpstr>  Занятие математического кружка в 6 классе     </vt:lpstr>
      <vt:lpstr>     Первую находим-вычисляем,  Много формул для нее мы знаем. На второй же митинги, парады, Погулять по ней всегда мы рады.      </vt:lpstr>
      <vt:lpstr>Слайд 3</vt:lpstr>
      <vt:lpstr>Слайд 4</vt:lpstr>
      <vt:lpstr>Задача : От прямоугольного листа фанеры отрезали 2 прямоугольника.  а) Найти периметр полученной фигуры б) Найти площадь полученной фигуры.</vt:lpstr>
      <vt:lpstr>Слайд 6</vt:lpstr>
      <vt:lpstr> Физкультминутка 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 математике Площадь.</dc:title>
  <dc:creator>Наталия</dc:creator>
  <dc:description>http://aida.ucoz.ru</dc:description>
  <cp:lastModifiedBy>un</cp:lastModifiedBy>
  <cp:revision>80</cp:revision>
  <dcterms:created xsi:type="dcterms:W3CDTF">2013-07-19T12:03:39Z</dcterms:created>
  <dcterms:modified xsi:type="dcterms:W3CDTF">2017-02-21T00:49:46Z</dcterms:modified>
</cp:coreProperties>
</file>