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70" r:id="rId17"/>
    <p:sldId id="271" r:id="rId18"/>
    <p:sldId id="272" r:id="rId19"/>
    <p:sldId id="273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35B99-58BD-43BF-B493-6BBDB7EE205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D1595-0400-4A42-A1F9-3805023DFDA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595-0400-4A42-A1F9-3805023DFDA9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6EAE7-CEC2-4268-8235-26B6C0CB999C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6D21D-3B58-415F-8A58-CA87B4FFF56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ru-R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Учебно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методический комплект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5" descr="letters_sh_r copy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214422"/>
            <a:ext cx="8643937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8100" dir="8100000" algn="tr" rotWithShape="0">
              <a:srgbClr val="000000">
                <a:alpha val="39999"/>
              </a:srgbClr>
            </a:outerShdw>
          </a:effectLst>
        </p:spPr>
      </p:pic>
      <p:pic>
        <p:nvPicPr>
          <p:cNvPr id="5" name="Рисунок 4" descr="logo_sh_r copy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2143116"/>
            <a:ext cx="3929090" cy="3425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7" descr="logo_prosv_silv.gif"/>
          <p:cNvPicPr>
            <a:picLocks noGrp="1" noChangeAspect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428992" y="5500702"/>
            <a:ext cx="2504762" cy="108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Основное содержание оценки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результатов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начальной школе строится  вокруг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умения  учиться</a:t>
            </a: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 совокупности  способов  действий, обеспечивающих  способность обучающихся  к  самостоятельному усвоению  новых  знаний  и  умений.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203348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Учебники УМК «Школа России»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C:\Users\Эльдорадо\Downloads\novaja-knopka-1-klass_14-apr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29294" y="2571744"/>
            <a:ext cx="862898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Горецкий В.Г., Кирюшкин В.А., Виноградская Л.А. и др.  Азбука.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класс. в 2-х ч.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Azbuka_1ch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857224" y="1928802"/>
            <a:ext cx="3057546" cy="4367924"/>
          </a:xfrm>
        </p:spPr>
      </p:pic>
      <p:pic>
        <p:nvPicPr>
          <p:cNvPr id="5" name="Рисунок 5" descr="Azbuka_2ch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1928802"/>
            <a:ext cx="3143272" cy="4459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цели изучения блока «Литературное чтение. Обучение грамоте»: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Autofit/>
          </a:bodyPr>
          <a:lstStyle/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Формирование навыка чтения;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Развитие речевых умений;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Обогащение и активизация словаря;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Совершенствование фонематического слуха;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Осуществление грамматико-орфографической пропедевтики.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Горецкий В.Г., Кирюшкин В.А., Виноградская Л.А Прописи к «Азбуке», ч. 1,2,3,4.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Propisi-1kl_2ch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2214554"/>
            <a:ext cx="2643206" cy="414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Propisi-1kl_4ch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2143116"/>
            <a:ext cx="2500329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цели блока «Русский язык. Обучение письму»: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Autofit/>
          </a:bodyPr>
          <a:lstStyle/>
          <a:p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Формирование основ элементарного графического навыка;</a:t>
            </a:r>
          </a:p>
          <a:p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Развитие речевых умений, обогащение и активизация словаря;</a:t>
            </a:r>
          </a:p>
          <a:p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Осуществление грамматико-орфографической пропедевтики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Канакина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В.П., Горецкий В.Г. Русский язык. 1 класс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857225" y="1785927"/>
            <a:ext cx="3041792" cy="4643470"/>
          </a:xfrm>
        </p:spPr>
      </p:pic>
      <p:pic>
        <p:nvPicPr>
          <p:cNvPr id="5" name="Рисунок 5" descr="Kanakina-Tetr-1-kl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94115" y="1718647"/>
            <a:ext cx="2949785" cy="4639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цели блока </a:t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«Русский язык»: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Ознакомление учащихся с основными положениями науки о языке и формирование на этой основе знаково-символического восприятия и логического мышления учащихся;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коммуникативной компетенции учащихся: развитие устной и письменной, монологической и диалогической речи, а также навыков грамотного, безошибочного письма как показателя общей культуры человека.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Климанова Л.Ф., Горецкий В.Г., Голованова М.В. и др. Литературное чтение. 1 класс . в 2-х частях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CHtenie_300v-1ch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85720" y="2120792"/>
            <a:ext cx="2214579" cy="3737100"/>
          </a:xfrm>
        </p:spPr>
      </p:pic>
      <p:pic>
        <p:nvPicPr>
          <p:cNvPr id="5" name="Рисунок 4" descr="CHtenie_300v_2ch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2071678"/>
            <a:ext cx="2314575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6" descr="Tetrad'_1kl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78" y="2071678"/>
            <a:ext cx="207010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цели блока «Литературное чтение»: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Овладение осознанным, правильным, беглым и выразительным чтением;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Развитие художественно-творческих и познавательных способностей, эмоциональной отзывчивости при чтении художественных произведений;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Обогащение нравственного опыта младших школьников средствами художественной литературы.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УМК «Школа России»:</a:t>
            </a:r>
            <a:endParaRPr lang="ru-RU" sz="5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64347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средствами учебно-методического комплекса обеспечить современное образование младшего школьника в соответствии с положениями ФГОС, новейшими достижениями педагогической науки и лучшими традициями отечественной школы.</a:t>
            </a:r>
            <a:endParaRPr lang="ru-RU" sz="4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Моро М.И., Степанова С.В., Волкова С.И. Математика. 1 класс. в 2-х частях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Эльдорадо\Downloads\1223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643050"/>
            <a:ext cx="2143140" cy="3643338"/>
          </a:xfrm>
        </p:spPr>
      </p:pic>
      <p:pic>
        <p:nvPicPr>
          <p:cNvPr id="5" name="Рисунок 13" descr="Matika_1_2_janv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1643050"/>
            <a:ext cx="221457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C:\Users\Эльдорадо\Downloads\tetr_1kl_1c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15074" y="3143224"/>
            <a:ext cx="2143140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цели предмета «Математика»: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развитие образного и логического мышления, воображения, математической речи; 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формирование предметных умений и навыков, необходимых для успешного решения учебных и практических задач и продолжения образования;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освоение основ математических знаний, формирование первоначальных представлений о математике как части общечеловеческой культуры.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Плешаков А.А. Окружающий мир.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класс. в 2-х частях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Pleshakov-300v-1ch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428736"/>
            <a:ext cx="2000264" cy="2981739"/>
          </a:xfrm>
        </p:spPr>
      </p:pic>
      <p:pic>
        <p:nvPicPr>
          <p:cNvPr id="5" name="Рисунок 4" descr="1-kl-2-ch_Plesh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1357298"/>
            <a:ext cx="192882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6" descr="Pleshakov_tetr-1kl1ch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3857604"/>
            <a:ext cx="171451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7" descr="Pleshakov_tetr-1kl2ch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72330" y="3846501"/>
            <a:ext cx="1655764" cy="301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цели предмета «Окружающий мир» 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целостной картины мира и осознание места в нем человека на основе единства рационально-научного познания и эмоционально-ценностного осмысления ребенком личного опыта общения с людьми и природой;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духовно-нравственное развитие и воспитание личности гражданина России в условиях культурного и конфессионального многообразия российского общества.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92971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/>
              <a:t>   </a:t>
            </a:r>
          </a:p>
          <a:p>
            <a:pPr>
              <a:buNone/>
            </a:pPr>
            <a:r>
              <a:rPr lang="ru-RU" sz="6000" dirty="0"/>
              <a:t> </a:t>
            </a:r>
            <a:r>
              <a:rPr lang="ru-RU" sz="6000" dirty="0" smtClean="0"/>
              <a:t>   </a:t>
            </a:r>
            <a:r>
              <a:rPr lang="ru-RU" sz="6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786874" cy="1142984"/>
          </a:xfrm>
        </p:spPr>
        <p:txBody>
          <a:bodyPr>
            <a:noAutofit/>
          </a:bodyPr>
          <a:lstStyle/>
          <a:p>
            <a:r>
              <a:rPr lang="ru-RU" sz="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УМК «Школа России»:</a:t>
            </a:r>
            <a:endParaRPr lang="ru-RU" sz="5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186766" cy="5126055"/>
          </a:xfrm>
        </p:spPr>
        <p:txBody>
          <a:bodyPr>
            <a:noAutofit/>
          </a:bodyPr>
          <a:lstStyle/>
          <a:p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создание условий для организации учебной деятельности, развития познавательных процессов, творческих способностей, эмоциональной сферы младшего школьника;</a:t>
            </a:r>
          </a:p>
          <a:p>
            <a:endParaRPr lang="ru-RU" sz="2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развитие и укрепление интереса к познанию самого себя и окружающего мира;</a:t>
            </a:r>
          </a:p>
          <a:p>
            <a:endParaRPr lang="ru-RU" sz="2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воспитание любви к своему городу (селу), к своей семье, к своей Родине, к ее природе, истории, культуре;</a:t>
            </a:r>
          </a:p>
          <a:p>
            <a:endParaRPr lang="ru-RU" sz="2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формирование опыта этически и экологически обоснованного поведения в природной и социальной среде;</a:t>
            </a:r>
          </a:p>
          <a:p>
            <a:endParaRPr lang="ru-RU" sz="2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формирование ценностного отношения к человеку, к природе, к миру, к знаниям.</a:t>
            </a:r>
            <a:endParaRPr lang="ru-RU" sz="2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Основополагающие принципы </a:t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УМК «Школа России»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Принцип  воспитания гражданина России</a:t>
            </a:r>
          </a:p>
          <a:p>
            <a:pPr>
              <a:spcBef>
                <a:spcPct val="0"/>
              </a:spcBef>
              <a:buFont typeface="Arial" charset="0"/>
              <a:buNone/>
              <a:defRPr/>
            </a:pPr>
            <a:endParaRPr lang="ru-RU" sz="3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Принцип  ценностных ориентиров</a:t>
            </a:r>
          </a:p>
          <a:p>
            <a:pPr>
              <a:spcBef>
                <a:spcPct val="0"/>
              </a:spcBef>
              <a:buFont typeface="Arial" charset="0"/>
              <a:buNone/>
              <a:defRPr/>
            </a:pPr>
            <a:endParaRPr lang="ru-RU" sz="3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Принцип  обучения в деятельности</a:t>
            </a:r>
          </a:p>
          <a:p>
            <a:pPr>
              <a:spcBef>
                <a:spcPct val="0"/>
              </a:spcBef>
              <a:buFont typeface="Arial" charset="0"/>
              <a:buNone/>
              <a:defRPr/>
            </a:pPr>
            <a:endParaRPr lang="ru-RU" sz="3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Принцип работы на результат</a:t>
            </a:r>
          </a:p>
          <a:p>
            <a:pPr>
              <a:spcBef>
                <a:spcPct val="0"/>
              </a:spcBef>
              <a:buFont typeface="Arial" charset="0"/>
              <a:buNone/>
              <a:defRPr/>
            </a:pPr>
            <a:endParaRPr lang="ru-RU" sz="3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Принцип синтеза традиций и инноваций в образовании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Ведущая целевая установка</a:t>
            </a:r>
            <a:br>
              <a:rPr lang="ru-RU" sz="4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УМК «Школа России» и ФГОС</a:t>
            </a:r>
            <a:endParaRPr lang="ru-RU" sz="4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Autofit/>
          </a:bodyPr>
          <a:lstStyle/>
          <a:p>
            <a:pPr algn="just">
              <a:buNone/>
              <a:defRPr/>
            </a:pP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Воспитание 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гуманного, творческого, социально активного человека – гражданина и патриота России, уважительно и бережно относящегося к среде своего обитания, к своей семье, к природному и культурному достоянию своей малой Родины, своей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много-национальной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страны и всего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человечества.</a:t>
            </a:r>
            <a:endParaRPr lang="ru-RU" sz="24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Современный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национальный воспитательный идеал.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Высоконравственный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творческий, компетентный гражданин России, принимающий судьбу Отечества как свою личную, осознающий ответственность за  настоящее  и будущее своей страны, укорененный в духовных и культурных традициях многонационального народа Российской Федерации.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средства реализации ведущей</a:t>
            </a:r>
            <a:br>
              <a:rPr lang="ru-RU" sz="3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целевой установки УМК «Школа России»: </a:t>
            </a:r>
            <a:r>
              <a:rPr lang="ru-RU" sz="3900" b="1" dirty="0" smtClean="0">
                <a:solidFill>
                  <a:srgbClr val="FF0000"/>
                </a:solidFill>
                <a:ea typeface="Calibri" pitchFamily="34" charset="0"/>
                <a:cs typeface="Arial" charset="0"/>
              </a:rPr>
              <a:t/>
            </a:r>
            <a:br>
              <a:rPr lang="ru-RU" sz="3900" b="1" dirty="0" smtClean="0">
                <a:solidFill>
                  <a:srgbClr val="FF0000"/>
                </a:solidFill>
                <a:ea typeface="Calibri" pitchFamily="34" charset="0"/>
                <a:cs typeface="Arial" charset="0"/>
              </a:rPr>
            </a:br>
            <a:endParaRPr lang="ru-RU" sz="39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Autofit/>
          </a:bodyPr>
          <a:lstStyle/>
          <a:p>
            <a:pPr eaLnBrk="0" hangingPunct="0">
              <a:spcBef>
                <a:spcPts val="0"/>
              </a:spcBef>
              <a:buFont typeface="Arial" charset="0"/>
              <a:buChar char="•"/>
            </a:pPr>
            <a:r>
              <a:rPr lang="ru-RU" sz="17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Значительный</a:t>
            </a:r>
            <a:r>
              <a:rPr lang="ru-RU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воспитательный  потенциал.</a:t>
            </a:r>
          </a:p>
          <a:p>
            <a:pPr eaLnBrk="0" hangingPunct="0">
              <a:spcBef>
                <a:spcPts val="0"/>
              </a:spcBef>
            </a:pPr>
            <a:endParaRPr lang="ru-RU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>
              <a:spcBef>
                <a:spcPts val="0"/>
              </a:spcBef>
              <a:buFont typeface="Arial" charset="0"/>
              <a:buChar char="•"/>
            </a:pP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 Системно выстроенный потенциал для включения</a:t>
            </a:r>
          </a:p>
          <a:p>
            <a:pPr eaLnBrk="0" hangingPunct="0">
              <a:spcBef>
                <a:spcPts val="0"/>
              </a:spcBef>
              <a:buNone/>
            </a:pP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   младших школьников в учебную деятельность.</a:t>
            </a:r>
          </a:p>
          <a:p>
            <a:pPr eaLnBrk="0" hangingPunct="0">
              <a:spcBef>
                <a:spcPts val="0"/>
              </a:spcBef>
            </a:pPr>
            <a:endParaRPr lang="en-US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>
              <a:spcBef>
                <a:spcPts val="0"/>
              </a:spcBef>
              <a:buFont typeface="Arial" charset="0"/>
              <a:buChar char="•"/>
            </a:pP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 Возможности для дифференцированного и личностно-</a:t>
            </a:r>
          </a:p>
          <a:p>
            <a:pPr eaLnBrk="0" hangingPunct="0">
              <a:spcBef>
                <a:spcPts val="0"/>
              </a:spcBef>
              <a:buNone/>
            </a:pP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  ориентированного образования школьников.</a:t>
            </a:r>
          </a:p>
          <a:p>
            <a:pPr eaLnBrk="0" hangingPunct="0">
              <a:spcBef>
                <a:spcPts val="0"/>
              </a:spcBef>
            </a:pPr>
            <a:endParaRPr lang="ru-RU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>
              <a:spcBef>
                <a:spcPts val="0"/>
              </a:spcBef>
              <a:buFont typeface="Arial" charset="0"/>
              <a:buChar char="•"/>
            </a:pP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 Преобладание проблемно-поискового методов обучения.</a:t>
            </a:r>
          </a:p>
          <a:p>
            <a:pPr eaLnBrk="0" hangingPunct="0">
              <a:spcBef>
                <a:spcPts val="0"/>
              </a:spcBef>
            </a:pPr>
            <a:endParaRPr lang="ru-RU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>
              <a:spcBef>
                <a:spcPts val="0"/>
              </a:spcBef>
              <a:buFont typeface="Arial" charset="0"/>
              <a:buChar char="•"/>
            </a:pP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 Практическая направленность содержания материала с</a:t>
            </a:r>
          </a:p>
          <a:p>
            <a:pPr eaLnBrk="0" hangingPunct="0">
              <a:spcBef>
                <a:spcPts val="0"/>
              </a:spcBef>
              <a:buNone/>
            </a:pP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  опорой на социальный опыт ученика.</a:t>
            </a:r>
          </a:p>
          <a:p>
            <a:pPr eaLnBrk="0" hangingPunct="0">
              <a:spcBef>
                <a:spcPts val="0"/>
              </a:spcBef>
            </a:pPr>
            <a:endParaRPr lang="ru-RU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>
              <a:spcBef>
                <a:spcPts val="0"/>
              </a:spcBef>
              <a:buFont typeface="Arial" charset="0"/>
              <a:buChar char="•"/>
            </a:pP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Творческие,  проектные  задания, учебные  диалоги.</a:t>
            </a:r>
          </a:p>
          <a:p>
            <a:pPr eaLnBrk="0" hangingPunct="0">
              <a:spcBef>
                <a:spcPts val="0"/>
              </a:spcBef>
            </a:pPr>
            <a:endParaRPr lang="ru-RU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>
              <a:spcBef>
                <a:spcPts val="0"/>
              </a:spcBef>
              <a:buFont typeface="Arial" charset="0"/>
              <a:buChar char="•"/>
            </a:pP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Возможности для моделирования  изучаемых  объектов</a:t>
            </a:r>
          </a:p>
          <a:p>
            <a:pPr eaLnBrk="0" hangingPunct="0">
              <a:spcBef>
                <a:spcPts val="0"/>
              </a:spcBef>
              <a:buNone/>
            </a:pP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   и  явлений окружающего  мира.</a:t>
            </a:r>
          </a:p>
          <a:p>
            <a:pPr eaLnBrk="0" hangingPunct="0">
              <a:spcBef>
                <a:spcPts val="0"/>
              </a:spcBef>
            </a:pPr>
            <a:endParaRPr lang="ru-RU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>
              <a:spcBef>
                <a:spcPts val="0"/>
              </a:spcBef>
              <a:buFont typeface="Arial" charset="0"/>
              <a:buChar char="•"/>
            </a:pP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  Возможности для разнообразия организационных форм</a:t>
            </a:r>
          </a:p>
          <a:p>
            <a:pPr eaLnBrk="0" hangingPunct="0">
              <a:spcBef>
                <a:spcPts val="0"/>
              </a:spcBef>
              <a:buNone/>
            </a:pP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   обучения, в т.ч. с использованием электронных ресурсов. </a:t>
            </a:r>
          </a:p>
          <a:p>
            <a:pPr>
              <a:spcBef>
                <a:spcPts val="0"/>
              </a:spcBef>
            </a:pPr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Планируемые результаты начального общего образования 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ru-RU" sz="4400" dirty="0" smtClean="0">
              <a:latin typeface="Arial" charset="0"/>
              <a:cs typeface="Arial" charset="0"/>
            </a:endParaRPr>
          </a:p>
          <a:p>
            <a:pPr algn="just"/>
            <a:r>
              <a:rPr lang="ru-RU" sz="4400" dirty="0" smtClean="0">
                <a:latin typeface="Arial" charset="0"/>
                <a:cs typeface="Arial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Личностные </a:t>
            </a:r>
          </a:p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Предметные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Autofit/>
          </a:bodyPr>
          <a:lstStyle/>
          <a:p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Результаты освоения основной образовательной программы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  <a:buFont typeface="Arial" charset="0"/>
              <a:buNone/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   личностными  результатами   в стандарте   понимается   становление    самоопределения   личности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включая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chemeClr val="bg2">
                  <a:lumMod val="10000"/>
                  <a:lumOff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формирование основ российской гражданской и этнической  идентичности младшего школьника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формирование внутренней позиции школьника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развитие  мотивов и смыслов учебно-образовательной деятельности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развитие системы ценностных ориентаций, в т.ч. морально-этических, отражающих индивидуально-личностные позиции, социальные чувства и личностные качества.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9001156" cy="584043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ru-RU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   </a:t>
            </a:r>
            <a:r>
              <a:rPr lang="ru-RU" sz="3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метапредметными</a:t>
            </a:r>
            <a:r>
              <a:rPr lang="ru-RU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результатами  в стандарте   понимаются </a:t>
            </a:r>
            <a:r>
              <a:rPr lang="ru-R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универсальные способы деятельности</a:t>
            </a:r>
            <a:r>
              <a:rPr lang="ru-RU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endParaRPr lang="ru-RU" sz="3800" b="1" dirty="0">
              <a:solidFill>
                <a:schemeClr val="bg2">
                  <a:lumMod val="10000"/>
                  <a:lumOff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познавательные</a:t>
            </a:r>
          </a:p>
          <a:p>
            <a:pPr algn="ctr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коммуникативные</a:t>
            </a:r>
          </a:p>
          <a:p>
            <a:pPr algn="ctr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регулятивные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804</Words>
  <Application>Microsoft Office PowerPoint</Application>
  <PresentationFormat>Экран (4:3)</PresentationFormat>
  <Paragraphs>122</Paragraphs>
  <Slides>24</Slides>
  <Notes>24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Учебно - методический комплект</vt:lpstr>
      <vt:lpstr>Цель УМК «Школа России»:</vt:lpstr>
      <vt:lpstr>Задачи УМК «Школа России»:</vt:lpstr>
      <vt:lpstr>Основополагающие принципы  УМК «Школа России»</vt:lpstr>
      <vt:lpstr>Ведущая целевая установка   УМК «Школа России» и ФГОС</vt:lpstr>
      <vt:lpstr> Основные средства реализации ведущей  целевой установки УМК «Школа России»:  </vt:lpstr>
      <vt:lpstr>Планируемые результаты начального общего образования </vt:lpstr>
      <vt:lpstr>Результаты освоения основной образовательной программы</vt:lpstr>
      <vt:lpstr>Слайд 9</vt:lpstr>
      <vt:lpstr>Слайд 10</vt:lpstr>
      <vt:lpstr>Учебники УМК «Школа России»</vt:lpstr>
      <vt:lpstr> Горецкий В.Г., Кирюшкин В.А., Виноградская Л.А. и др.  Азбука.  1 класс. в 2-х ч.</vt:lpstr>
      <vt:lpstr> Основные цели изучения блока «Литературное чтение. Обучение грамоте»:</vt:lpstr>
      <vt:lpstr>Горецкий В.Г., Кирюшкин В.А., Виноградская Л.А Прописи к «Азбуке», ч. 1,2,3,4.</vt:lpstr>
      <vt:lpstr>Основные цели блока «Русский язык. Обучение письму»:</vt:lpstr>
      <vt:lpstr>Канакина В.П., Горецкий В.Г. Русский язык. 1 класс</vt:lpstr>
      <vt:lpstr>Основные цели блока  «Русский язык»:</vt:lpstr>
      <vt:lpstr>Климанова Л.Ф., Горецкий В.Г., Голованова М.В. и др. Литературное чтение. 1 класс . в 2-х частях</vt:lpstr>
      <vt:lpstr>Основные цели блока «Литературное чтение»:</vt:lpstr>
      <vt:lpstr>Моро М.И., Степанова С.В., Волкова С.И. Математика. 1 класс. в 2-х частях</vt:lpstr>
      <vt:lpstr>Основные цели предмета «Математика»:</vt:lpstr>
      <vt:lpstr>Плешаков А.А. Окружающий мир.  1 класс. в 2-х частях</vt:lpstr>
      <vt:lpstr>Основные цели предмета «Окружающий мир» :</vt:lpstr>
      <vt:lpstr>Слайд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</cp:revision>
  <dcterms:created xsi:type="dcterms:W3CDTF">2013-11-17T10:01:53Z</dcterms:created>
  <dcterms:modified xsi:type="dcterms:W3CDTF">2013-11-17T13:25:22Z</dcterms:modified>
</cp:coreProperties>
</file>