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68" r:id="rId3"/>
    <p:sldId id="269" r:id="rId4"/>
    <p:sldId id="280" r:id="rId5"/>
    <p:sldId id="282" r:id="rId6"/>
    <p:sldId id="274" r:id="rId7"/>
    <p:sldId id="275" r:id="rId8"/>
    <p:sldId id="277" r:id="rId9"/>
    <p:sldId id="279" r:id="rId10"/>
    <p:sldId id="262" r:id="rId11"/>
    <p:sldId id="284" r:id="rId12"/>
    <p:sldId id="285" r:id="rId13"/>
    <p:sldId id="287" r:id="rId14"/>
    <p:sldId id="261" r:id="rId15"/>
    <p:sldId id="276" r:id="rId16"/>
    <p:sldId id="288" r:id="rId17"/>
    <p:sldId id="289" r:id="rId18"/>
    <p:sldId id="290" r:id="rId19"/>
    <p:sldId id="291" r:id="rId20"/>
    <p:sldId id="29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A97"/>
    <a:srgbClr val="3E8853"/>
    <a:srgbClr val="27CED7"/>
    <a:srgbClr val="2683C6"/>
    <a:srgbClr val="1CADE4"/>
    <a:srgbClr val="D0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>
      <p:cViewPr>
        <p:scale>
          <a:sx n="73" d="100"/>
          <a:sy n="73" d="100"/>
        </p:scale>
        <p:origin x="-624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голосования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Нетворкинг- пространство" Расширяя границы"</c:v>
                </c:pt>
                <c:pt idx="1">
                  <c:v>Голос нового поколения</c:v>
                </c:pt>
                <c:pt idx="2">
                  <c:v>Этот мир придуман нами</c:v>
                </c:pt>
                <c:pt idx="3">
                  <c:v>Образовательные возможности рекреаций</c:v>
                </c:pt>
                <c:pt idx="4">
                  <c:v>Дорога без опасностей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24</c:v>
                </c:pt>
                <c:pt idx="2">
                  <c:v>10</c:v>
                </c:pt>
                <c:pt idx="3">
                  <c:v>16</c:v>
                </c:pt>
                <c:pt idx="4">
                  <c:v>14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40B32-6CF2-4B30-B8B6-40A0BBD88081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061D7-9920-4F66-92D9-1A4A9F8D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0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9868787-4D25-4920-AC06-C685BEA5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"/>
            <a:ext cx="12192000" cy="6825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/>
          <a:stretch/>
        </p:blipFill>
        <p:spPr>
          <a:xfrm>
            <a:off x="156000" y="3173100"/>
            <a:ext cx="8955000" cy="3692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19" b="96246" l="1296" r="13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343"/>
          <a:stretch/>
        </p:blipFill>
        <p:spPr>
          <a:xfrm>
            <a:off x="8608986" y="4207950"/>
            <a:ext cx="3600000" cy="2637347"/>
          </a:xfrm>
          <a:prstGeom prst="rect">
            <a:avLst/>
          </a:prstGeom>
        </p:spPr>
      </p:pic>
      <p:pic>
        <p:nvPicPr>
          <p:cNvPr id="6" name="Picture 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0" y="-441000"/>
            <a:ext cx="3285000" cy="31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=""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10" y="999001"/>
            <a:ext cx="10868980" cy="3555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7300" i="1" u="sng" dirty="0" err="1" smtClean="0">
                <a:solidFill>
                  <a:schemeClr val="tx2">
                    <a:lumMod val="75000"/>
                  </a:schemeClr>
                </a:solidFill>
              </a:rPr>
              <a:t>Нетворкинг</a:t>
            </a:r>
            <a: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b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  <a:t>пространство </a:t>
            </a:r>
            <a:b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  <a:t>«Расширяя границы» </a:t>
            </a:r>
            <a:br>
              <a:rPr lang="ru-RU" sz="7300" i="1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рамках инициативного проекта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«Мой первый бюджет»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727F95F-10AE-4660-879F-7AF1D00A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0"/>
            <a:ext cx="10342800" cy="1325563"/>
          </a:xfrm>
        </p:spPr>
        <p:txBody>
          <a:bodyPr/>
          <a:lstStyle/>
          <a:p>
            <a:r>
              <a:rPr lang="ru-RU" dirty="0" smtClean="0"/>
              <a:t>Благополучатели:</a:t>
            </a:r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84B455DB-31CF-468F-B776-540D0C2511DD}"/>
              </a:ext>
            </a:extLst>
          </p:cNvPr>
          <p:cNvGrpSpPr/>
          <p:nvPr/>
        </p:nvGrpSpPr>
        <p:grpSpPr>
          <a:xfrm>
            <a:off x="323575" y="1707157"/>
            <a:ext cx="3255970" cy="4601837"/>
            <a:chOff x="72235" y="2124000"/>
            <a:chExt cx="2838689" cy="392625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356D178A-C4B7-471A-ACED-656113FE97B5}"/>
                </a:ext>
              </a:extLst>
            </p:cNvPr>
            <p:cNvSpPr/>
            <p:nvPr/>
          </p:nvSpPr>
          <p:spPr>
            <a:xfrm>
              <a:off x="72235" y="2124000"/>
              <a:ext cx="2838689" cy="333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56913D4E-2F66-4552-95AA-645DA848E79E}"/>
                </a:ext>
              </a:extLst>
            </p:cNvPr>
            <p:cNvSpPr/>
            <p:nvPr/>
          </p:nvSpPr>
          <p:spPr>
            <a:xfrm>
              <a:off x="387236" y="2439000"/>
              <a:ext cx="2205000" cy="27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01A00187-5FA2-4A0F-B131-FAAD086A9982}"/>
                </a:ext>
              </a:extLst>
            </p:cNvPr>
            <p:cNvSpPr/>
            <p:nvPr/>
          </p:nvSpPr>
          <p:spPr>
            <a:xfrm>
              <a:off x="565392" y="4542750"/>
              <a:ext cx="1848688" cy="1507500"/>
            </a:xfrm>
            <a:custGeom>
              <a:avLst/>
              <a:gdLst>
                <a:gd name="connsiteX0" fmla="*/ 1419346 w 2838690"/>
                <a:gd name="connsiteY0" fmla="*/ 0 h 1710000"/>
                <a:gd name="connsiteX1" fmla="*/ 2838690 w 2838690"/>
                <a:gd name="connsiteY1" fmla="*/ 675000 h 1710000"/>
                <a:gd name="connsiteX2" fmla="*/ 2838689 w 2838690"/>
                <a:gd name="connsiteY2" fmla="*/ 675000 h 1710000"/>
                <a:gd name="connsiteX3" fmla="*/ 2838689 w 2838690"/>
                <a:gd name="connsiteY3" fmla="*/ 1710000 h 1710000"/>
                <a:gd name="connsiteX4" fmla="*/ 0 w 2838690"/>
                <a:gd name="connsiteY4" fmla="*/ 1710000 h 1710000"/>
                <a:gd name="connsiteX5" fmla="*/ 0 w 2838690"/>
                <a:gd name="connsiteY5" fmla="*/ 675000 h 1710000"/>
                <a:gd name="connsiteX6" fmla="*/ 1 w 2838690"/>
                <a:gd name="connsiteY6" fmla="*/ 675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8690" h="1710000">
                  <a:moveTo>
                    <a:pt x="1419346" y="0"/>
                  </a:moveTo>
                  <a:lnTo>
                    <a:pt x="2838690" y="675000"/>
                  </a:lnTo>
                  <a:lnTo>
                    <a:pt x="2838689" y="675000"/>
                  </a:lnTo>
                  <a:lnTo>
                    <a:pt x="2838689" y="1710000"/>
                  </a:lnTo>
                  <a:lnTo>
                    <a:pt x="0" y="1710000"/>
                  </a:lnTo>
                  <a:lnTo>
                    <a:pt x="0" y="675000"/>
                  </a:lnTo>
                  <a:lnTo>
                    <a:pt x="1" y="675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="" xmlns:a16="http://schemas.microsoft.com/office/drawing/2014/main" id="{E7FF43F5-FDA9-4E7B-A86B-31C471D6952E}"/>
                </a:ext>
              </a:extLst>
            </p:cNvPr>
            <p:cNvSpPr/>
            <p:nvPr/>
          </p:nvSpPr>
          <p:spPr>
            <a:xfrm rot="16200000" flipH="1">
              <a:off x="20689" y="5505545"/>
              <a:ext cx="911248" cy="17815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>
              <a:extLst>
                <a:ext uri="{FF2B5EF4-FFF2-40B4-BE49-F238E27FC236}">
                  <a16:creationId xmlns="" xmlns:a16="http://schemas.microsoft.com/office/drawing/2014/main" id="{0442ED5B-9D24-4B60-8FE6-AA500355F7AD}"/>
                </a:ext>
              </a:extLst>
            </p:cNvPr>
            <p:cNvSpPr/>
            <p:nvPr/>
          </p:nvSpPr>
          <p:spPr>
            <a:xfrm rot="16200000" flipH="1" flipV="1">
              <a:off x="2047535" y="5505547"/>
              <a:ext cx="911248" cy="178154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2FAFCC3-7E59-4F69-BE55-992A761C3462}"/>
              </a:ext>
            </a:extLst>
          </p:cNvPr>
          <p:cNvSpPr/>
          <p:nvPr/>
        </p:nvSpPr>
        <p:spPr>
          <a:xfrm>
            <a:off x="684878" y="2073206"/>
            <a:ext cx="2552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100%  обучающихся с НОДА </a:t>
            </a:r>
            <a:endParaRPr lang="ru-RU" b="1" dirty="0" smtClean="0"/>
          </a:p>
          <a:p>
            <a:pPr algn="ctr"/>
            <a:r>
              <a:rPr lang="ru-RU" dirty="0" smtClean="0"/>
              <a:t>получат возможность находиться </a:t>
            </a:r>
            <a:r>
              <a:rPr lang="ru-RU" dirty="0"/>
              <a:t>в более комфортных условиях в течение всего учебно-воспитательного </a:t>
            </a:r>
            <a:r>
              <a:rPr lang="ru-RU" dirty="0" smtClean="0"/>
              <a:t>процесса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217148" y="1738277"/>
            <a:ext cx="3416516" cy="4614357"/>
            <a:chOff x="3327601" y="1707159"/>
            <a:chExt cx="2513765" cy="3476841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870423C4-BC4A-4E53-9789-BE87F6C9359D}"/>
                </a:ext>
              </a:extLst>
            </p:cNvPr>
            <p:cNvSpPr/>
            <p:nvPr/>
          </p:nvSpPr>
          <p:spPr>
            <a:xfrm>
              <a:off x="3327601" y="1707159"/>
              <a:ext cx="2513765" cy="294883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1090514F-0932-4078-B368-38D91A30EFBB}"/>
                </a:ext>
              </a:extLst>
            </p:cNvPr>
            <p:cNvSpPr/>
            <p:nvPr/>
          </p:nvSpPr>
          <p:spPr>
            <a:xfrm>
              <a:off x="3606546" y="1986103"/>
              <a:ext cx="1952610" cy="2390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873D33E4-22A2-4A45-BF2C-8809654A9A34}"/>
                </a:ext>
              </a:extLst>
            </p:cNvPr>
            <p:cNvSpPr/>
            <p:nvPr/>
          </p:nvSpPr>
          <p:spPr>
            <a:xfrm>
              <a:off x="3764310" y="3849052"/>
              <a:ext cx="1637082" cy="1334948"/>
            </a:xfrm>
            <a:custGeom>
              <a:avLst/>
              <a:gdLst>
                <a:gd name="connsiteX0" fmla="*/ 1419346 w 2838690"/>
                <a:gd name="connsiteY0" fmla="*/ 0 h 1710000"/>
                <a:gd name="connsiteX1" fmla="*/ 2838690 w 2838690"/>
                <a:gd name="connsiteY1" fmla="*/ 675000 h 1710000"/>
                <a:gd name="connsiteX2" fmla="*/ 2838689 w 2838690"/>
                <a:gd name="connsiteY2" fmla="*/ 675000 h 1710000"/>
                <a:gd name="connsiteX3" fmla="*/ 2838689 w 2838690"/>
                <a:gd name="connsiteY3" fmla="*/ 1710000 h 1710000"/>
                <a:gd name="connsiteX4" fmla="*/ 0 w 2838690"/>
                <a:gd name="connsiteY4" fmla="*/ 1710000 h 1710000"/>
                <a:gd name="connsiteX5" fmla="*/ 0 w 2838690"/>
                <a:gd name="connsiteY5" fmla="*/ 675000 h 1710000"/>
                <a:gd name="connsiteX6" fmla="*/ 1 w 2838690"/>
                <a:gd name="connsiteY6" fmla="*/ 675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8690" h="1710000">
                  <a:moveTo>
                    <a:pt x="1419346" y="0"/>
                  </a:moveTo>
                  <a:lnTo>
                    <a:pt x="2838690" y="675000"/>
                  </a:lnTo>
                  <a:lnTo>
                    <a:pt x="2838689" y="675000"/>
                  </a:lnTo>
                  <a:lnTo>
                    <a:pt x="2838689" y="1710000"/>
                  </a:lnTo>
                  <a:lnTo>
                    <a:pt x="0" y="1710000"/>
                  </a:lnTo>
                  <a:lnTo>
                    <a:pt x="0" y="675000"/>
                  </a:lnTo>
                  <a:lnTo>
                    <a:pt x="1" y="675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6" name="Прямоугольный треугольник 15">
            <a:extLst>
              <a:ext uri="{FF2B5EF4-FFF2-40B4-BE49-F238E27FC236}">
                <a16:creationId xmlns="" xmlns:a16="http://schemas.microsoft.com/office/drawing/2014/main" id="{A27FAC6A-A25B-4ABC-A5A5-AD84F81680F3}"/>
              </a:ext>
            </a:extLst>
          </p:cNvPr>
          <p:cNvSpPr/>
          <p:nvPr/>
        </p:nvSpPr>
        <p:spPr>
          <a:xfrm rot="16200000" flipH="1">
            <a:off x="4175494" y="5703905"/>
            <a:ext cx="1052030" cy="228579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="" xmlns:a16="http://schemas.microsoft.com/office/drawing/2014/main" id="{210BB2F7-643F-48D6-98F4-B7451BC01BB4}"/>
              </a:ext>
            </a:extLst>
          </p:cNvPr>
          <p:cNvSpPr/>
          <p:nvPr/>
        </p:nvSpPr>
        <p:spPr>
          <a:xfrm rot="16200000" flipH="1" flipV="1">
            <a:off x="6580778" y="5742265"/>
            <a:ext cx="1114591" cy="2144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BABC60C-1E28-43E7-8B5F-91CBB2559A62}"/>
              </a:ext>
            </a:extLst>
          </p:cNvPr>
          <p:cNvSpPr/>
          <p:nvPr/>
        </p:nvSpPr>
        <p:spPr>
          <a:xfrm>
            <a:off x="4524636" y="2163168"/>
            <a:ext cx="2801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100% педагогов</a:t>
            </a:r>
            <a:r>
              <a:rPr lang="ru-RU" dirty="0"/>
              <a:t>, работающих </a:t>
            </a:r>
            <a:r>
              <a:rPr lang="ru-RU" dirty="0" smtClean="0"/>
              <a:t>с категорией детей с НОДА, </a:t>
            </a:r>
            <a:r>
              <a:rPr lang="ru-RU" dirty="0"/>
              <a:t>получат </a:t>
            </a:r>
            <a:r>
              <a:rPr lang="ru-RU" dirty="0" smtClean="0"/>
              <a:t>возможность повысить </a:t>
            </a:r>
            <a:r>
              <a:rPr lang="ru-RU" dirty="0"/>
              <a:t>эффективность учебно-воспитательных занятий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CD95EE3-977E-4959-BFDB-3A0C0BEFF18F}"/>
              </a:ext>
            </a:extLst>
          </p:cNvPr>
          <p:cNvGrpSpPr/>
          <p:nvPr/>
        </p:nvGrpSpPr>
        <p:grpSpPr>
          <a:xfrm>
            <a:off x="8229205" y="1729196"/>
            <a:ext cx="3465000" cy="4579795"/>
            <a:chOff x="72235" y="2124000"/>
            <a:chExt cx="2838689" cy="392625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08FD6434-A78C-4CD6-87F8-D79FE2A3A499}"/>
                </a:ext>
              </a:extLst>
            </p:cNvPr>
            <p:cNvSpPr/>
            <p:nvPr/>
          </p:nvSpPr>
          <p:spPr>
            <a:xfrm>
              <a:off x="72235" y="2124000"/>
              <a:ext cx="2838689" cy="3330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173ECCE1-2A15-4967-8C18-7FF579C30A4A}"/>
                </a:ext>
              </a:extLst>
            </p:cNvPr>
            <p:cNvSpPr/>
            <p:nvPr/>
          </p:nvSpPr>
          <p:spPr>
            <a:xfrm>
              <a:off x="387236" y="2439000"/>
              <a:ext cx="2205000" cy="27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="" xmlns:a16="http://schemas.microsoft.com/office/drawing/2014/main" id="{2D4684ED-6D0E-4701-A52F-C5CD0C84D2EA}"/>
                </a:ext>
              </a:extLst>
            </p:cNvPr>
            <p:cNvSpPr/>
            <p:nvPr/>
          </p:nvSpPr>
          <p:spPr>
            <a:xfrm>
              <a:off x="565392" y="4542750"/>
              <a:ext cx="1848688" cy="1507500"/>
            </a:xfrm>
            <a:custGeom>
              <a:avLst/>
              <a:gdLst>
                <a:gd name="connsiteX0" fmla="*/ 1419346 w 2838690"/>
                <a:gd name="connsiteY0" fmla="*/ 0 h 1710000"/>
                <a:gd name="connsiteX1" fmla="*/ 2838690 w 2838690"/>
                <a:gd name="connsiteY1" fmla="*/ 675000 h 1710000"/>
                <a:gd name="connsiteX2" fmla="*/ 2838689 w 2838690"/>
                <a:gd name="connsiteY2" fmla="*/ 675000 h 1710000"/>
                <a:gd name="connsiteX3" fmla="*/ 2838689 w 2838690"/>
                <a:gd name="connsiteY3" fmla="*/ 1710000 h 1710000"/>
                <a:gd name="connsiteX4" fmla="*/ 0 w 2838690"/>
                <a:gd name="connsiteY4" fmla="*/ 1710000 h 1710000"/>
                <a:gd name="connsiteX5" fmla="*/ 0 w 2838690"/>
                <a:gd name="connsiteY5" fmla="*/ 675000 h 1710000"/>
                <a:gd name="connsiteX6" fmla="*/ 1 w 2838690"/>
                <a:gd name="connsiteY6" fmla="*/ 675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8690" h="1710000">
                  <a:moveTo>
                    <a:pt x="1419346" y="0"/>
                  </a:moveTo>
                  <a:lnTo>
                    <a:pt x="2838690" y="675000"/>
                  </a:lnTo>
                  <a:lnTo>
                    <a:pt x="2838689" y="675000"/>
                  </a:lnTo>
                  <a:lnTo>
                    <a:pt x="2838689" y="1710000"/>
                  </a:lnTo>
                  <a:lnTo>
                    <a:pt x="0" y="1710000"/>
                  </a:lnTo>
                  <a:lnTo>
                    <a:pt x="0" y="675000"/>
                  </a:lnTo>
                  <a:lnTo>
                    <a:pt x="1" y="675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" name="Прямоугольный треугольник 22">
              <a:extLst>
                <a:ext uri="{FF2B5EF4-FFF2-40B4-BE49-F238E27FC236}">
                  <a16:creationId xmlns="" xmlns:a16="http://schemas.microsoft.com/office/drawing/2014/main" id="{552F6AE3-B93E-4CC7-B78D-0D699932E42C}"/>
                </a:ext>
              </a:extLst>
            </p:cNvPr>
            <p:cNvSpPr/>
            <p:nvPr/>
          </p:nvSpPr>
          <p:spPr>
            <a:xfrm rot="16200000" flipH="1">
              <a:off x="20689" y="5505545"/>
              <a:ext cx="911248" cy="178157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>
              <a:extLst>
                <a:ext uri="{FF2B5EF4-FFF2-40B4-BE49-F238E27FC236}">
                  <a16:creationId xmlns="" xmlns:a16="http://schemas.microsoft.com/office/drawing/2014/main" id="{8306F7A3-9579-4C1D-9BAC-A1B5FB6931B4}"/>
                </a:ext>
              </a:extLst>
            </p:cNvPr>
            <p:cNvSpPr/>
            <p:nvPr/>
          </p:nvSpPr>
          <p:spPr>
            <a:xfrm rot="16200000" flipH="1" flipV="1">
              <a:off x="2047535" y="5505547"/>
              <a:ext cx="911248" cy="17815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FCE623A-4485-465B-A25C-F0C910F05E4C}"/>
              </a:ext>
            </a:extLst>
          </p:cNvPr>
          <p:cNvSpPr/>
          <p:nvPr/>
        </p:nvSpPr>
        <p:spPr>
          <a:xfrm>
            <a:off x="8552354" y="2151801"/>
            <a:ext cx="2814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100% родителей </a:t>
            </a:r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dirty="0"/>
              <a:t>(законных  представителей)  детей с НОДА получат </a:t>
            </a:r>
            <a:r>
              <a:rPr lang="ru-RU" dirty="0" smtClean="0"/>
              <a:t>удовлетворение  от создания особых условий </a:t>
            </a:r>
            <a:r>
              <a:rPr lang="ru-RU" dirty="0" smtClean="0"/>
              <a:t>обучения</a:t>
            </a:r>
            <a:endParaRPr lang="ru-RU" dirty="0"/>
          </a:p>
        </p:txBody>
      </p:sp>
      <p:pic>
        <p:nvPicPr>
          <p:cNvPr id="5126" name="Picture 6" descr="https://img.flaticon.com/icons/png/512/87/87230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19579"/>
          <a:stretch/>
        </p:blipFill>
        <p:spPr bwMode="auto">
          <a:xfrm>
            <a:off x="9539539" y="5252837"/>
            <a:ext cx="877514" cy="7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us.123rf.com/450wm/tuktukdesign/tuktukdesign1802/tuktukdesign180200196/95917369-teacher-icon-vector-male-person-profile-avatar-with-a-book-and-teaching-in-school-college-or-univers.jpg?ver=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4"/>
          <a:stretch/>
        </p:blipFill>
        <p:spPr bwMode="auto">
          <a:xfrm>
            <a:off x="5500502" y="5191180"/>
            <a:ext cx="885555" cy="89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t2.depositphotos.com/1007566/11843/v/950/depositphotos_118439156-stock-illustration-human-person-wheelchair-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7" y="5191180"/>
            <a:ext cx="837934" cy="8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0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00" y="18965"/>
            <a:ext cx="10342800" cy="1325563"/>
          </a:xfrm>
        </p:spPr>
        <p:txBody>
          <a:bodyPr/>
          <a:lstStyle/>
          <a:p>
            <a:r>
              <a:rPr lang="ru-RU" dirty="0" smtClean="0"/>
              <a:t>План кабинета: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17835"/>
          <a:stretch/>
        </p:blipFill>
        <p:spPr>
          <a:xfrm>
            <a:off x="381000" y="1735397"/>
            <a:ext cx="7380000" cy="3462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3280" y="1775725"/>
            <a:ext cx="38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пециализированный учебный стол для детей инвалидов-колясочников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322440" y="2417930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чебный стол для детей с ОВЗ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32940" y="2916017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чительский стол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11130" y="3372134"/>
            <a:ext cx="38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теллажи для учебных материалов и методических пособий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22440" y="5288672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</a:t>
            </a:r>
            <a:r>
              <a:rPr lang="ru-RU" dirty="0" smtClean="0"/>
              <a:t>она отдыха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55700" y="5893561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чебная </a:t>
            </a:r>
            <a:r>
              <a:rPr lang="ru-RU" dirty="0" smtClean="0"/>
              <a:t>зона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350080" y="4160535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</a:t>
            </a:r>
            <a:r>
              <a:rPr lang="ru-RU" dirty="0" smtClean="0"/>
              <a:t>кно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366260" y="4689035"/>
            <a:ext cx="38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</a:t>
            </a:r>
            <a:r>
              <a:rPr lang="ru-RU" dirty="0" smtClean="0"/>
              <a:t>верь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7873040" y="1782085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883250" y="2380855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896620" y="2916017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902200" y="3513618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926560" y="4102189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935460" y="4701770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937180" y="5280663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935460" y="5867565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935460" y="178208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242280" y="2380855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005230" y="2011523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661050" y="4466596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611000" y="4650258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100785" y="4101873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301855" y="3957331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281000" y="1781769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300360" y="3372134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611000" y="3465182"/>
            <a:ext cx="420240" cy="406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347340" y="238085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64870" y="238085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64870" y="2934554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64870" y="3498914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78100" y="4120410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01680" y="4701770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88310" y="5301351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1680" y="586756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71000" y="1981043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58880" y="447978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3700" y="4645159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5845" y="4110453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38575" y="3935744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00360" y="1775725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86060" y="3363346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97950" y="3455790"/>
            <a:ext cx="2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000" y="-7345"/>
            <a:ext cx="10342800" cy="1325563"/>
          </a:xfrm>
        </p:spPr>
        <p:txBody>
          <a:bodyPr/>
          <a:lstStyle/>
          <a:p>
            <a:r>
              <a:rPr lang="ru-RU" dirty="0" smtClean="0"/>
              <a:t>Оборудование: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914000"/>
            <a:ext cx="3068000" cy="1944000"/>
          </a:xfrm>
          <a:prstGeom prst="rect">
            <a:avLst/>
          </a:prstGeom>
          <a:solidFill>
            <a:srgbClr val="D0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6000" y="1539000"/>
            <a:ext cx="715804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Ученический стол для детей с ОВЗ на колёсах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Стол рабочий для инвалидов-колясочников, регулируемый по высоте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Моноблок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4. </a:t>
            </a:r>
            <a:r>
              <a:rPr lang="ru-RU" sz="2200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Набор </a:t>
            </a:r>
            <a:r>
              <a:rPr lang="ru-RU" sz="2200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беспроводного адаптированного оборудования для обучающихся с НОДА</a:t>
            </a:r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Воздушно- пузырьковая колонна</a:t>
            </a:r>
          </a:p>
          <a:p>
            <a:pPr marL="342900" indent="-342900">
              <a:buAutoNum type="arabicPeriod"/>
            </a:pPr>
            <a:r>
              <a:rPr lang="ru-RU" sz="2200" dirty="0" err="1" smtClean="0">
                <a:solidFill>
                  <a:srgbClr val="002060"/>
                </a:solidFill>
              </a:rPr>
              <a:t>Глюкофон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Ноутбук, планшет</a:t>
            </a:r>
          </a:p>
          <a:p>
            <a:pPr marL="342900" indent="-342900">
              <a:buAutoNum type="arabicPeriod"/>
            </a:pPr>
            <a:r>
              <a:rPr lang="ru-RU" sz="2200" dirty="0" err="1" smtClean="0">
                <a:solidFill>
                  <a:srgbClr val="002060"/>
                </a:solidFill>
              </a:rPr>
              <a:t>Флипчарт</a:t>
            </a:r>
            <a:r>
              <a:rPr lang="ru-RU" sz="2200" dirty="0" smtClean="0">
                <a:solidFill>
                  <a:srgbClr val="002060"/>
                </a:solidFill>
              </a:rPr>
              <a:t> на колёсах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Стеклянная магнитно-маркерная доска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Настольная лупа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Песочница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Зеркало</a:t>
            </a:r>
          </a:p>
          <a:p>
            <a:pPr marL="342900" indent="-342900">
              <a:buAutoNum type="arabicPeriod"/>
            </a:pPr>
            <a:r>
              <a:rPr lang="ru-RU" sz="2200" dirty="0" err="1" smtClean="0">
                <a:solidFill>
                  <a:srgbClr val="002060"/>
                </a:solidFill>
              </a:rPr>
              <a:t>Бизиборд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sorokina-ea\Desktop\Новая папка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25" y="1539000"/>
            <a:ext cx="2095640" cy="160816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orokina-ea\Desktop\Новая папка\830011268_w640_h640_png-30gsg-glyukofon-galakt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000" y="1531095"/>
            <a:ext cx="2059550" cy="16160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ages.ru.prom.st/697397209_w500_h500_noname-stol-dly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 bwMode="auto">
          <a:xfrm>
            <a:off x="7761985" y="3306667"/>
            <a:ext cx="2101520" cy="160816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1.ozone.ru/multimedia/10246280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b="7528"/>
          <a:stretch/>
        </p:blipFill>
        <p:spPr bwMode="auto">
          <a:xfrm>
            <a:off x="9966000" y="3289442"/>
            <a:ext cx="2059550" cy="162455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fast.just.ru/xl_pics/1223221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86" y="4992173"/>
            <a:ext cx="2098580" cy="157410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rkutsk.umitoy.ru/upload/iblock/ea7/ea797a6912f106d21cd9175e3019ce8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08" y="4981035"/>
            <a:ext cx="2055341" cy="158524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" y="-28672"/>
            <a:ext cx="12250617" cy="68253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000" y="3654000"/>
            <a:ext cx="9082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Помогая преодолеть барьеры тем, кому сложно сделать это в одиночку, мы делаем мир доступным для </a:t>
            </a:r>
            <a:r>
              <a:rPr lang="ru-RU" dirty="0" smtClean="0">
                <a:solidFill>
                  <a:srgbClr val="0070C0"/>
                </a:solidFill>
              </a:rPr>
              <a:t>всех…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pic>
        <p:nvPicPr>
          <p:cNvPr id="10246" name="Picture 6" descr="https://ou32.pkgo.ru/wp-content/uploads/2021/03/logoinc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0" y="54000"/>
            <a:ext cx="2250000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7062D2-87BA-47CB-AA8D-848BE686EE02}"/>
              </a:ext>
            </a:extLst>
          </p:cNvPr>
          <p:cNvSpPr txBox="1"/>
          <p:nvPr/>
        </p:nvSpPr>
        <p:spPr>
          <a:xfrm>
            <a:off x="2181000" y="2664000"/>
            <a:ext cx="8236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</a:rPr>
              <a:t>С</a:t>
            </a:r>
            <a:r>
              <a:rPr lang="ru-RU" sz="6600" dirty="0" smtClean="0">
                <a:solidFill>
                  <a:schemeClr val="accent1"/>
                </a:solidFill>
              </a:rPr>
              <a:t>пасибо </a:t>
            </a:r>
            <a:r>
              <a:rPr lang="ru-RU" sz="6600" dirty="0" smtClean="0">
                <a:solidFill>
                  <a:schemeClr val="accent1"/>
                </a:solidFill>
              </a:rPr>
              <a:t>за </a:t>
            </a:r>
            <a:r>
              <a:rPr lang="ru-RU" sz="6600" dirty="0" smtClean="0">
                <a:solidFill>
                  <a:schemeClr val="accent1"/>
                </a:solidFill>
              </a:rPr>
              <a:t>внимание!</a:t>
            </a:r>
            <a:endParaRPr lang="ru-RU" sz="6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82800" cy="1325563"/>
          </a:xfrm>
        </p:spPr>
        <p:txBody>
          <a:bodyPr/>
          <a:lstStyle/>
          <a:p>
            <a:pPr algn="ctr"/>
            <a:r>
              <a:rPr lang="ru-RU" dirty="0" smtClean="0"/>
              <a:t>Приложение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00" y="1449000"/>
            <a:ext cx="7092000" cy="53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7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00" y="121500"/>
            <a:ext cx="8910000" cy="66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6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00" y="90591"/>
            <a:ext cx="8910000" cy="66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8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00" y="108000"/>
            <a:ext cx="8820000" cy="66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3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00" y="108000"/>
            <a:ext cx="8820000" cy="66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6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000" y="128152"/>
            <a:ext cx="1176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 рамках  инициативного </a:t>
            </a:r>
            <a:r>
              <a:rPr lang="ru-RU" sz="3600" dirty="0" smtClean="0">
                <a:solidFill>
                  <a:schemeClr val="bg1"/>
                </a:solidFill>
              </a:rPr>
              <a:t>проекта </a:t>
            </a:r>
            <a:r>
              <a:rPr lang="ru-RU" sz="3600" dirty="0" smtClean="0">
                <a:solidFill>
                  <a:schemeClr val="bg1"/>
                </a:solidFill>
              </a:rPr>
              <a:t>«Мой первый бюджет»  в </a:t>
            </a:r>
            <a:r>
              <a:rPr lang="ru-RU" sz="3600" dirty="0" smtClean="0">
                <a:solidFill>
                  <a:schemeClr val="bg1"/>
                </a:solidFill>
              </a:rPr>
              <a:t>МАОУ </a:t>
            </a:r>
            <a:r>
              <a:rPr lang="ru-RU" sz="3600" dirty="0" smtClean="0">
                <a:solidFill>
                  <a:schemeClr val="bg1"/>
                </a:solidFill>
              </a:rPr>
              <a:t>СШ </a:t>
            </a:r>
            <a:r>
              <a:rPr lang="ru-RU" sz="3600" dirty="0" smtClean="0">
                <a:solidFill>
                  <a:schemeClr val="bg1"/>
                </a:solidFill>
              </a:rPr>
              <a:t>№ 8 </a:t>
            </a:r>
            <a:r>
              <a:rPr lang="ru-RU" sz="3600" dirty="0" smtClean="0">
                <a:solidFill>
                  <a:schemeClr val="bg1"/>
                </a:solidFill>
              </a:rPr>
              <a:t>было представлено несколько проектов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03" y="2016741"/>
            <a:ext cx="3319572" cy="24896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00" y="2042670"/>
            <a:ext cx="3285000" cy="24637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00" y="4599000"/>
            <a:ext cx="2812150" cy="21091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4599000"/>
            <a:ext cx="2812151" cy="21091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2" y="2003603"/>
            <a:ext cx="3269030" cy="245177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22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00" y="99000"/>
            <a:ext cx="8910000" cy="66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3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D3D409B-2F0D-45E2-A4A4-9F416A0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0" y="13676"/>
            <a:ext cx="10342800" cy="1325563"/>
          </a:xfrm>
        </p:spPr>
        <p:txBody>
          <a:bodyPr/>
          <a:lstStyle/>
          <a:p>
            <a:r>
              <a:rPr lang="ru-RU" dirty="0" smtClean="0"/>
              <a:t>Результаты голосования: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787077"/>
              </p:ext>
            </p:extLst>
          </p:nvPr>
        </p:nvGraphicFramePr>
        <p:xfrm>
          <a:off x="1146000" y="1764000"/>
          <a:ext cx="10215000" cy="4484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p0.zoon.ru/preview/XMrZbNrNnP5f_Tj-g1fuKA/2400x1500x85/1/8/9/original_540fd4c040c088c8138ba28b_5fea0bd051b76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96" y="2986111"/>
            <a:ext cx="1197607" cy="13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1000" y="1814970"/>
            <a:ext cx="42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CADE4"/>
                </a:solidFill>
              </a:rPr>
              <a:t>Нетворкинг-пространство </a:t>
            </a:r>
          </a:p>
          <a:p>
            <a:pPr algn="ctr"/>
            <a:r>
              <a:rPr lang="ru-RU" sz="2400" b="1" dirty="0" smtClean="0">
                <a:solidFill>
                  <a:srgbClr val="1CADE4"/>
                </a:solidFill>
              </a:rPr>
              <a:t>«Расширяя границы</a:t>
            </a:r>
            <a:r>
              <a:rPr lang="ru-RU" sz="2400" b="1" dirty="0" smtClean="0">
                <a:solidFill>
                  <a:srgbClr val="1CADE4"/>
                </a:solidFill>
              </a:rPr>
              <a:t>» </a:t>
            </a:r>
            <a:endParaRPr lang="ru-RU" sz="2400" b="1" dirty="0" smtClean="0">
              <a:solidFill>
                <a:srgbClr val="1CADE4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CADE4"/>
                </a:solidFill>
              </a:rPr>
              <a:t>36%</a:t>
            </a:r>
            <a:endParaRPr lang="ru-RU" sz="2400" b="1" dirty="0">
              <a:solidFill>
                <a:srgbClr val="1CADE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1000" y="5727641"/>
            <a:ext cx="4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83C6"/>
                </a:solidFill>
              </a:rPr>
              <a:t>Голос нового </a:t>
            </a:r>
            <a:r>
              <a:rPr lang="ru-RU" sz="2400" b="1" dirty="0" smtClean="0">
                <a:solidFill>
                  <a:srgbClr val="2683C6"/>
                </a:solidFill>
              </a:rPr>
              <a:t>поколения</a:t>
            </a:r>
            <a:endParaRPr lang="ru-RU" sz="2400" b="1" dirty="0" smtClean="0">
              <a:solidFill>
                <a:srgbClr val="2683C6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2683C6"/>
                </a:solidFill>
              </a:rPr>
              <a:t>24%</a:t>
            </a:r>
            <a:endParaRPr lang="ru-RU" sz="2400" b="1" dirty="0">
              <a:solidFill>
                <a:srgbClr val="2683C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00" y="4824000"/>
            <a:ext cx="42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7CED7"/>
                </a:solidFill>
              </a:rPr>
              <a:t>Этот мир придуман</a:t>
            </a:r>
          </a:p>
          <a:p>
            <a:pPr algn="ctr"/>
            <a:r>
              <a:rPr lang="ru-RU" sz="2400" b="1" dirty="0" smtClean="0">
                <a:solidFill>
                  <a:srgbClr val="27CED7"/>
                </a:solidFill>
              </a:rPr>
              <a:t> </a:t>
            </a:r>
            <a:r>
              <a:rPr lang="ru-RU" sz="2400" b="1" dirty="0" smtClean="0">
                <a:solidFill>
                  <a:srgbClr val="27CED7"/>
                </a:solidFill>
              </a:rPr>
              <a:t>нами</a:t>
            </a:r>
            <a:endParaRPr lang="ru-RU" sz="2400" b="1" dirty="0" smtClean="0">
              <a:solidFill>
                <a:srgbClr val="27CED7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27CED7"/>
                </a:solidFill>
              </a:rPr>
              <a:t>10%</a:t>
            </a:r>
            <a:endParaRPr lang="ru-RU" sz="2400" b="1" dirty="0">
              <a:solidFill>
                <a:srgbClr val="27CED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000" y="2860082"/>
            <a:ext cx="42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2BA97"/>
                </a:solidFill>
              </a:rPr>
              <a:t>Образовательные возможности рекреаций</a:t>
            </a:r>
          </a:p>
          <a:p>
            <a:pPr algn="ctr"/>
            <a:r>
              <a:rPr lang="ru-RU" sz="2400" b="1" dirty="0" smtClean="0">
                <a:solidFill>
                  <a:srgbClr val="42BA97"/>
                </a:solidFill>
              </a:rPr>
              <a:t>16%</a:t>
            </a:r>
            <a:endParaRPr lang="ru-RU" sz="2400" b="1" dirty="0">
              <a:solidFill>
                <a:srgbClr val="42BA9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6000" y="1539000"/>
            <a:ext cx="4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E8853"/>
                </a:solidFill>
              </a:rPr>
              <a:t>Дорога без опасностей</a:t>
            </a:r>
          </a:p>
          <a:p>
            <a:pPr algn="ctr"/>
            <a:r>
              <a:rPr lang="ru-RU" sz="2400" b="1" dirty="0" smtClean="0">
                <a:solidFill>
                  <a:srgbClr val="3E8853"/>
                </a:solidFill>
              </a:rPr>
              <a:t>14%</a:t>
            </a:r>
            <a:endParaRPr lang="ru-RU" sz="2400" b="1" dirty="0">
              <a:solidFill>
                <a:srgbClr val="3E8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00" y="62972"/>
            <a:ext cx="10342800" cy="1325563"/>
          </a:xfrm>
        </p:spPr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3734"/>
          <a:stretch>
            <a:fillRect/>
          </a:stretch>
        </p:blipFill>
        <p:spPr>
          <a:xfrm>
            <a:off x="6096000" y="1449000"/>
            <a:ext cx="6078237" cy="5409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0" y="144900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4472C4"/>
                </a:solidFill>
              </a:rPr>
              <a:t>В начале учебного года во время поздравления </a:t>
            </a:r>
            <a:r>
              <a:rPr lang="ru-RU" sz="2400" b="1" dirty="0">
                <a:solidFill>
                  <a:srgbClr val="4472C4"/>
                </a:solidFill>
              </a:rPr>
              <a:t>детей – инвалидов и детей с ОВЗ</a:t>
            </a:r>
            <a:r>
              <a:rPr lang="ru-RU" sz="2400" dirty="0">
                <a:solidFill>
                  <a:srgbClr val="4472C4"/>
                </a:solidFill>
              </a:rPr>
              <a:t> </a:t>
            </a:r>
            <a:r>
              <a:rPr lang="ru-RU" sz="2400" dirty="0" smtClean="0">
                <a:solidFill>
                  <a:srgbClr val="4472C4"/>
                </a:solidFill>
              </a:rPr>
              <a:t>с </a:t>
            </a:r>
            <a:r>
              <a:rPr lang="ru-RU" sz="2400" dirty="0">
                <a:solidFill>
                  <a:srgbClr val="4472C4"/>
                </a:solidFill>
              </a:rPr>
              <a:t>Днем </a:t>
            </a:r>
            <a:r>
              <a:rPr lang="ru-RU" sz="2400" dirty="0" smtClean="0">
                <a:solidFill>
                  <a:srgbClr val="4472C4"/>
                </a:solidFill>
              </a:rPr>
              <a:t>знаний мы </a:t>
            </a:r>
            <a:r>
              <a:rPr lang="ru-RU" sz="2400" dirty="0">
                <a:solidFill>
                  <a:srgbClr val="4472C4"/>
                </a:solidFill>
              </a:rPr>
              <a:t>увидели, что </a:t>
            </a:r>
            <a:r>
              <a:rPr lang="ru-RU" sz="2400" dirty="0" smtClean="0">
                <a:solidFill>
                  <a:srgbClr val="4472C4"/>
                </a:solidFill>
              </a:rPr>
              <a:t>занятия с ними </a:t>
            </a:r>
            <a:r>
              <a:rPr lang="ru-RU" sz="2400" dirty="0">
                <a:solidFill>
                  <a:srgbClr val="4472C4"/>
                </a:solidFill>
              </a:rPr>
              <a:t>проходят в части  помещения  учительской , которая  отделена  передвижной </a:t>
            </a:r>
            <a:r>
              <a:rPr lang="ru-RU" sz="2400" b="1" dirty="0">
                <a:solidFill>
                  <a:srgbClr val="4472C4"/>
                </a:solidFill>
              </a:rPr>
              <a:t>перегородкой</a:t>
            </a:r>
            <a:r>
              <a:rPr lang="ru-RU" sz="2400" dirty="0">
                <a:solidFill>
                  <a:srgbClr val="4472C4"/>
                </a:solidFill>
              </a:rPr>
              <a:t> от общей зоны. </a:t>
            </a:r>
          </a:p>
          <a:p>
            <a:pPr algn="ctr"/>
            <a:r>
              <a:rPr lang="ru-RU" sz="2400" dirty="0">
                <a:solidFill>
                  <a:srgbClr val="4472C4"/>
                </a:solidFill>
              </a:rPr>
              <a:t>В связи с этим мы заметили ряд </a:t>
            </a:r>
            <a:r>
              <a:rPr lang="ru-RU" sz="2400" b="1" dirty="0">
                <a:solidFill>
                  <a:srgbClr val="4472C4"/>
                </a:solidFill>
              </a:rPr>
              <a:t>неудобств</a:t>
            </a:r>
            <a:r>
              <a:rPr lang="ru-RU" sz="2400" dirty="0">
                <a:solidFill>
                  <a:srgbClr val="4472C4"/>
                </a:solidFill>
              </a:rPr>
              <a:t>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914000"/>
            <a:ext cx="3068000" cy="1944000"/>
          </a:xfrm>
          <a:prstGeom prst="rect">
            <a:avLst/>
          </a:prstGeom>
          <a:solidFill>
            <a:srgbClr val="D0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71000" y="4126656"/>
            <a:ext cx="945000" cy="854144"/>
            <a:chOff x="6321000" y="1404000"/>
            <a:chExt cx="1485000" cy="1599231"/>
          </a:xfrm>
        </p:grpSpPr>
        <p:sp>
          <p:nvSpPr>
            <p:cNvPr id="7" name="Блок-схема: решение 6">
              <a:extLst>
                <a:ext uri="{FF2B5EF4-FFF2-40B4-BE49-F238E27FC236}">
                  <a16:creationId xmlns="" xmlns:a16="http://schemas.microsoft.com/office/drawing/2014/main" id="{36D00F69-75EB-424F-B738-86CD45442AF4}"/>
                </a:ext>
              </a:extLst>
            </p:cNvPr>
            <p:cNvSpPr/>
            <p:nvPr/>
          </p:nvSpPr>
          <p:spPr>
            <a:xfrm>
              <a:off x="6321000" y="1404000"/>
              <a:ext cx="1485000" cy="15992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3F26745-1E34-42A2-B98C-F434033FB06A}"/>
                </a:ext>
              </a:extLst>
            </p:cNvPr>
            <p:cNvSpPr txBox="1"/>
            <p:nvPr/>
          </p:nvSpPr>
          <p:spPr>
            <a:xfrm>
              <a:off x="6834002" y="1735736"/>
              <a:ext cx="494228" cy="749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1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71000" y="4980800"/>
            <a:ext cx="967425" cy="874546"/>
            <a:chOff x="6321000" y="3273231"/>
            <a:chExt cx="1485000" cy="1599231"/>
          </a:xfrm>
        </p:grpSpPr>
        <p:sp>
          <p:nvSpPr>
            <p:cNvPr id="11" name="Блок-схема: решение 10">
              <a:extLst>
                <a:ext uri="{FF2B5EF4-FFF2-40B4-BE49-F238E27FC236}">
                  <a16:creationId xmlns="" xmlns:a16="http://schemas.microsoft.com/office/drawing/2014/main" id="{38742A83-9EA0-4A7F-AF5C-96464284D566}"/>
                </a:ext>
              </a:extLst>
            </p:cNvPr>
            <p:cNvSpPr/>
            <p:nvPr/>
          </p:nvSpPr>
          <p:spPr>
            <a:xfrm>
              <a:off x="6321000" y="3273231"/>
              <a:ext cx="1485000" cy="1599231"/>
            </a:xfrm>
            <a:prstGeom prst="flowChartDecisi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7CD723-3E98-4F5B-83AE-5AE1D415D6E0}"/>
                </a:ext>
              </a:extLst>
            </p:cNvPr>
            <p:cNvSpPr txBox="1"/>
            <p:nvPr/>
          </p:nvSpPr>
          <p:spPr>
            <a:xfrm>
              <a:off x="6822111" y="3657346"/>
              <a:ext cx="482772" cy="731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2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93574" y="5826828"/>
            <a:ext cx="922426" cy="948966"/>
            <a:chOff x="6284898" y="5094402"/>
            <a:chExt cx="1485000" cy="1599231"/>
          </a:xfrm>
        </p:grpSpPr>
        <p:sp>
          <p:nvSpPr>
            <p:cNvPr id="14" name="Блок-схема: решение 13">
              <a:extLst>
                <a:ext uri="{FF2B5EF4-FFF2-40B4-BE49-F238E27FC236}">
                  <a16:creationId xmlns="" xmlns:a16="http://schemas.microsoft.com/office/drawing/2014/main" id="{90A28D59-8A44-4054-A70D-613FC272D557}"/>
                </a:ext>
              </a:extLst>
            </p:cNvPr>
            <p:cNvSpPr/>
            <p:nvPr/>
          </p:nvSpPr>
          <p:spPr>
            <a:xfrm>
              <a:off x="6284898" y="5094402"/>
              <a:ext cx="1485000" cy="1599231"/>
            </a:xfrm>
            <a:prstGeom prst="flowChartDecisi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2828FFC-22DD-42DD-A1DD-1E9E0251233F}"/>
                </a:ext>
              </a:extLst>
            </p:cNvPr>
            <p:cNvSpPr txBox="1"/>
            <p:nvPr/>
          </p:nvSpPr>
          <p:spPr>
            <a:xfrm>
              <a:off x="6774113" y="5534142"/>
              <a:ext cx="506323" cy="674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3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1D573D8-F176-448B-93AB-FB402132B523}"/>
              </a:ext>
            </a:extLst>
          </p:cNvPr>
          <p:cNvSpPr/>
          <p:nvPr/>
        </p:nvSpPr>
        <p:spPr>
          <a:xfrm>
            <a:off x="1641000" y="4296511"/>
            <a:ext cx="438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отсутствие звукоизоляции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5D8DFA3-1653-4AC7-8144-55CA92E73217}"/>
              </a:ext>
            </a:extLst>
          </p:cNvPr>
          <p:cNvSpPr/>
          <p:nvPr/>
        </p:nvSpPr>
        <p:spPr>
          <a:xfrm>
            <a:off x="1641000" y="4996406"/>
            <a:ext cx="5128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о</a:t>
            </a:r>
            <a:r>
              <a:rPr lang="ru-RU" sz="2000" i="1" dirty="0" smtClean="0"/>
              <a:t>тсутствие специализированного </a:t>
            </a:r>
            <a:r>
              <a:rPr lang="ru-RU" sz="2000" i="1" dirty="0"/>
              <a:t>оборудования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0E74415-A06C-4609-B1BD-4F79F4D3D33D}"/>
              </a:ext>
            </a:extLst>
          </p:cNvPr>
          <p:cNvSpPr/>
          <p:nvPr/>
        </p:nvSpPr>
        <p:spPr>
          <a:xfrm>
            <a:off x="1555491" y="5826828"/>
            <a:ext cx="4783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отсутствие </a:t>
            </a:r>
            <a:r>
              <a:rPr lang="ru-RU" sz="2000" i="1" dirty="0"/>
              <a:t>помещения, которое </a:t>
            </a:r>
            <a:r>
              <a:rPr lang="ru-RU" sz="2000" i="1" dirty="0" smtClean="0"/>
              <a:t>соответствует </a:t>
            </a:r>
            <a:r>
              <a:rPr lang="ru-RU" sz="2000" i="1" dirty="0"/>
              <a:t>инклюзивному </a:t>
            </a:r>
            <a:r>
              <a:rPr lang="ru-RU" sz="2000" i="1" dirty="0" smtClean="0"/>
              <a:t>образованию</a:t>
            </a:r>
            <a:endParaRPr lang="ru-RU" sz="2000" i="1" dirty="0"/>
          </a:p>
        </p:txBody>
      </p:sp>
      <p:pic>
        <p:nvPicPr>
          <p:cNvPr id="19" name="Picture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000" y="909000"/>
            <a:ext cx="2888055" cy="27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00" y="0"/>
            <a:ext cx="10342800" cy="1325563"/>
          </a:xfrm>
        </p:spPr>
        <p:txBody>
          <a:bodyPr/>
          <a:lstStyle/>
          <a:p>
            <a:r>
              <a:rPr lang="ru-RU" dirty="0" smtClean="0"/>
              <a:t>Проблема проекта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829" y="4192052"/>
            <a:ext cx="2935927" cy="220011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9424"/>
          <a:stretch/>
        </p:blipFill>
        <p:spPr>
          <a:xfrm>
            <a:off x="166494" y="2574000"/>
            <a:ext cx="2805331" cy="23228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236" t="14461" r="11189"/>
          <a:stretch/>
        </p:blipFill>
        <p:spPr>
          <a:xfrm>
            <a:off x="3200829" y="1635818"/>
            <a:ext cx="2932163" cy="23160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591000" y="1673011"/>
            <a:ext cx="5130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 У </a:t>
            </a:r>
            <a:r>
              <a:rPr lang="ru-RU" sz="2200" dirty="0"/>
              <a:t>нас в школе  </a:t>
            </a:r>
            <a:r>
              <a:rPr lang="ru-RU" sz="2200" b="1" dirty="0"/>
              <a:t>отсутствует доступное оборудованное пространство, </a:t>
            </a:r>
            <a:r>
              <a:rPr lang="ru-RU" sz="2200" dirty="0"/>
              <a:t>включающее  отдельный  </a:t>
            </a:r>
            <a:r>
              <a:rPr lang="ru-RU" sz="2200" b="1" dirty="0"/>
              <a:t>кабинет со  специальным  оборудованием  </a:t>
            </a:r>
            <a:r>
              <a:rPr lang="ru-RU" sz="2200" dirty="0"/>
              <a:t>для проведения индивидуальных коррекционно-развивающих  </a:t>
            </a:r>
            <a:r>
              <a:rPr lang="ru-RU" sz="2200" b="1" dirty="0"/>
              <a:t>занятий с детьми  с НОДА </a:t>
            </a:r>
            <a:r>
              <a:rPr lang="ru-RU" sz="2200" dirty="0"/>
              <a:t>(те, кто передвигается </a:t>
            </a:r>
            <a:r>
              <a:rPr lang="ru-RU" sz="2200" b="1" dirty="0"/>
              <a:t>исключительно на инвалидной </a:t>
            </a:r>
            <a:r>
              <a:rPr lang="ru-RU" sz="2200" b="1" dirty="0" smtClean="0"/>
              <a:t>коляске</a:t>
            </a:r>
            <a:r>
              <a:rPr lang="ru-RU" sz="2200" dirty="0" smtClean="0"/>
              <a:t> или </a:t>
            </a:r>
            <a:r>
              <a:rPr lang="ru-RU" sz="2200" dirty="0"/>
              <a:t>передвигается с трудом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),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</a:rPr>
              <a:t>что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затрудняет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</a:rPr>
              <a:t> организацию учебно-воспитательного процесса в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комфортных условиях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</a:rPr>
              <a:t>, соответствующих их индивидуальным запросам и потребностям.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2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C34A6B-7B51-4608-A34B-C9C8E7B2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17" y="312971"/>
            <a:ext cx="10515600" cy="1325563"/>
          </a:xfrm>
        </p:spPr>
        <p:txBody>
          <a:bodyPr/>
          <a:lstStyle/>
          <a:p>
            <a:r>
              <a:rPr lang="ru-RU" dirty="0" smtClean="0"/>
              <a:t>Цели проекта:</a:t>
            </a:r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D4FE817F-D590-4C1A-B45B-8307B1332944}"/>
              </a:ext>
            </a:extLst>
          </p:cNvPr>
          <p:cNvSpPr txBox="1">
            <a:spLocks/>
          </p:cNvSpPr>
          <p:nvPr/>
        </p:nvSpPr>
        <p:spPr>
          <a:xfrm>
            <a:off x="4658298" y="1847291"/>
            <a:ext cx="6721764" cy="59622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8000" b="1" i="1" dirty="0" smtClean="0">
                <a:solidFill>
                  <a:schemeClr val="bg2">
                    <a:lumMod val="10000"/>
                  </a:schemeClr>
                </a:solidFill>
              </a:rPr>
              <a:t>            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Создать на 1 этаже школы </a:t>
            </a: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</a:rPr>
              <a:t>доступное оборудованное пространство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, включающее  </a:t>
            </a: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</a:rPr>
              <a:t>отдельный  кабинет со  специальным  оборудованием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  для проведения индивидуальных </a:t>
            </a: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</a:rPr>
              <a:t>коррекционно-развивающих  занятий с детьми  с НОДА </a:t>
            </a:r>
            <a:r>
              <a:rPr lang="ru-RU" sz="8000" dirty="0">
                <a:solidFill>
                  <a:schemeClr val="bg2">
                    <a:lumMod val="10000"/>
                  </a:schemeClr>
                </a:solidFill>
              </a:rPr>
              <a:t>и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</a:rPr>
              <a:t>зону отдыха 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в рекреации, прилегающей  к кабинету, что позволит обучающимся данной группы </a:t>
            </a: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</a:rPr>
              <a:t>находиться  в более комфортных условиях в течение всего учебно-воспитательного процесса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80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dn.onlinewebfonts.com/svg/download_464253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0" y="2529000"/>
            <a:ext cx="2686628" cy="26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0696275" y="1632261"/>
            <a:ext cx="1084653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4307813" y="581400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C34A6B-7B51-4608-A34B-C9C8E7B2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42" y="0"/>
            <a:ext cx="10515600" cy="1325563"/>
          </a:xfrm>
        </p:spPr>
        <p:txBody>
          <a:bodyPr/>
          <a:lstStyle/>
          <a:p>
            <a:r>
              <a:rPr lang="ru-RU" dirty="0"/>
              <a:t>З</a:t>
            </a:r>
            <a:r>
              <a:rPr lang="ru-RU" dirty="0" smtClean="0"/>
              <a:t>адачи проекта:</a:t>
            </a:r>
            <a:endParaRPr lang="ru-RU" dirty="0"/>
          </a:p>
        </p:txBody>
      </p:sp>
      <p:sp>
        <p:nvSpPr>
          <p:cNvPr id="13" name="Полилиния: фигура 11">
            <a:extLst>
              <a:ext uri="{FF2B5EF4-FFF2-40B4-BE49-F238E27FC236}">
                <a16:creationId xmlns="" xmlns:a16="http://schemas.microsoft.com/office/drawing/2014/main" id="{4028F4CC-987F-4EA5-BDCD-A3E642CB7A8C}"/>
              </a:ext>
            </a:extLst>
          </p:cNvPr>
          <p:cNvSpPr/>
          <p:nvPr/>
        </p:nvSpPr>
        <p:spPr>
          <a:xfrm rot="10800000">
            <a:off x="10991942" y="1489489"/>
            <a:ext cx="1080000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0">
            <a:extLst>
              <a:ext uri="{FF2B5EF4-FFF2-40B4-BE49-F238E27FC236}">
                <a16:creationId xmlns="" xmlns:a16="http://schemas.microsoft.com/office/drawing/2014/main" id="{2FDD2C02-5007-4545-983B-B32EF6FE5AF8}"/>
              </a:ext>
            </a:extLst>
          </p:cNvPr>
          <p:cNvSpPr/>
          <p:nvPr/>
        </p:nvSpPr>
        <p:spPr>
          <a:xfrm>
            <a:off x="4611000" y="563400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D6C368CA-F7F1-489A-8907-C82389F81415}"/>
              </a:ext>
            </a:extLst>
          </p:cNvPr>
          <p:cNvSpPr txBox="1">
            <a:spLocks/>
          </p:cNvSpPr>
          <p:nvPr/>
        </p:nvSpPr>
        <p:spPr>
          <a:xfrm>
            <a:off x="4836000" y="1928263"/>
            <a:ext cx="7103815" cy="450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утвердить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и согласовать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предварительный сметный расчет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проведение ремонтных работ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заключить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договоры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и провести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ремонтные работы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 помещении для организации занятий;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заключить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договоры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и приобрести необходимое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оборудование и мебель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провести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мероприятия по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зонированию пространства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оборудовать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кабинет и рекреацию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1 этажа;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организовать индивидуальные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коррекционно-развивающие занятия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 обучающимися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оборудованных пространствах;</a:t>
            </a:r>
          </a:p>
        </p:txBody>
      </p:sp>
      <p:pic>
        <p:nvPicPr>
          <p:cNvPr id="15" name="Picture 4" descr="http://cdn.onlinewebfonts.com/svg/download_15844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" y="2417574"/>
            <a:ext cx="2221710" cy="23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153185E-AA0A-4EA5-980E-FF432041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13" y="44244"/>
            <a:ext cx="10342800" cy="1325563"/>
          </a:xfrm>
        </p:spPr>
        <p:txBody>
          <a:bodyPr/>
          <a:lstStyle/>
          <a:p>
            <a:r>
              <a:rPr lang="ru-RU" dirty="0" smtClean="0"/>
              <a:t>Вариант решения проблемы: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BD92908-6604-4913-8CB1-3C932DDA4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70" y="1543200"/>
            <a:ext cx="6859354" cy="235664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400" dirty="0"/>
              <a:t>Н</a:t>
            </a:r>
            <a:r>
              <a:rPr lang="ru-RU" sz="2400" dirty="0" smtClean="0"/>
              <a:t>а </a:t>
            </a:r>
            <a:r>
              <a:rPr lang="ru-RU" sz="2400" dirty="0"/>
              <a:t>1 </a:t>
            </a:r>
            <a:r>
              <a:rPr lang="ru-RU" sz="2400" dirty="0" smtClean="0"/>
              <a:t>этаже имеется </a:t>
            </a:r>
            <a:r>
              <a:rPr lang="ru-RU" sz="2400" dirty="0"/>
              <a:t>рекреация с доступом к  кабинету  без окон площадью 17,5 </a:t>
            </a:r>
            <a:r>
              <a:rPr lang="ru-RU" sz="2400" b="1" dirty="0"/>
              <a:t>м</a:t>
            </a:r>
            <a:r>
              <a:rPr lang="ru-RU" sz="2400" dirty="0"/>
              <a:t>², </a:t>
            </a:r>
            <a:r>
              <a:rPr lang="ru-RU" sz="2400" dirty="0" smtClean="0"/>
              <a:t>который используется </a:t>
            </a:r>
            <a:r>
              <a:rPr lang="ru-RU" sz="2400" dirty="0"/>
              <a:t>для хранения техники, но есть возможность обустройства данного кабинета в учебный кабинет для </a:t>
            </a:r>
            <a:r>
              <a:rPr lang="ru-RU" sz="2400" dirty="0" smtClean="0"/>
              <a:t>занятий  </a:t>
            </a:r>
            <a:r>
              <a:rPr lang="ru-RU" sz="2400" dirty="0"/>
              <a:t>детей с НОДА в соответствии с </a:t>
            </a:r>
            <a:r>
              <a:rPr lang="ru-RU" sz="2400" dirty="0" smtClean="0"/>
              <a:t>требованиями </a:t>
            </a:r>
            <a:r>
              <a:rPr lang="ru-RU" sz="2400" dirty="0" err="1" smtClean="0"/>
              <a:t>СанПин</a:t>
            </a:r>
            <a:r>
              <a:rPr lang="ru-RU" sz="2400" dirty="0" smtClean="0"/>
              <a:t> 2.4.2.3286-15: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00" y="1506352"/>
            <a:ext cx="2475000" cy="330000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00" y="3114000"/>
            <a:ext cx="2682541" cy="35767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9938013" y="2155069"/>
            <a:ext cx="229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вход в кабинет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1"/>
          </p:cNvCxnSpPr>
          <p:nvPr/>
        </p:nvCxnSpPr>
        <p:spPr>
          <a:xfrm flipH="1">
            <a:off x="8247290" y="2324346"/>
            <a:ext cx="1690723" cy="55595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897000" y="2519019"/>
            <a:ext cx="229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м</a:t>
            </a:r>
            <a:r>
              <a:rPr lang="ru-RU" sz="1600" b="1" dirty="0" smtClean="0">
                <a:solidFill>
                  <a:srgbClr val="0070C0"/>
                </a:solidFill>
              </a:rPr>
              <a:t>ожно сделать окно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0596000" y="2869038"/>
            <a:ext cx="0" cy="156142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9928940" y="2574002"/>
            <a:ext cx="1999601" cy="2950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938013" y="2186541"/>
            <a:ext cx="1999601" cy="2950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914000"/>
            <a:ext cx="3068000" cy="1944000"/>
          </a:xfrm>
          <a:prstGeom prst="rect">
            <a:avLst/>
          </a:prstGeom>
          <a:solidFill>
            <a:srgbClr val="D0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23856" y="3859177"/>
            <a:ext cx="77217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кабинет расположен на 1 этаже;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кабинет изолирован;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рядом расположен оборудованный санузел для детей – инвалидов;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есть возможность установки окна;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наличие рядом эвакуационного выхода;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площадь кабинета  и рекреации 1 этажа позволяет организовать зонирование пространства (учебная зона и зона отдыха).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7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7CF5E7-4C2D-443E-BB66-DDF2F17D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98" y="33006"/>
            <a:ext cx="10342800" cy="1325563"/>
          </a:xfrm>
        </p:spPr>
        <p:txBody>
          <a:bodyPr/>
          <a:lstStyle/>
          <a:p>
            <a:r>
              <a:rPr lang="ru-RU" dirty="0" smtClean="0"/>
              <a:t>Планируемые результаты:</a:t>
            </a:r>
            <a:endParaRPr lang="ru-RU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D2D3FF13-F74B-4918-B8D9-308DCACBF719}"/>
              </a:ext>
            </a:extLst>
          </p:cNvPr>
          <p:cNvSpPr/>
          <p:nvPr/>
        </p:nvSpPr>
        <p:spPr>
          <a:xfrm>
            <a:off x="6912905" y="1921048"/>
            <a:ext cx="2978481" cy="1459718"/>
          </a:xfrm>
          <a:custGeom>
            <a:avLst/>
            <a:gdLst>
              <a:gd name="connsiteX0" fmla="*/ 1510911 w 2978481"/>
              <a:gd name="connsiteY0" fmla="*/ 0 h 1413453"/>
              <a:gd name="connsiteX1" fmla="*/ 2876081 w 2978481"/>
              <a:gd name="connsiteY1" fmla="*/ 490083 h 1413453"/>
              <a:gd name="connsiteX2" fmla="*/ 2978481 w 2978481"/>
              <a:gd name="connsiteY2" fmla="*/ 583151 h 1413453"/>
              <a:gd name="connsiteX3" fmla="*/ 2180451 w 2978481"/>
              <a:gd name="connsiteY3" fmla="*/ 1381181 h 1413453"/>
              <a:gd name="connsiteX4" fmla="*/ 790911 w 2978481"/>
              <a:gd name="connsiteY4" fmla="*/ 1381181 h 1413453"/>
              <a:gd name="connsiteX5" fmla="*/ 790911 w 2978481"/>
              <a:gd name="connsiteY5" fmla="*/ 1413453 h 1413453"/>
              <a:gd name="connsiteX6" fmla="*/ 0 w 2978481"/>
              <a:gd name="connsiteY6" fmla="*/ 622542 h 1413453"/>
              <a:gd name="connsiteX7" fmla="*/ 145741 w 2978481"/>
              <a:gd name="connsiteY7" fmla="*/ 490083 h 1413453"/>
              <a:gd name="connsiteX8" fmla="*/ 1510911 w 2978481"/>
              <a:gd name="connsiteY8" fmla="*/ 0 h 141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81" h="1413453">
                <a:moveTo>
                  <a:pt x="1510911" y="0"/>
                </a:moveTo>
                <a:cubicBezTo>
                  <a:pt x="2029481" y="0"/>
                  <a:pt x="2505095" y="183918"/>
                  <a:pt x="2876081" y="490083"/>
                </a:cubicBezTo>
                <a:lnTo>
                  <a:pt x="2978481" y="583151"/>
                </a:lnTo>
                <a:lnTo>
                  <a:pt x="2180451" y="1381181"/>
                </a:lnTo>
                <a:lnTo>
                  <a:pt x="790911" y="1381181"/>
                </a:lnTo>
                <a:lnTo>
                  <a:pt x="790911" y="1413453"/>
                </a:lnTo>
                <a:lnTo>
                  <a:pt x="0" y="622542"/>
                </a:lnTo>
                <a:lnTo>
                  <a:pt x="145741" y="490083"/>
                </a:lnTo>
                <a:cubicBezTo>
                  <a:pt x="516727" y="183918"/>
                  <a:pt x="992341" y="0"/>
                  <a:pt x="1510911" y="0"/>
                </a:cubicBezTo>
                <a:close/>
              </a:path>
            </a:pathLst>
          </a:custGeom>
          <a:ln>
            <a:noFill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1026A668-00D5-4FA8-9BCA-DAA8449185C5}"/>
              </a:ext>
            </a:extLst>
          </p:cNvPr>
          <p:cNvSpPr/>
          <p:nvPr/>
        </p:nvSpPr>
        <p:spPr>
          <a:xfrm>
            <a:off x="9105202" y="2521313"/>
            <a:ext cx="1545478" cy="3061821"/>
          </a:xfrm>
          <a:custGeom>
            <a:avLst/>
            <a:gdLst>
              <a:gd name="connsiteX0" fmla="*/ 785910 w 1451185"/>
              <a:gd name="connsiteY0" fmla="*/ 0 h 3061821"/>
              <a:gd name="connsiteX1" fmla="*/ 822583 w 1451185"/>
              <a:gd name="connsiteY1" fmla="*/ 33331 h 3061821"/>
              <a:gd name="connsiteX2" fmla="*/ 1451185 w 1451185"/>
              <a:gd name="connsiteY2" fmla="*/ 1550910 h 3061821"/>
              <a:gd name="connsiteX3" fmla="*/ 961102 w 1451185"/>
              <a:gd name="connsiteY3" fmla="*/ 2916080 h 3061821"/>
              <a:gd name="connsiteX4" fmla="*/ 828643 w 1451185"/>
              <a:gd name="connsiteY4" fmla="*/ 3061821 h 3061821"/>
              <a:gd name="connsiteX5" fmla="*/ 25004 w 1451185"/>
              <a:gd name="connsiteY5" fmla="*/ 2258182 h 3061821"/>
              <a:gd name="connsiteX6" fmla="*/ 25004 w 1451185"/>
              <a:gd name="connsiteY6" fmla="*/ 785910 h 3061821"/>
              <a:gd name="connsiteX7" fmla="*/ 0 w 1451185"/>
              <a:gd name="connsiteY7" fmla="*/ 785910 h 3061821"/>
              <a:gd name="connsiteX8" fmla="*/ 785910 w 1451185"/>
              <a:gd name="connsiteY8" fmla="*/ 0 h 306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85" h="3061821">
                <a:moveTo>
                  <a:pt x="785910" y="0"/>
                </a:moveTo>
                <a:lnTo>
                  <a:pt x="822583" y="33331"/>
                </a:lnTo>
                <a:cubicBezTo>
                  <a:pt x="1210966" y="421713"/>
                  <a:pt x="1451185" y="958259"/>
                  <a:pt x="1451185" y="1550910"/>
                </a:cubicBezTo>
                <a:cubicBezTo>
                  <a:pt x="1451185" y="2069480"/>
                  <a:pt x="1267267" y="2545094"/>
                  <a:pt x="961102" y="2916080"/>
                </a:cubicBezTo>
                <a:lnTo>
                  <a:pt x="828643" y="3061821"/>
                </a:lnTo>
                <a:lnTo>
                  <a:pt x="25004" y="2258182"/>
                </a:lnTo>
                <a:lnTo>
                  <a:pt x="25004" y="785910"/>
                </a:lnTo>
                <a:lnTo>
                  <a:pt x="0" y="785910"/>
                </a:lnTo>
                <a:lnTo>
                  <a:pt x="7859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E730259B-E77E-4C3F-AB31-6F67B1E4A6EC}"/>
              </a:ext>
            </a:extLst>
          </p:cNvPr>
          <p:cNvSpPr/>
          <p:nvPr/>
        </p:nvSpPr>
        <p:spPr>
          <a:xfrm>
            <a:off x="6232891" y="2578350"/>
            <a:ext cx="1575189" cy="2978481"/>
          </a:xfrm>
          <a:custGeom>
            <a:avLst/>
            <a:gdLst>
              <a:gd name="connsiteX0" fmla="*/ 622542 w 1426181"/>
              <a:gd name="connsiteY0" fmla="*/ 0 h 2978481"/>
              <a:gd name="connsiteX1" fmla="*/ 1426181 w 1426181"/>
              <a:gd name="connsiteY1" fmla="*/ 803639 h 2978481"/>
              <a:gd name="connsiteX2" fmla="*/ 1426181 w 1426181"/>
              <a:gd name="connsiteY2" fmla="*/ 2135451 h 2978481"/>
              <a:gd name="connsiteX3" fmla="*/ 583151 w 1426181"/>
              <a:gd name="connsiteY3" fmla="*/ 2978481 h 2978481"/>
              <a:gd name="connsiteX4" fmla="*/ 490083 w 1426181"/>
              <a:gd name="connsiteY4" fmla="*/ 2876081 h 2978481"/>
              <a:gd name="connsiteX5" fmla="*/ 0 w 1426181"/>
              <a:gd name="connsiteY5" fmla="*/ 1510911 h 2978481"/>
              <a:gd name="connsiteX6" fmla="*/ 490083 w 1426181"/>
              <a:gd name="connsiteY6" fmla="*/ 145741 h 2978481"/>
              <a:gd name="connsiteX7" fmla="*/ 622542 w 1426181"/>
              <a:gd name="connsiteY7" fmla="*/ 0 h 297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6181" h="2978481">
                <a:moveTo>
                  <a:pt x="622542" y="0"/>
                </a:moveTo>
                <a:lnTo>
                  <a:pt x="1426181" y="803639"/>
                </a:lnTo>
                <a:lnTo>
                  <a:pt x="1426181" y="2135451"/>
                </a:lnTo>
                <a:lnTo>
                  <a:pt x="583151" y="2978481"/>
                </a:lnTo>
                <a:lnTo>
                  <a:pt x="490083" y="2876081"/>
                </a:lnTo>
                <a:cubicBezTo>
                  <a:pt x="183918" y="2505095"/>
                  <a:pt x="0" y="2029481"/>
                  <a:pt x="0" y="1510911"/>
                </a:cubicBezTo>
                <a:cubicBezTo>
                  <a:pt x="0" y="992341"/>
                  <a:pt x="183918" y="516727"/>
                  <a:pt x="490083" y="145741"/>
                </a:cubicBezTo>
                <a:lnTo>
                  <a:pt x="62254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7D7D755C-5B6F-4356-ABCC-B79952B3AE90}"/>
              </a:ext>
            </a:extLst>
          </p:cNvPr>
          <p:cNvSpPr/>
          <p:nvPr/>
        </p:nvSpPr>
        <p:spPr>
          <a:xfrm>
            <a:off x="6912905" y="4723891"/>
            <a:ext cx="3061821" cy="1496185"/>
          </a:xfrm>
          <a:custGeom>
            <a:avLst/>
            <a:gdLst>
              <a:gd name="connsiteX0" fmla="*/ 830910 w 3061821"/>
              <a:gd name="connsiteY0" fmla="*/ 0 h 1496185"/>
              <a:gd name="connsiteX1" fmla="*/ 830910 w 3061821"/>
              <a:gd name="connsiteY1" fmla="*/ 115004 h 1496185"/>
              <a:gd name="connsiteX2" fmla="*/ 2270910 w 3061821"/>
              <a:gd name="connsiteY2" fmla="*/ 115004 h 1496185"/>
              <a:gd name="connsiteX3" fmla="*/ 2270910 w 3061821"/>
              <a:gd name="connsiteY3" fmla="*/ 82732 h 1496185"/>
              <a:gd name="connsiteX4" fmla="*/ 3061821 w 3061821"/>
              <a:gd name="connsiteY4" fmla="*/ 873643 h 1496185"/>
              <a:gd name="connsiteX5" fmla="*/ 2916080 w 3061821"/>
              <a:gd name="connsiteY5" fmla="*/ 1006102 h 1496185"/>
              <a:gd name="connsiteX6" fmla="*/ 1550910 w 3061821"/>
              <a:gd name="connsiteY6" fmla="*/ 1496185 h 1496185"/>
              <a:gd name="connsiteX7" fmla="*/ 33331 w 3061821"/>
              <a:gd name="connsiteY7" fmla="*/ 867583 h 1496185"/>
              <a:gd name="connsiteX8" fmla="*/ 0 w 3061821"/>
              <a:gd name="connsiteY8" fmla="*/ 830910 h 1496185"/>
              <a:gd name="connsiteX9" fmla="*/ 830910 w 3061821"/>
              <a:gd name="connsiteY9" fmla="*/ 0 h 149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61821" h="1496185">
                <a:moveTo>
                  <a:pt x="830910" y="0"/>
                </a:moveTo>
                <a:lnTo>
                  <a:pt x="830910" y="115004"/>
                </a:lnTo>
                <a:lnTo>
                  <a:pt x="2270910" y="115004"/>
                </a:lnTo>
                <a:lnTo>
                  <a:pt x="2270910" y="82732"/>
                </a:lnTo>
                <a:lnTo>
                  <a:pt x="3061821" y="873643"/>
                </a:lnTo>
                <a:lnTo>
                  <a:pt x="2916080" y="1006102"/>
                </a:lnTo>
                <a:cubicBezTo>
                  <a:pt x="2545094" y="1312267"/>
                  <a:pt x="2069480" y="1496185"/>
                  <a:pt x="1550910" y="1496185"/>
                </a:cubicBezTo>
                <a:cubicBezTo>
                  <a:pt x="958259" y="1496185"/>
                  <a:pt x="421713" y="1255966"/>
                  <a:pt x="33331" y="867583"/>
                </a:cubicBezTo>
                <a:lnTo>
                  <a:pt x="0" y="830910"/>
                </a:lnTo>
                <a:lnTo>
                  <a:pt x="8309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12843A5-868F-4861-AF04-3E567FFA82B8}"/>
              </a:ext>
            </a:extLst>
          </p:cNvPr>
          <p:cNvSpPr txBox="1"/>
          <p:nvPr/>
        </p:nvSpPr>
        <p:spPr>
          <a:xfrm>
            <a:off x="7222244" y="218466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B39EA6-3F8E-44D0-965F-4491A9898104}"/>
              </a:ext>
            </a:extLst>
          </p:cNvPr>
          <p:cNvSpPr txBox="1"/>
          <p:nvPr/>
        </p:nvSpPr>
        <p:spPr>
          <a:xfrm>
            <a:off x="9752550" y="27137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495035A-9FCB-4A3A-BF3C-B9F37BBA26D5}"/>
              </a:ext>
            </a:extLst>
          </p:cNvPr>
          <p:cNvSpPr txBox="1"/>
          <p:nvPr/>
        </p:nvSpPr>
        <p:spPr>
          <a:xfrm>
            <a:off x="9220794" y="516229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F6CA82-1FEF-43C3-BABB-697F61622570}"/>
              </a:ext>
            </a:extLst>
          </p:cNvPr>
          <p:cNvSpPr txBox="1"/>
          <p:nvPr/>
        </p:nvSpPr>
        <p:spPr>
          <a:xfrm>
            <a:off x="6650388" y="467411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240513C-EFC3-4807-9487-5406816BC77C}"/>
              </a:ext>
            </a:extLst>
          </p:cNvPr>
          <p:cNvSpPr/>
          <p:nvPr/>
        </p:nvSpPr>
        <p:spPr>
          <a:xfrm>
            <a:off x="8955000" y="3752762"/>
            <a:ext cx="1921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Специальное оборудование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EF350CE-E5FC-499C-8935-E0E1A9CA91E0}"/>
              </a:ext>
            </a:extLst>
          </p:cNvPr>
          <p:cNvSpPr/>
          <p:nvPr/>
        </p:nvSpPr>
        <p:spPr>
          <a:xfrm>
            <a:off x="6168626" y="3659584"/>
            <a:ext cx="171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Удобное расположение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088C4D9-1C5B-475F-B1D6-4951F5162DB9}"/>
              </a:ext>
            </a:extLst>
          </p:cNvPr>
          <p:cNvSpPr/>
          <p:nvPr/>
        </p:nvSpPr>
        <p:spPr>
          <a:xfrm>
            <a:off x="7725808" y="5257237"/>
            <a:ext cx="1676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Зона отдыха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C09129E-5F73-44FF-AC36-E9A9A8659AD8}"/>
              </a:ext>
            </a:extLst>
          </p:cNvPr>
          <p:cNvSpPr/>
          <p:nvPr/>
        </p:nvSpPr>
        <p:spPr>
          <a:xfrm>
            <a:off x="7579455" y="2224214"/>
            <a:ext cx="167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Отдельный кабинет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3A9AEF6D-F465-4BD1-8616-B11B1CBD1FCB}"/>
              </a:ext>
            </a:extLst>
          </p:cNvPr>
          <p:cNvSpPr/>
          <p:nvPr/>
        </p:nvSpPr>
        <p:spPr>
          <a:xfrm>
            <a:off x="961265" y="1924230"/>
            <a:ext cx="4639833" cy="40038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ECFF1AD6-A4F2-4669-B0A6-F3842CDD5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774" y="2196868"/>
            <a:ext cx="4594805" cy="36570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Особая организация учебного пространства очень важна </a:t>
            </a:r>
            <a:r>
              <a:rPr lang="ru-RU" dirty="0"/>
              <a:t>для детей данной группы, так как комфортные условия будут способствовать развитию познавательной и внутренней мотивации, успешности в учебной деятельности, адаптации детей в социуме, формирование разносторонней развитой личности, способной реализовать свой творческий потенциал.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s://leninsk-kuz.ru/upload/08102020_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522732"/>
            <a:ext cx="1191728" cy="11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597</Words>
  <Application>Microsoft Office PowerPoint</Application>
  <PresentationFormat>Произвольный</PresentationFormat>
  <Paragraphs>104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Нетворкинг –  пространство  «Расширяя границы»  в рамках инициативного проекта «Мой первый бюджет»</vt:lpstr>
      <vt:lpstr>Презентация PowerPoint</vt:lpstr>
      <vt:lpstr>Результаты голосования:</vt:lpstr>
      <vt:lpstr>Актуальность проекта</vt:lpstr>
      <vt:lpstr>Проблема проекта</vt:lpstr>
      <vt:lpstr>Цели проекта:</vt:lpstr>
      <vt:lpstr>Задачи проекта:</vt:lpstr>
      <vt:lpstr>Вариант решения проблемы:</vt:lpstr>
      <vt:lpstr>Планируемые результаты:</vt:lpstr>
      <vt:lpstr>Благополучатели:</vt:lpstr>
      <vt:lpstr>План кабинета:</vt:lpstr>
      <vt:lpstr>Оборудование:</vt:lpstr>
      <vt:lpstr>Помогая преодолеть барьеры тем, кому сложно сделать это в одиночку, мы делаем мир доступным для всех… </vt:lpstr>
      <vt:lpstr>Презентация PowerPoint</vt:lpstr>
      <vt:lpstr>Приложение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Фролова Светлана</cp:lastModifiedBy>
  <cp:revision>32</cp:revision>
  <dcterms:created xsi:type="dcterms:W3CDTF">2020-07-05T17:04:43Z</dcterms:created>
  <dcterms:modified xsi:type="dcterms:W3CDTF">2021-11-13T19:40:10Z</dcterms:modified>
</cp:coreProperties>
</file>