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308" r:id="rId6"/>
    <p:sldId id="276" r:id="rId7"/>
    <p:sldId id="284" r:id="rId8"/>
    <p:sldId id="288" r:id="rId9"/>
    <p:sldId id="279" r:id="rId10"/>
    <p:sldId id="278" r:id="rId11"/>
    <p:sldId id="277" r:id="rId12"/>
    <p:sldId id="287" r:id="rId13"/>
    <p:sldId id="291" r:id="rId14"/>
    <p:sldId id="292" r:id="rId15"/>
    <p:sldId id="293" r:id="rId16"/>
    <p:sldId id="299" r:id="rId17"/>
    <p:sldId id="300" r:id="rId18"/>
    <p:sldId id="301" r:id="rId19"/>
    <p:sldId id="297" r:id="rId20"/>
    <p:sldId id="298" r:id="rId21"/>
    <p:sldId id="31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E0A833-70C7-4125-9090-F39FE74F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E220-5ADD-4194-8503-C2C94F8BB976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D75CD5-E541-441D-BDE1-B245A264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14E805-9E92-4549-97AF-14DF527B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EA486-CBB0-4F60-A57A-B6AEFACD48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987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0030F6-AD6F-49C1-BBFE-6C858049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2E79-E435-4B33-8DFA-7E561935B19A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2DCD70-72DF-4725-83BB-74F5F23F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BAD95F-DA51-4E5D-B1F1-6656C733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10B4E-86D7-4D87-97A3-293AEF16B7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43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2EDEB0-09F4-446E-B531-9DFA6CD8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924D-ECDD-4A85-B6DB-B04E5BA8A5C9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AE4324-A4CF-4EEA-9CC9-FF36FE9C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2C506E-1AAC-4D72-8D47-58D218CD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4C955-2BE2-43CA-B8EB-0F960759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190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CF1ADAB3-057B-48BB-8D39-E288DC1E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09B2-D80E-4520-B8DB-BF9816D5EE0B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2EADE5C-1647-4D48-801D-4B7DFAB9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51BA542-4EA5-4A4E-AF3D-B24D5C8A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6BA95-77C1-4A19-A7F6-2D836319EF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56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6A20C6A8-2E8A-4E55-8AED-B3D0F80D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69B1-084F-4B0F-95A2-7BD6C4B8BFE0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3BD25C68-146D-47BD-8082-65B12249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8451747E-4AF3-411C-BECB-DCB1AA1A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26CBA-67EB-4E09-9A25-48F1917489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7085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51377395-8CE6-425C-A618-5825AFD9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B585-5D60-466C-9DB0-D64FDAF1C254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73DD7246-8C76-499B-A83F-D7259006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61EE419-EBE2-413A-87FC-87BA74E1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0C9C-02D2-42DE-9619-04A33776D9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187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39CFBA89-336E-4DDA-AD24-2E3DF482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C8C2-CF4A-4777-BFB8-C20B980D3DCF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4224AD71-43F8-40C7-B5EE-A662DFF3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0F5C25D7-5169-40A5-9E0C-B3754389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51767-3E40-4F84-9CFE-E94F3FF240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481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43737C5B-276A-47E9-A7C7-DE90879B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BC1A-166A-4596-BA54-C1BB4E4208FC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4F41C1A1-0378-4BC3-BD26-446BF8EA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FC01F32-B4B6-407F-B4B3-72C456A8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7ED3A-B6DC-4354-BE00-3FAE9EB6C3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21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B83AFDC1-7404-47EA-BEC8-1DC2949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B8FB-DFD7-4CF5-A81C-1E77E10E94D4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0AAACFA-3B3D-4E95-8D2F-A1E14C1E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647A16F6-0929-49F3-BA33-C98A353D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23C21-AA9F-4A8F-869D-2E43CB7A6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7410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2C7720-BD0E-42BE-8534-8113C334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4855-F993-4793-8922-A34C11D2E45D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31CE53-95FB-4997-ABCE-97C5FA30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2374B9-AA8D-4641-8996-0843B45B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40F1-9AD6-4816-8E4E-FF48E804B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3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076ADB-F5E7-4F83-9B2B-B36172EF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DA76-4797-4663-B941-1D6362192FD7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6AD004-DAD2-42EA-B603-24B9B026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7FD4BC-67C2-4465-BC63-8D36281E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68B1-7036-4132-B7B4-DF76A9964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331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BD3C0E9B-F182-4E5F-B354-402A07EB5D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B04EA4C7-D99F-4F83-9812-49A7E67067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DDCA0D-BF2C-45A7-981E-CB3A0B33A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CF98F7-270E-4B9F-BAAA-FA1199509EC6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EA16A1-943F-445D-9E4E-6D1593EFB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C90DE8-605C-4253-A95C-133B13F7D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044EE7-1669-4622-8CFB-B7E932CDE6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000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888432"/>
          </a:xfrm>
        </p:spPr>
        <p:txBody>
          <a:bodyPr>
            <a:normAutofit/>
          </a:bodyPr>
          <a:lstStyle/>
          <a:p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Приемы формирования и развития читательских компетентностей </a:t>
            </a:r>
            <a:b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cdn5.imgbb.ru/user/79/796044/201410/926a871a0e551ae421eb69bd4fcd61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024336" cy="22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674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развитие антиципации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«Зазеркалье»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алиЖ</a:t>
            </a:r>
            <a:r>
              <a:rPr lang="ru-RU" dirty="0" smtClean="0"/>
              <a:t> </a:t>
            </a:r>
            <a:r>
              <a:rPr lang="ru-RU" dirty="0" err="1"/>
              <a:t>акчовед</a:t>
            </a:r>
            <a:r>
              <a:rPr lang="ru-RU" dirty="0"/>
              <a:t> </a:t>
            </a:r>
            <a:r>
              <a:rPr lang="ru-RU" dirty="0" err="1"/>
              <a:t>янеЖ</a:t>
            </a:r>
            <a:r>
              <a:rPr lang="ru-RU" dirty="0"/>
              <a:t>. </a:t>
            </a:r>
            <a:r>
              <a:rPr lang="ru-RU" dirty="0" err="1"/>
              <a:t>ыджандО</a:t>
            </a:r>
            <a:r>
              <a:rPr lang="ru-RU" dirty="0"/>
              <a:t> </a:t>
            </a:r>
            <a:r>
              <a:rPr lang="ru-RU" dirty="0" err="1"/>
              <a:t>алалсоп</a:t>
            </a:r>
            <a:r>
              <a:rPr lang="ru-RU" dirty="0"/>
              <a:t> </a:t>
            </a:r>
            <a:r>
              <a:rPr lang="ru-RU" dirty="0" err="1"/>
              <a:t>ёе</a:t>
            </a:r>
            <a:r>
              <a:rPr lang="ru-RU" dirty="0"/>
              <a:t> </a:t>
            </a:r>
            <a:r>
              <a:rPr lang="ru-RU" dirty="0" err="1"/>
              <a:t>амам</a:t>
            </a:r>
            <a:r>
              <a:rPr lang="ru-RU" dirty="0"/>
              <a:t> в </a:t>
            </a:r>
            <a:r>
              <a:rPr lang="ru-RU" dirty="0" err="1"/>
              <a:t>низагам</a:t>
            </a:r>
            <a:r>
              <a:rPr lang="ru-RU" dirty="0"/>
              <a:t> аз </a:t>
            </a:r>
            <a:r>
              <a:rPr lang="ru-RU" dirty="0" err="1"/>
              <a:t>имакнараб</a:t>
            </a:r>
            <a:r>
              <a:rPr lang="ru-RU" dirty="0"/>
              <a:t>. </a:t>
            </a:r>
          </a:p>
          <a:p>
            <a:r>
              <a:rPr lang="ru-RU" b="1" dirty="0"/>
              <a:t>«Пол-арбуза»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уквы-прикрыты-линейкой">
            <a:extLst>
              <a:ext uri="{FF2B5EF4-FFF2-40B4-BE49-F238E27FC236}">
                <a16:creationId xmlns="" xmlns:a16="http://schemas.microsoft.com/office/drawing/2014/main" id="{73A5DA71-28FD-48C8-AA41-ED16390843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811" y="3747765"/>
            <a:ext cx="5508377" cy="2168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0736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развитие антиципации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Чтение с помощью «Решетки».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/>
              <a:t>«Заколдованное слово».</a:t>
            </a:r>
          </a:p>
          <a:p>
            <a:pPr marL="0" indent="0">
              <a:buNone/>
            </a:pPr>
            <a:r>
              <a:rPr lang="ru-RU" sz="3000" dirty="0"/>
              <a:t>	Я </a:t>
            </a:r>
            <a:r>
              <a:rPr lang="ru-RU" sz="3000" dirty="0" err="1"/>
              <a:t>учох</a:t>
            </a:r>
            <a:r>
              <a:rPr lang="ru-RU" sz="3000" dirty="0"/>
              <a:t> рассказать о том, как у </a:t>
            </a:r>
            <a:r>
              <a:rPr lang="ru-RU" sz="3000" dirty="0" err="1"/>
              <a:t>янем</a:t>
            </a:r>
            <a:r>
              <a:rPr lang="ru-RU" sz="3000" dirty="0"/>
              <a:t> в деревне, в </a:t>
            </a:r>
            <a:r>
              <a:rPr lang="ru-RU" sz="3000" dirty="0" err="1"/>
              <a:t>мёом</a:t>
            </a:r>
            <a:r>
              <a:rPr lang="ru-RU" sz="3000" dirty="0"/>
              <a:t> деревянном </a:t>
            </a:r>
            <a:r>
              <a:rPr lang="ru-RU" sz="3000" dirty="0" err="1"/>
              <a:t>емод</a:t>
            </a:r>
            <a:r>
              <a:rPr lang="ru-RU" sz="3000" dirty="0"/>
              <a:t>, у большого </a:t>
            </a:r>
            <a:r>
              <a:rPr lang="ru-RU" sz="3000" dirty="0" err="1"/>
              <a:t>асел</a:t>
            </a:r>
            <a:r>
              <a:rPr lang="ru-RU" sz="3000" dirty="0"/>
              <a:t>, в глуши, </a:t>
            </a:r>
            <a:r>
              <a:rPr lang="ru-RU" sz="3000" dirty="0" err="1"/>
              <a:t>илиж</a:t>
            </a:r>
            <a:r>
              <a:rPr lang="ru-RU" sz="3000" dirty="0"/>
              <a:t> со мной </a:t>
            </a:r>
            <a:r>
              <a:rPr lang="ru-RU" sz="3000" dirty="0" err="1"/>
              <a:t>йиншамод</a:t>
            </a:r>
            <a:r>
              <a:rPr lang="ru-RU" sz="3000" dirty="0"/>
              <a:t> баран, </a:t>
            </a:r>
            <a:r>
              <a:rPr lang="ru-RU" sz="3000" dirty="0" err="1"/>
              <a:t>цяаз</a:t>
            </a:r>
            <a:r>
              <a:rPr lang="ru-RU" sz="3000" dirty="0"/>
              <a:t> и ёж. </a:t>
            </a:r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2">
            <a:extLst>
              <a:ext uri="{FF2B5EF4-FFF2-40B4-BE49-F238E27FC236}">
                <a16:creationId xmlns="" xmlns:a16="http://schemas.microsoft.com/office/drawing/2014/main" id="{81E152E2-C9E1-4666-8CD5-405BE41A44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403244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29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7715200" cy="113865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внимания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99307"/>
            <a:ext cx="7200800" cy="4724724"/>
          </a:xfrm>
        </p:spPr>
        <p:txBody>
          <a:bodyPr/>
          <a:lstStyle/>
          <a:p>
            <a:r>
              <a:rPr lang="ru-RU" sz="2800" b="1" dirty="0" smtClean="0"/>
              <a:t>Струп-тест</a:t>
            </a:r>
            <a:endParaRPr lang="ru-RU" sz="2800" b="1" dirty="0"/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FFB9F8A-F695-42EE-9DDB-36CED3FE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2" y="2348880"/>
            <a:ext cx="7438978" cy="19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73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726084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внимания</a:t>
            </a: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98067"/>
            <a:ext cx="7200800" cy="4525963"/>
          </a:xfrm>
        </p:spPr>
        <p:txBody>
          <a:bodyPr/>
          <a:lstStyle/>
          <a:p>
            <a:r>
              <a:rPr lang="ru-RU" sz="2800" b="1" dirty="0"/>
              <a:t>«Алфавит»</a:t>
            </a:r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7EB765-85EF-4A68-8B3F-1B49A13E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132857"/>
            <a:ext cx="4248472" cy="42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42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726084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для увеличения объема  и концентрации внимания</a:t>
            </a: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98067"/>
            <a:ext cx="7200800" cy="4525963"/>
          </a:xfrm>
        </p:spPr>
        <p:txBody>
          <a:bodyPr/>
          <a:lstStyle/>
          <a:p>
            <a:r>
              <a:rPr lang="ru-RU" sz="2800" b="1" dirty="0"/>
              <a:t>Корректурные пробы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marL="0" indent="0" algn="ctr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53876F-79D6-4DCA-8B07-5EBAD705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" y="2143116"/>
            <a:ext cx="5878293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44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726084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68760"/>
            <a:ext cx="8219256" cy="511256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Первичное самостоятельное чтение небольшого текста каждым учеником.</a:t>
            </a:r>
          </a:p>
          <a:p>
            <a:pPr lvl="0"/>
            <a:r>
              <a:rPr lang="ru-RU" dirty="0"/>
              <a:t>Первичное чтение учителем и повторное всеми учащимися.</a:t>
            </a:r>
          </a:p>
          <a:p>
            <a:pPr lvl="0"/>
            <a:r>
              <a:rPr lang="ru-RU" dirty="0"/>
              <a:t>Первичное чтение по вызову и повторное всеми учениками «про себя».</a:t>
            </a:r>
          </a:p>
          <a:p>
            <a:pPr lvl="0"/>
            <a:r>
              <a:rPr lang="ru-RU" dirty="0"/>
              <a:t>Самостоятельное чтение с конкретным заданием.</a:t>
            </a:r>
          </a:p>
          <a:p>
            <a:pPr lvl="0"/>
            <a:r>
              <a:rPr lang="ru-RU" dirty="0"/>
              <a:t>Чтение, деление на части. Составление плана.</a:t>
            </a:r>
          </a:p>
          <a:p>
            <a:pPr lvl="0"/>
            <a:r>
              <a:rPr lang="ru-RU" dirty="0"/>
              <a:t>Чтение по готовому плану.</a:t>
            </a:r>
          </a:p>
          <a:p>
            <a:pPr lvl="0"/>
            <a:r>
              <a:rPr lang="ru-RU" dirty="0"/>
              <a:t>Чтение, после чтения – пересказ.</a:t>
            </a:r>
          </a:p>
          <a:p>
            <a:pPr lvl="0"/>
            <a:r>
              <a:rPr lang="ru-RU" dirty="0"/>
              <a:t>Чтение учеником нового текста, заранее приготовленного дома.</a:t>
            </a:r>
          </a:p>
          <a:p>
            <a:pPr lvl="0"/>
            <a:r>
              <a:rPr lang="ru-RU" dirty="0" smtClean="0"/>
              <a:t>Чтение </a:t>
            </a:r>
            <a:r>
              <a:rPr lang="ru-RU" dirty="0"/>
              <a:t>цепочкой по предложению.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82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726084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68760"/>
            <a:ext cx="8219256" cy="511256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Чтение цепочкой по абзацу.</a:t>
            </a:r>
          </a:p>
          <a:p>
            <a:pPr lvl="0"/>
            <a:r>
              <a:rPr lang="ru-RU" dirty="0"/>
              <a:t>Чтение вполголоса. Жужжащее чтение.</a:t>
            </a:r>
          </a:p>
          <a:p>
            <a:pPr lvl="0"/>
            <a:r>
              <a:rPr lang="ru-RU" dirty="0"/>
              <a:t>Чтение за диктором. Ученик или учитель читает громко, а остальные вполголоса, стараясь успеть вместе с диктором.</a:t>
            </a:r>
          </a:p>
          <a:p>
            <a:pPr lvl="0"/>
            <a:r>
              <a:rPr lang="ru-RU" dirty="0"/>
              <a:t>Чтение, нахождение отрывка к рисунку.</a:t>
            </a:r>
          </a:p>
          <a:p>
            <a:pPr lvl="0"/>
            <a:r>
              <a:rPr lang="ru-RU" dirty="0"/>
              <a:t>Чтение самого красивого места в рассказе или стихотворении.</a:t>
            </a:r>
          </a:p>
          <a:p>
            <a:pPr lvl="0"/>
            <a:r>
              <a:rPr lang="ru-RU" dirty="0"/>
              <a:t>Нахождение по данному началу или концу предложения. (Позже предложение можно заменять логически законченным отрывком.)</a:t>
            </a:r>
          </a:p>
          <a:p>
            <a:pPr lvl="0"/>
            <a:r>
              <a:rPr lang="ru-RU" dirty="0"/>
              <a:t>Чтение до указанного слова или до указанной информации.</a:t>
            </a:r>
          </a:p>
          <a:p>
            <a:pPr lvl="0"/>
            <a:r>
              <a:rPr lang="ru-RU" dirty="0"/>
              <a:t>Чтение «выше нормы» </a:t>
            </a:r>
          </a:p>
          <a:p>
            <a:pPr lvl="0"/>
            <a:r>
              <a:rPr lang="ru-RU" dirty="0"/>
              <a:t>Чтение отрывка, к которому надо подобрать пословицу.</a:t>
            </a:r>
            <a:r>
              <a:rPr lang="ru-RU" b="1" i="1" dirty="0"/>
              <a:t> </a:t>
            </a:r>
            <a:endParaRPr lang="ru-RU" dirty="0"/>
          </a:p>
          <a:p>
            <a:pPr lvl="0"/>
            <a:r>
              <a:rPr lang="ru-RU" dirty="0"/>
              <a:t>Нахождение предложения или отрывка, отражающую главную мысль.</a:t>
            </a:r>
          </a:p>
          <a:p>
            <a:pPr lvl="0"/>
            <a:r>
              <a:rPr lang="ru-RU" dirty="0"/>
              <a:t>Чтение и установление, что правдиво, а что вымысел (для сказки).</a:t>
            </a:r>
          </a:p>
          <a:p>
            <a:pPr lvl="0"/>
            <a:r>
              <a:rPr lang="ru-RU" dirty="0"/>
              <a:t>Чтение и нахождение предложений, которые стали поговорками (для басен).</a:t>
            </a:r>
          </a:p>
          <a:p>
            <a:pPr lvl="0"/>
            <a:r>
              <a:rPr lang="ru-RU" dirty="0" smtClean="0"/>
              <a:t>Чтение</a:t>
            </a:r>
            <a:r>
              <a:rPr lang="ru-RU" dirty="0"/>
              <a:t>, подборка звукового оформления «фильма».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1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726084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68760"/>
            <a:ext cx="8219256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03F65F7-6841-4767-93D4-54707585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0" y="1436526"/>
            <a:ext cx="7680993" cy="47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39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726084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98067"/>
            <a:ext cx="7200800" cy="4525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>
                <a:solidFill>
                  <a:srgbClr val="606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«Тонкие и толстые вопросы»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marL="0" indent="0" algn="ctr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E62F528-8253-4C74-B2C0-B35730825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7178532"/>
              </p:ext>
            </p:extLst>
          </p:nvPr>
        </p:nvGraphicFramePr>
        <p:xfrm>
          <a:off x="899592" y="2267757"/>
          <a:ext cx="7015683" cy="3249475"/>
        </p:xfrm>
        <a:graphic>
          <a:graphicData uri="http://schemas.openxmlformats.org/presentationml/2006/ole">
            <p:oleObj spid="_x0000_s1036" name="Document" r:id="rId4" imgW="6685441" imgH="2016427" progId="Word.Document.12">
              <p:embed/>
            </p:oleObj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30D640-5BB8-4B34-A969-9FB4952A8CA0}"/>
              </a:ext>
            </a:extLst>
          </p:cNvPr>
          <p:cNvCxnSpPr/>
          <p:nvPr/>
        </p:nvCxnSpPr>
        <p:spPr>
          <a:xfrm>
            <a:off x="5364088" y="2276872"/>
            <a:ext cx="0" cy="2712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806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726084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98067"/>
            <a:ext cx="72008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rgbClr val="606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606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/>
              <a:t>Прием «Ключевые слова</a:t>
            </a:r>
            <a:r>
              <a:rPr lang="ru-RU" sz="2800" b="1" dirty="0" smtClean="0"/>
              <a:t>»</a:t>
            </a:r>
            <a:endParaRPr lang="ru-RU" sz="2800" dirty="0"/>
          </a:p>
          <a:p>
            <a:r>
              <a:rPr lang="ru-RU" sz="2800" b="1" dirty="0"/>
              <a:t>Прием «Кубик Блума»</a:t>
            </a: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pPr>
              <a:buNone/>
            </a:pP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4CB580-EA9E-4E1B-A051-C523205F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832" y="2492895"/>
            <a:ext cx="3381887" cy="21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96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– это, прежде всего книга…</a:t>
            </a:r>
          </a:p>
          <a:p>
            <a:pPr marL="0" indent="0" algn="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это могучее оружие, без неё я был бы немым или косноязычным;</a:t>
            </a:r>
          </a:p>
          <a:p>
            <a:pPr marL="0" indent="0" algn="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мог бы сказать юному сердцу и сотой доли того, что ему надо сказать</a:t>
            </a:r>
          </a:p>
          <a:p>
            <a:pPr marL="0" indent="0" algn="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я говорю…»</a:t>
            </a:r>
          </a:p>
          <a:p>
            <a:pPr marL="0" indent="0" algn="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  <a:p>
            <a:pPr marL="0" indent="0" algn="ctr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0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726084"/>
            <a:ext cx="7715200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666666"/>
                </a:solidFill>
                <a:latin typeface="Arial"/>
              </a:rPr>
              <a:t/>
            </a:r>
            <a:br>
              <a:rPr lang="ru-RU" sz="4000" b="1" i="1" dirty="0">
                <a:solidFill>
                  <a:srgbClr val="666666"/>
                </a:solidFill>
                <a:latin typeface="Arial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338" y="1376771"/>
            <a:ext cx="784887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945"/>
            <a:ext cx="46531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72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1.Подобрать приемы формирования читательских компетентностей, основываясь на выявлении причин трудностей 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2.Адаптировать приемы для обучающихся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апробировать в учебном процессе.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3.Составить банк эффективных приемов формирования читательских компетентностей обучающихся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42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Работа ведется по нескольким направлениям: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-формирование звукопроизношения, уточнение артикуляции  звуков;</a:t>
            </a:r>
          </a:p>
          <a:p>
            <a:r>
              <a:rPr lang="ru-RU" sz="2400" dirty="0" smtClean="0"/>
              <a:t>-развитие фонематического слуха, анализа и синтеза слов;</a:t>
            </a:r>
          </a:p>
          <a:p>
            <a:r>
              <a:rPr lang="ru-RU" sz="2400" dirty="0" smtClean="0"/>
              <a:t>-расширение словарного  запаса ,обогащение словаря;</a:t>
            </a:r>
          </a:p>
          <a:p>
            <a:r>
              <a:rPr lang="ru-RU" sz="2400" dirty="0" smtClean="0"/>
              <a:t>-развитие мышления, памяти, слухового и зрительного внимания;</a:t>
            </a:r>
          </a:p>
          <a:p>
            <a:r>
              <a:rPr lang="ru-RU" sz="2400" dirty="0" smtClean="0"/>
              <a:t>-формирование связной речи;</a:t>
            </a:r>
          </a:p>
          <a:p>
            <a:pPr marL="0" indent="0" algn="ctr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42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Упражнения для увеличения природного темпа деятельности</a:t>
            </a:r>
            <a:r>
              <a:rPr lang="ru-RU" dirty="0"/>
              <a:t/>
            </a:r>
            <a:br>
              <a:rPr lang="ru-RU" dirty="0"/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98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Буксир»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«Сыщик»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«Барабанщик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577302"/>
            <a:ext cx="4421751" cy="34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5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9">
            <a:extLst>
              <a:ext uri="{FF2B5EF4-FFF2-40B4-BE49-F238E27FC236}">
                <a16:creationId xmlns="" xmlns:a16="http://schemas.microsoft.com/office/drawing/2014/main" id="{AF1FA339-CA19-4799-BF0F-7B893E26F927}"/>
              </a:ext>
            </a:extLst>
          </p:cNvPr>
          <p:cNvGrpSpPr>
            <a:grpSpLocks/>
          </p:cNvGrpSpPr>
          <p:nvPr/>
        </p:nvGrpSpPr>
        <p:grpSpPr bwMode="auto">
          <a:xfrm>
            <a:off x="1725613" y="461963"/>
            <a:ext cx="5786437" cy="5786437"/>
            <a:chOff x="2000232" y="428604"/>
            <a:chExt cx="5786478" cy="5786478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13BFF7B8-110D-4803-9B45-6D89AFD9E10A}"/>
                </a:ext>
              </a:extLst>
            </p:cNvPr>
            <p:cNvSpPr/>
            <p:nvPr/>
          </p:nvSpPr>
          <p:spPr>
            <a:xfrm>
              <a:off x="2000232" y="428604"/>
              <a:ext cx="5786478" cy="57864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534" name="Прямоугольник 11">
              <a:extLst>
                <a:ext uri="{FF2B5EF4-FFF2-40B4-BE49-F238E27FC236}">
                  <a16:creationId xmlns="" xmlns:a16="http://schemas.microsoft.com/office/drawing/2014/main" id="{93D5CE7F-544C-4F08-9FCE-F2D9D12C09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870" y="1564469"/>
              <a:ext cx="2066544" cy="175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Прямоугольник 12">
              <a:extLst>
                <a:ext uri="{FF2B5EF4-FFF2-40B4-BE49-F238E27FC236}">
                  <a16:creationId xmlns="" xmlns:a16="http://schemas.microsoft.com/office/drawing/2014/main" id="{D7391BF1-2B1A-4215-B0B1-62ACADECDE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526" y="2564213"/>
              <a:ext cx="1542288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Прямоугольник 13">
              <a:extLst>
                <a:ext uri="{FF2B5EF4-FFF2-40B4-BE49-F238E27FC236}">
                  <a16:creationId xmlns="" xmlns:a16="http://schemas.microsoft.com/office/drawing/2014/main" id="{7D8174D6-E6C3-4561-B768-779673A614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390" y="3179909"/>
              <a:ext cx="2414016" cy="89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Прямоугольник 14">
              <a:extLst>
                <a:ext uri="{FF2B5EF4-FFF2-40B4-BE49-F238E27FC236}">
                  <a16:creationId xmlns="" xmlns:a16="http://schemas.microsoft.com/office/drawing/2014/main" id="{6E222BB4-671D-49B9-80C6-FA07D0CFC88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630" y="3819989"/>
              <a:ext cx="1627632" cy="101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Прямоугольник 15">
              <a:extLst>
                <a:ext uri="{FF2B5EF4-FFF2-40B4-BE49-F238E27FC236}">
                  <a16:creationId xmlns="" xmlns:a16="http://schemas.microsoft.com/office/drawing/2014/main" id="{12B31564-0106-4571-B4F1-1A9C1B39FC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358" y="3777317"/>
              <a:ext cx="1737360" cy="192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Прямоугольник 16">
              <a:extLst>
                <a:ext uri="{FF2B5EF4-FFF2-40B4-BE49-F238E27FC236}">
                  <a16:creationId xmlns="" xmlns:a16="http://schemas.microsoft.com/office/drawing/2014/main" id="{3B253FDF-431B-472F-B8F0-F2AF9743BC7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846" y="3941909"/>
              <a:ext cx="810768" cy="210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Прямоугольник 17">
              <a:extLst>
                <a:ext uri="{FF2B5EF4-FFF2-40B4-BE49-F238E27FC236}">
                  <a16:creationId xmlns="" xmlns:a16="http://schemas.microsoft.com/office/drawing/2014/main" id="{B971B47D-B2CB-4AA1-BDB3-4DC6320E04B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446" y="3868757"/>
              <a:ext cx="1121664" cy="216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Прямоугольник 18">
              <a:extLst>
                <a:ext uri="{FF2B5EF4-FFF2-40B4-BE49-F238E27FC236}">
                  <a16:creationId xmlns="" xmlns:a16="http://schemas.microsoft.com/office/drawing/2014/main" id="{27C4BB24-73E4-49D9-8CC5-6AED26416A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950" y="3710261"/>
              <a:ext cx="1798320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Прямоугольник 19">
              <a:extLst>
                <a:ext uri="{FF2B5EF4-FFF2-40B4-BE49-F238E27FC236}">
                  <a16:creationId xmlns="" xmlns:a16="http://schemas.microsoft.com/office/drawing/2014/main" id="{F5507058-8381-4861-B0F6-5B184F4E31C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238" y="3314021"/>
              <a:ext cx="2414016" cy="160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Прямоугольник 20">
              <a:extLst>
                <a:ext uri="{FF2B5EF4-FFF2-40B4-BE49-F238E27FC236}">
                  <a16:creationId xmlns="" xmlns:a16="http://schemas.microsoft.com/office/drawing/2014/main" id="{C5B3467B-AFE4-4304-9A53-DFC5E559B3C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166" y="2923877"/>
              <a:ext cx="2468880" cy="82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Прямоугольник 21">
              <a:extLst>
                <a:ext uri="{FF2B5EF4-FFF2-40B4-BE49-F238E27FC236}">
                  <a16:creationId xmlns="" xmlns:a16="http://schemas.microsoft.com/office/drawing/2014/main" id="{0C3012E3-9ABB-4138-816B-5B9228DB460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182" y="2088725"/>
              <a:ext cx="2267712" cy="110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Прямоугольник 22">
              <a:extLst>
                <a:ext uri="{FF2B5EF4-FFF2-40B4-BE49-F238E27FC236}">
                  <a16:creationId xmlns="" xmlns:a16="http://schemas.microsoft.com/office/drawing/2014/main" id="{A6376563-A264-4CA0-A9B8-776529FD9E1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206" y="1076789"/>
              <a:ext cx="192024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Прямоугольник 23">
              <a:extLst>
                <a:ext uri="{FF2B5EF4-FFF2-40B4-BE49-F238E27FC236}">
                  <a16:creationId xmlns="" xmlns:a16="http://schemas.microsoft.com/office/drawing/2014/main" id="{B127E307-ABC0-4956-8EAE-857B5D7331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678" y="491573"/>
              <a:ext cx="1164336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Прямоугольник 24">
              <a:extLst>
                <a:ext uri="{FF2B5EF4-FFF2-40B4-BE49-F238E27FC236}">
                  <a16:creationId xmlns="" xmlns:a16="http://schemas.microsoft.com/office/drawing/2014/main" id="{61EB3371-BFD7-4CD2-8F82-D15B304904F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694" y="528149"/>
              <a:ext cx="908304" cy="215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Прямоугольник 25">
              <a:extLst>
                <a:ext uri="{FF2B5EF4-FFF2-40B4-BE49-F238E27FC236}">
                  <a16:creationId xmlns="" xmlns:a16="http://schemas.microsoft.com/office/drawing/2014/main" id="{228AAC1B-030E-4E2E-8B66-4AF0937B0D1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206" y="778085"/>
              <a:ext cx="1786128" cy="2243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ирог 4">
            <a:extLst>
              <a:ext uri="{FF2B5EF4-FFF2-40B4-BE49-F238E27FC236}">
                <a16:creationId xmlns="" xmlns:a16="http://schemas.microsoft.com/office/drawing/2014/main" id="{9F5370E5-CFF8-41E4-900C-A9DB732AC3D6}"/>
              </a:ext>
            </a:extLst>
          </p:cNvPr>
          <p:cNvSpPr/>
          <p:nvPr/>
        </p:nvSpPr>
        <p:spPr>
          <a:xfrm rot="188346">
            <a:off x="1727200" y="439738"/>
            <a:ext cx="5786438" cy="5827712"/>
          </a:xfrm>
          <a:prstGeom prst="pie">
            <a:avLst>
              <a:gd name="adj1" fmla="val 0"/>
              <a:gd name="adj2" fmla="val 18626918"/>
            </a:avLst>
          </a:prstGeom>
          <a:blipFill>
            <a:blip r:embed="rId17" cstate="print">
              <a:lum bright="20000" contrast="-10000"/>
            </a:blip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2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ext Box 2">
            <a:extLst>
              <a:ext uri="{FF2B5EF4-FFF2-40B4-BE49-F238E27FC236}">
                <a16:creationId xmlns="" xmlns:a16="http://schemas.microsoft.com/office/drawing/2014/main" id="{030DD4E9-E8CE-43B2-97EA-7A165168EBF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9845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Text Box 3">
            <a:extLst>
              <a:ext uri="{FF2B5EF4-FFF2-40B4-BE49-F238E27FC236}">
                <a16:creationId xmlns="" xmlns:a16="http://schemas.microsoft.com/office/drawing/2014/main" id="{46406CB9-D2A0-4754-9D22-4274A7498AF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98450"/>
            <a:ext cx="13350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Text Box 4">
            <a:extLst>
              <a:ext uri="{FF2B5EF4-FFF2-40B4-BE49-F238E27FC236}">
                <a16:creationId xmlns="" xmlns:a16="http://schemas.microsoft.com/office/drawing/2014/main" id="{13DC26E0-6C0F-4AB5-A81C-255EF89329C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98450"/>
            <a:ext cx="13477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Text Box 5">
            <a:extLst>
              <a:ext uri="{FF2B5EF4-FFF2-40B4-BE49-F238E27FC236}">
                <a16:creationId xmlns="" xmlns:a16="http://schemas.microsoft.com/office/drawing/2014/main" id="{0195EA34-AA79-4C40-A3D8-181E3512300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38" y="298450"/>
            <a:ext cx="13287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Text Box 6">
            <a:extLst>
              <a:ext uri="{FF2B5EF4-FFF2-40B4-BE49-F238E27FC236}">
                <a16:creationId xmlns="" xmlns:a16="http://schemas.microsoft.com/office/drawing/2014/main" id="{6D36D4F1-5618-4E93-BD44-4CCDCD133B7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98450"/>
            <a:ext cx="13287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="" xmlns:a16="http://schemas.microsoft.com/office/drawing/2014/main" id="{DE600C7D-21A3-4F63-A6F0-B93AE66B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0" y="1500174"/>
            <a:ext cx="5790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="" xmlns:a16="http://schemas.microsoft.com/office/drawing/2014/main" id="{BE65F11B-7FB6-4F89-A684-FF3B1763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56" y="1500174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="" xmlns:a16="http://schemas.microsoft.com/office/drawing/2014/main" id="{383262AE-B2AF-4490-A070-D7DF62AF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4" y="1500174"/>
            <a:ext cx="5389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="" xmlns:a16="http://schemas.microsoft.com/office/drawing/2014/main" id="{2493CB64-A44B-4E09-8523-DD022F480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12" y="1500174"/>
            <a:ext cx="48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="" xmlns:a16="http://schemas.microsoft.com/office/drawing/2014/main" id="{5DDB433C-25B4-43B4-90D3-6AE7CABE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2" y="1500174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</a:t>
            </a:r>
          </a:p>
        </p:txBody>
      </p:sp>
      <p:pic>
        <p:nvPicPr>
          <p:cNvPr id="8204" name="Text Box 12">
            <a:extLst>
              <a:ext uri="{FF2B5EF4-FFF2-40B4-BE49-F238E27FC236}">
                <a16:creationId xmlns="" xmlns:a16="http://schemas.microsoft.com/office/drawing/2014/main" id="{6A4E0959-70C1-4A18-A936-7D583F45B11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298575"/>
            <a:ext cx="13604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3">
            <a:extLst>
              <a:ext uri="{FF2B5EF4-FFF2-40B4-BE49-F238E27FC236}">
                <a16:creationId xmlns="" xmlns:a16="http://schemas.microsoft.com/office/drawing/2014/main" id="{08D82ACD-E4A6-465C-A0E0-280F54AD9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8" y="1500174"/>
            <a:ext cx="562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="" xmlns:a16="http://schemas.microsoft.com/office/drawing/2014/main" id="{E7477EE9-7061-4C7E-A7E7-A8B5C99ED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6" y="1500174"/>
            <a:ext cx="48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="" xmlns:a16="http://schemas.microsoft.com/office/drawing/2014/main" id="{0E35C0E4-D358-48B0-80ED-771246C5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6" y="1500174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="" xmlns:a16="http://schemas.microsoft.com/office/drawing/2014/main" id="{3879A7DD-52A2-43C5-8346-7D72695E5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94" y="1500174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="" xmlns:a16="http://schemas.microsoft.com/office/drawing/2014/main" id="{BC9156FA-EE21-478F-8A1D-0D969C00D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74" y="1500174"/>
            <a:ext cx="48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="" xmlns:a16="http://schemas.microsoft.com/office/drawing/2014/main" id="{C844DA18-E5DB-4E5B-B00F-34428590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64" y="1500174"/>
            <a:ext cx="562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="" xmlns:a16="http://schemas.microsoft.com/office/drawing/2014/main" id="{ACF75BFE-B545-41CC-A6A9-0D6DBF66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92" y="1500174"/>
            <a:ext cx="48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="" xmlns:a16="http://schemas.microsoft.com/office/drawing/2014/main" id="{4D9E3587-9DC7-48CE-B287-6327E616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82" y="1500174"/>
            <a:ext cx="5693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13" name="Text Box 21">
            <a:extLst>
              <a:ext uri="{FF2B5EF4-FFF2-40B4-BE49-F238E27FC236}">
                <a16:creationId xmlns="" xmlns:a16="http://schemas.microsoft.com/office/drawing/2014/main" id="{4CEC117D-F6EE-4F55-83E4-DADDCCF8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710" y="1500174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="" xmlns:a16="http://schemas.microsoft.com/office/drawing/2014/main" id="{8182978F-28C4-44CA-B3D1-1C080E56B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76" y="1785926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8215" name="Text Box 23">
            <a:extLst>
              <a:ext uri="{FF2B5EF4-FFF2-40B4-BE49-F238E27FC236}">
                <a16:creationId xmlns="" xmlns:a16="http://schemas.microsoft.com/office/drawing/2014/main" id="{40071293-6C9F-4452-B49F-6E67836C6D1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8" y="2152650"/>
            <a:ext cx="1330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Text Box 24">
            <a:extLst>
              <a:ext uri="{FF2B5EF4-FFF2-40B4-BE49-F238E27FC236}">
                <a16:creationId xmlns="" xmlns:a16="http://schemas.microsoft.com/office/drawing/2014/main" id="{444875E0-1EF9-40CB-A4BB-9D806C7F9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62" y="2357430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8217" name="Text Box 25">
            <a:extLst>
              <a:ext uri="{FF2B5EF4-FFF2-40B4-BE49-F238E27FC236}">
                <a16:creationId xmlns="" xmlns:a16="http://schemas.microsoft.com/office/drawing/2014/main" id="{04AFB894-618E-404D-A851-67C84B78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52" y="2357430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</a:t>
            </a:r>
          </a:p>
        </p:txBody>
      </p:sp>
      <p:sp>
        <p:nvSpPr>
          <p:cNvPr id="8218" name="Text Box 26">
            <a:extLst>
              <a:ext uri="{FF2B5EF4-FFF2-40B4-BE49-F238E27FC236}">
                <a16:creationId xmlns="" xmlns:a16="http://schemas.microsoft.com/office/drawing/2014/main" id="{215096E9-CAD7-47AC-9DA3-15CC3ACDE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22" y="2357430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="" xmlns:a16="http://schemas.microsoft.com/office/drawing/2014/main" id="{28BA4169-5149-4AC2-93E5-1AB5F08A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50" y="2357430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ы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20" name="Text Box 28">
            <a:extLst>
              <a:ext uri="{FF2B5EF4-FFF2-40B4-BE49-F238E27FC236}">
                <a16:creationId xmlns="" xmlns:a16="http://schemas.microsoft.com/office/drawing/2014/main" id="{17854B5A-A29D-494B-8C4A-639E92F8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54" y="2357430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pic>
        <p:nvPicPr>
          <p:cNvPr id="8221" name="Text Box 29">
            <a:extLst>
              <a:ext uri="{FF2B5EF4-FFF2-40B4-BE49-F238E27FC236}">
                <a16:creationId xmlns="" xmlns:a16="http://schemas.microsoft.com/office/drawing/2014/main" id="{3707CD8A-9726-4F2A-BFDA-1E0987AE856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152650"/>
            <a:ext cx="1360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" name="Text Box 30">
            <a:extLst>
              <a:ext uri="{FF2B5EF4-FFF2-40B4-BE49-F238E27FC236}">
                <a16:creationId xmlns="" xmlns:a16="http://schemas.microsoft.com/office/drawing/2014/main" id="{2A3B47A4-48F0-40C7-B0F6-40E87023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6" y="2357430"/>
            <a:ext cx="593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23" name="Text Box 31">
            <a:extLst>
              <a:ext uri="{FF2B5EF4-FFF2-40B4-BE49-F238E27FC236}">
                <a16:creationId xmlns="" xmlns:a16="http://schemas.microsoft.com/office/drawing/2014/main" id="{CE03E35B-9676-40B2-AF5C-6A4028ACB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42" y="2357430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8224" name="Text Box 32">
            <a:extLst>
              <a:ext uri="{FF2B5EF4-FFF2-40B4-BE49-F238E27FC236}">
                <a16:creationId xmlns="" xmlns:a16="http://schemas.microsoft.com/office/drawing/2014/main" id="{F3876D0E-D1AC-4DD2-B7B1-0AC8D29C7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2" y="2357430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25" name="Text Box 33">
            <a:extLst>
              <a:ext uri="{FF2B5EF4-FFF2-40B4-BE49-F238E27FC236}">
                <a16:creationId xmlns="" xmlns:a16="http://schemas.microsoft.com/office/drawing/2014/main" id="{0E300409-2CD5-4753-ACA1-67DE21BA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60" y="2357430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26" name="Text Box 34">
            <a:extLst>
              <a:ext uri="{FF2B5EF4-FFF2-40B4-BE49-F238E27FC236}">
                <a16:creationId xmlns="" xmlns:a16="http://schemas.microsoft.com/office/drawing/2014/main" id="{2CC3935B-7B4D-4197-8FDD-7E69A4E47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8" y="2357430"/>
            <a:ext cx="562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8227" name="Text Box 35">
            <a:extLst>
              <a:ext uri="{FF2B5EF4-FFF2-40B4-BE49-F238E27FC236}">
                <a16:creationId xmlns="" xmlns:a16="http://schemas.microsoft.com/office/drawing/2014/main" id="{762865B7-0222-4BF1-87B5-6FDC7906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54" y="2357430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8228" name="Text Box 36">
            <a:extLst>
              <a:ext uri="{FF2B5EF4-FFF2-40B4-BE49-F238E27FC236}">
                <a16:creationId xmlns="" xmlns:a16="http://schemas.microsoft.com/office/drawing/2014/main" id="{066DDD56-278F-4B8A-AEE4-199DC396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34" y="2357430"/>
            <a:ext cx="5790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8230" name="Text Box 38">
            <a:extLst>
              <a:ext uri="{FF2B5EF4-FFF2-40B4-BE49-F238E27FC236}">
                <a16:creationId xmlns="" xmlns:a16="http://schemas.microsoft.com/office/drawing/2014/main" id="{15734FC1-B0B6-4612-B921-B3D4AB4F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31" y="3357562"/>
            <a:ext cx="593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</a:t>
            </a:r>
          </a:p>
        </p:txBody>
      </p:sp>
      <p:sp>
        <p:nvSpPr>
          <p:cNvPr id="8231" name="Text Box 39">
            <a:extLst>
              <a:ext uri="{FF2B5EF4-FFF2-40B4-BE49-F238E27FC236}">
                <a16:creationId xmlns="" xmlns:a16="http://schemas.microsoft.com/office/drawing/2014/main" id="{0114A050-CF00-4908-85E7-9E4FE4504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0" y="3357562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8232" name="Text Box 40">
            <a:extLst>
              <a:ext uri="{FF2B5EF4-FFF2-40B4-BE49-F238E27FC236}">
                <a16:creationId xmlns="" xmlns:a16="http://schemas.microsoft.com/office/drawing/2014/main" id="{9F847AC0-026F-4413-8963-DD6EBE97B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290" y="3357562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33" name="Text Box 41">
            <a:extLst>
              <a:ext uri="{FF2B5EF4-FFF2-40B4-BE49-F238E27FC236}">
                <a16:creationId xmlns="" xmlns:a16="http://schemas.microsoft.com/office/drawing/2014/main" id="{5C64404C-04E3-49D6-A94F-700CD4D7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56" y="335756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34" name="Text Box 42">
            <a:extLst>
              <a:ext uri="{FF2B5EF4-FFF2-40B4-BE49-F238E27FC236}">
                <a16:creationId xmlns="" xmlns:a16="http://schemas.microsoft.com/office/drawing/2014/main" id="{D0A7EA31-0AF2-4713-9516-5566A75E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4" y="3357562"/>
            <a:ext cx="5389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pic>
        <p:nvPicPr>
          <p:cNvPr id="8235" name="Text Box 43">
            <a:extLst>
              <a:ext uri="{FF2B5EF4-FFF2-40B4-BE49-F238E27FC236}">
                <a16:creationId xmlns="" xmlns:a16="http://schemas.microsoft.com/office/drawing/2014/main" id="{4F8E81FE-A7A8-4551-81C2-BE2EF4D27579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900" y="3151188"/>
            <a:ext cx="14938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6" name="Text Box 44">
            <a:extLst>
              <a:ext uri="{FF2B5EF4-FFF2-40B4-BE49-F238E27FC236}">
                <a16:creationId xmlns="" xmlns:a16="http://schemas.microsoft.com/office/drawing/2014/main" id="{C44A3F4F-A226-473A-B673-1EF7E772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0" y="335756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8237" name="Text Box 45">
            <a:extLst>
              <a:ext uri="{FF2B5EF4-FFF2-40B4-BE49-F238E27FC236}">
                <a16:creationId xmlns="" xmlns:a16="http://schemas.microsoft.com/office/drawing/2014/main" id="{10E9B200-D69A-4C10-8C1D-18BA560F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6" y="335756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38" name="Text Box 46">
            <a:extLst>
              <a:ext uri="{FF2B5EF4-FFF2-40B4-BE49-F238E27FC236}">
                <a16:creationId xmlns="" xmlns:a16="http://schemas.microsoft.com/office/drawing/2014/main" id="{6BF387D4-76AA-4A1D-BA81-ADDF74431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4" y="3357562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8239" name="Text Box 47">
            <a:extLst>
              <a:ext uri="{FF2B5EF4-FFF2-40B4-BE49-F238E27FC236}">
                <a16:creationId xmlns="" xmlns:a16="http://schemas.microsoft.com/office/drawing/2014/main" id="{7BDDBD3E-7552-481D-8006-0D40E68B5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70" y="3357562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</a:t>
            </a:r>
          </a:p>
        </p:txBody>
      </p:sp>
      <p:sp>
        <p:nvSpPr>
          <p:cNvPr id="8240" name="Text Box 48">
            <a:extLst>
              <a:ext uri="{FF2B5EF4-FFF2-40B4-BE49-F238E27FC236}">
                <a16:creationId xmlns="" xmlns:a16="http://schemas.microsoft.com/office/drawing/2014/main" id="{5295D1C2-0427-43AC-B56D-BA7A1720E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98" y="3357562"/>
            <a:ext cx="5389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8241" name="Text Box 49">
            <a:extLst>
              <a:ext uri="{FF2B5EF4-FFF2-40B4-BE49-F238E27FC236}">
                <a16:creationId xmlns="" xmlns:a16="http://schemas.microsoft.com/office/drawing/2014/main" id="{0B16B19A-D00E-4DA4-9448-12D31B2B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26" y="335756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42" name="Text Box 50">
            <a:extLst>
              <a:ext uri="{FF2B5EF4-FFF2-40B4-BE49-F238E27FC236}">
                <a16:creationId xmlns="" xmlns:a16="http://schemas.microsoft.com/office/drawing/2014/main" id="{B1978E76-A604-4504-AA00-96EACA970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6" y="3357562"/>
            <a:ext cx="5341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8243" name="Text Box 51">
            <a:extLst>
              <a:ext uri="{FF2B5EF4-FFF2-40B4-BE49-F238E27FC236}">
                <a16:creationId xmlns="" xmlns:a16="http://schemas.microsoft.com/office/drawing/2014/main" id="{4BDCDD85-9930-4BAE-A6AA-356AAE68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206" y="3357562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8244" name="Text Box 52">
            <a:extLst>
              <a:ext uri="{FF2B5EF4-FFF2-40B4-BE49-F238E27FC236}">
                <a16:creationId xmlns="" xmlns:a16="http://schemas.microsoft.com/office/drawing/2014/main" id="{EC5B69F2-FB54-4F2C-BC26-083962B2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34" y="3357562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8245" name="Text Box 53">
            <a:extLst>
              <a:ext uri="{FF2B5EF4-FFF2-40B4-BE49-F238E27FC236}">
                <a16:creationId xmlns="" xmlns:a16="http://schemas.microsoft.com/office/drawing/2014/main" id="{70EC4BE3-5F7F-4516-8110-84CB634C0C4A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8" y="4224338"/>
            <a:ext cx="13668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6" name="Text Box 54">
            <a:extLst>
              <a:ext uri="{FF2B5EF4-FFF2-40B4-BE49-F238E27FC236}">
                <a16:creationId xmlns="" xmlns:a16="http://schemas.microsoft.com/office/drawing/2014/main" id="{32C2AA37-8BAB-43C6-9A4F-E4DE526E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52" y="4429132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</a:t>
            </a:r>
          </a:p>
        </p:txBody>
      </p:sp>
      <p:sp>
        <p:nvSpPr>
          <p:cNvPr id="8247" name="Text Box 55">
            <a:extLst>
              <a:ext uri="{FF2B5EF4-FFF2-40B4-BE49-F238E27FC236}">
                <a16:creationId xmlns="" xmlns:a16="http://schemas.microsoft.com/office/drawing/2014/main" id="{461B3C37-9BE0-4B42-9EC1-15FD1FF9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42" y="4429132"/>
            <a:ext cx="5389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8248" name="Text Box 56">
            <a:extLst>
              <a:ext uri="{FF2B5EF4-FFF2-40B4-BE49-F238E27FC236}">
                <a16:creationId xmlns="" xmlns:a16="http://schemas.microsoft.com/office/drawing/2014/main" id="{2E0AEC50-FE6E-4D41-ACE2-5651BE53D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32" y="442913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49" name="Text Box 57">
            <a:extLst>
              <a:ext uri="{FF2B5EF4-FFF2-40B4-BE49-F238E27FC236}">
                <a16:creationId xmlns="" xmlns:a16="http://schemas.microsoft.com/office/drawing/2014/main" id="{E19D1627-C196-4C8C-8764-6CC40F10B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60" y="4429132"/>
            <a:ext cx="5341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8250" name="Text Box 58">
            <a:extLst>
              <a:ext uri="{FF2B5EF4-FFF2-40B4-BE49-F238E27FC236}">
                <a16:creationId xmlns="" xmlns:a16="http://schemas.microsoft.com/office/drawing/2014/main" id="{4B760F35-DEC6-4F62-95B7-CA53AF637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50" y="442913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8251" name="Text Box 59">
            <a:extLst>
              <a:ext uri="{FF2B5EF4-FFF2-40B4-BE49-F238E27FC236}">
                <a16:creationId xmlns="" xmlns:a16="http://schemas.microsoft.com/office/drawing/2014/main" id="{F8FAE898-8768-4954-BFDC-91CDB0148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2" y="4429132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</a:t>
            </a:r>
          </a:p>
        </p:txBody>
      </p:sp>
      <p:sp>
        <p:nvSpPr>
          <p:cNvPr id="8252" name="Text Box 60">
            <a:extLst>
              <a:ext uri="{FF2B5EF4-FFF2-40B4-BE49-F238E27FC236}">
                <a16:creationId xmlns="" xmlns:a16="http://schemas.microsoft.com/office/drawing/2014/main" id="{737228F5-F245-497C-A584-8942A95F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2" y="4429132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ы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53" name="Text Box 61">
            <a:extLst>
              <a:ext uri="{FF2B5EF4-FFF2-40B4-BE49-F238E27FC236}">
                <a16:creationId xmlns="" xmlns:a16="http://schemas.microsoft.com/office/drawing/2014/main" id="{A8C7E297-6B9E-4BF5-848A-95A62FCBF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6" y="442913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54" name="Text Box 62">
            <a:extLst>
              <a:ext uri="{FF2B5EF4-FFF2-40B4-BE49-F238E27FC236}">
                <a16:creationId xmlns="" xmlns:a16="http://schemas.microsoft.com/office/drawing/2014/main" id="{FEF77857-41CB-42B7-8D3F-58748090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4" y="442913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8255" name="Text Box 63">
            <a:extLst>
              <a:ext uri="{FF2B5EF4-FFF2-40B4-BE49-F238E27FC236}">
                <a16:creationId xmlns="" xmlns:a16="http://schemas.microsoft.com/office/drawing/2014/main" id="{C726BD51-AC76-4878-B80D-C598B2954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6" y="4357694"/>
            <a:ext cx="593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56" name="Text Box 64">
            <a:extLst>
              <a:ext uri="{FF2B5EF4-FFF2-40B4-BE49-F238E27FC236}">
                <a16:creationId xmlns="" xmlns:a16="http://schemas.microsoft.com/office/drawing/2014/main" id="{C62D9FE1-9CA4-49E1-9900-3415132D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64" y="4357694"/>
            <a:ext cx="5389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pic>
        <p:nvPicPr>
          <p:cNvPr id="8257" name="Text Box 65">
            <a:extLst>
              <a:ext uri="{FF2B5EF4-FFF2-40B4-BE49-F238E27FC236}">
                <a16:creationId xmlns="" xmlns:a16="http://schemas.microsoft.com/office/drawing/2014/main" id="{06067363-88FF-4E4D-B875-297C3B6C0963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151313"/>
            <a:ext cx="12557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8" name="Text Box 66">
            <a:extLst>
              <a:ext uri="{FF2B5EF4-FFF2-40B4-BE49-F238E27FC236}">
                <a16:creationId xmlns="" xmlns:a16="http://schemas.microsoft.com/office/drawing/2014/main" id="{9A5BE2B7-27EB-41F8-9136-A77636A88BDB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151313"/>
            <a:ext cx="13287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9" name="Text Box 67">
            <a:extLst>
              <a:ext uri="{FF2B5EF4-FFF2-40B4-BE49-F238E27FC236}">
                <a16:creationId xmlns="" xmlns:a16="http://schemas.microsoft.com/office/drawing/2014/main" id="{0F81DF8A-D910-418C-86CD-FBDBA649F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34" y="4357694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8260" name="Text Box 68">
            <a:extLst>
              <a:ext uri="{FF2B5EF4-FFF2-40B4-BE49-F238E27FC236}">
                <a16:creationId xmlns="" xmlns:a16="http://schemas.microsoft.com/office/drawing/2014/main" id="{AD684C6B-4C18-4170-9D01-EA9C06FE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900" y="4357694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8261" name="Text Box 69">
            <a:extLst>
              <a:ext uri="{FF2B5EF4-FFF2-40B4-BE49-F238E27FC236}">
                <a16:creationId xmlns="" xmlns:a16="http://schemas.microsoft.com/office/drawing/2014/main" id="{C1A5D134-58E8-4687-8DCD-B4EC8C86271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8" y="5151438"/>
            <a:ext cx="14509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2" name="Text Box 70">
            <a:extLst>
              <a:ext uri="{FF2B5EF4-FFF2-40B4-BE49-F238E27FC236}">
                <a16:creationId xmlns="" xmlns:a16="http://schemas.microsoft.com/office/drawing/2014/main" id="{8DCB9F32-1C23-4325-A15B-40F97349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0" y="5357826"/>
            <a:ext cx="5693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63" name="Text Box 71">
            <a:extLst>
              <a:ext uri="{FF2B5EF4-FFF2-40B4-BE49-F238E27FC236}">
                <a16:creationId xmlns="" xmlns:a16="http://schemas.microsoft.com/office/drawing/2014/main" id="{1FC98BDC-4E61-4CF9-AFEB-ED4A5DD9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28" y="5357826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8264" name="Text Box 72">
            <a:extLst>
              <a:ext uri="{FF2B5EF4-FFF2-40B4-BE49-F238E27FC236}">
                <a16:creationId xmlns="" xmlns:a16="http://schemas.microsoft.com/office/drawing/2014/main" id="{12A21EEB-4447-4CEA-BA3E-D666B8A6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46" y="5357826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</a:t>
            </a:r>
          </a:p>
        </p:txBody>
      </p:sp>
      <p:sp>
        <p:nvSpPr>
          <p:cNvPr id="8265" name="Text Box 73">
            <a:extLst>
              <a:ext uri="{FF2B5EF4-FFF2-40B4-BE49-F238E27FC236}">
                <a16:creationId xmlns="" xmlns:a16="http://schemas.microsoft.com/office/drawing/2014/main" id="{51F75929-151F-469C-A723-A6EDBD3EF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50" y="5357826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8266" name="Text Box 74">
            <a:extLst>
              <a:ext uri="{FF2B5EF4-FFF2-40B4-BE49-F238E27FC236}">
                <a16:creationId xmlns="" xmlns:a16="http://schemas.microsoft.com/office/drawing/2014/main" id="{13D07A61-4D7A-4A35-B8C7-710E288B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78" y="5357826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8267" name="Text Box 75">
            <a:extLst>
              <a:ext uri="{FF2B5EF4-FFF2-40B4-BE49-F238E27FC236}">
                <a16:creationId xmlns="" xmlns:a16="http://schemas.microsoft.com/office/drawing/2014/main" id="{9321FDA1-66A3-494E-BA80-D7F5DC829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06" y="5357826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ы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268" name="Text Box 76">
            <a:extLst>
              <a:ext uri="{FF2B5EF4-FFF2-40B4-BE49-F238E27FC236}">
                <a16:creationId xmlns="" xmlns:a16="http://schemas.microsoft.com/office/drawing/2014/main" id="{FC673A82-7BC2-4F45-93B3-B6FD3899AD08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51438"/>
            <a:ext cx="12128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3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3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3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3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3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3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3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3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3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3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3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3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2" dur="3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3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3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3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3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3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3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8" dur="3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3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3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3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6" dur="3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8" dur="3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0" dur="3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2" dur="3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4" dur="3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3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30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2" dur="3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3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3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8" dur="3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0" dur="3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2" dur="3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4" dur="3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3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3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3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2" dur="3000" fill="hold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3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6" dur="3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3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0" dur="3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2" dur="3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4" dur="30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6" dur="3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8" dur="3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0" dur="3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2" dur="3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преодоление регрессии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«окошечком»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в паре. Один ведёт указкой, второй старается успеть прочитать)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пар слов, отличающихся одной буквой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козы-косы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лишнее слово»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шляпа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шляпы шляпа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1">
            <a:extLst>
              <a:ext uri="{FF2B5EF4-FFF2-40B4-BE49-F238E27FC236}">
                <a16:creationId xmlns="" xmlns:a16="http://schemas.microsoft.com/office/drawing/2014/main" id="{B920D367-9F46-4418-84B6-512F2D5F16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1788284" cy="709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23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развитие антиципации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Чтение с пропущенными слогами.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	Котёнок Васька сидел на по… возле комода и </a:t>
            </a:r>
            <a:r>
              <a:rPr lang="ru-RU" i="1" dirty="0" err="1"/>
              <a:t>ло</a:t>
            </a:r>
            <a:r>
              <a:rPr lang="ru-RU" i="1" dirty="0"/>
              <a:t>… мух. А на </a:t>
            </a:r>
            <a:r>
              <a:rPr lang="ru-RU" i="1" dirty="0" err="1"/>
              <a:t>комо</a:t>
            </a:r>
            <a:r>
              <a:rPr lang="ru-RU" i="1" dirty="0"/>
              <a:t>…, на самом краю, лежа… шляпа.</a:t>
            </a:r>
          </a:p>
          <a:p>
            <a:r>
              <a:rPr lang="ru-RU" b="1" dirty="0"/>
              <a:t>Доскажи строчку.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Ло – </a:t>
            </a:r>
            <a:r>
              <a:rPr lang="ru-RU" dirty="0" err="1"/>
              <a:t>ло</a:t>
            </a:r>
            <a:r>
              <a:rPr lang="ru-RU" dirty="0"/>
              <a:t> – </a:t>
            </a:r>
            <a:r>
              <a:rPr lang="ru-RU" dirty="0" err="1"/>
              <a:t>ло</a:t>
            </a:r>
            <a:r>
              <a:rPr lang="ru-RU" dirty="0"/>
              <a:t> – как на улице … (светло)</a:t>
            </a:r>
          </a:p>
          <a:p>
            <a:r>
              <a:rPr lang="ru-RU" b="1" dirty="0"/>
              <a:t>«Чтение наоборот» по словам.</a:t>
            </a:r>
          </a:p>
          <a:p>
            <a:pPr marL="0" indent="0">
              <a:buNone/>
            </a:pPr>
            <a:r>
              <a:rPr lang="ru-RU" dirty="0"/>
              <a:t>сжить света со дыхание всякое задумала, зима-старуха Разозлилась.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5616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494</Words>
  <Application>Microsoft Office PowerPoint</Application>
  <PresentationFormat>Экран (4:3)</PresentationFormat>
  <Paragraphs>158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Document</vt:lpstr>
      <vt:lpstr>    Приемы формирования и развития читательских компетентностей  обучающихся.</vt:lpstr>
      <vt:lpstr>Слайд 2</vt:lpstr>
      <vt:lpstr>Задачи:</vt:lpstr>
      <vt:lpstr>Работа ведется по нескольким направлениям:</vt:lpstr>
      <vt:lpstr> Упражнения для увеличения природного темпа деятельности </vt:lpstr>
      <vt:lpstr>Слайд 6</vt:lpstr>
      <vt:lpstr>Слайд 7</vt:lpstr>
      <vt:lpstr>Упражнения на преодоление регрессии</vt:lpstr>
      <vt:lpstr>Упражнения, направленные на развитие антиципации</vt:lpstr>
      <vt:lpstr>Упражнения, направленные на развитие антиципации</vt:lpstr>
      <vt:lpstr>Упражнения, направленные на развитие антиципации</vt:lpstr>
      <vt:lpstr>Упражнения на развитие внимания</vt:lpstr>
      <vt:lpstr>Упражнения на развитие внимания  </vt:lpstr>
      <vt:lpstr>Упражнение для увеличения объема  и концентрации внимания  </vt:lpstr>
      <vt:lpstr>Работа с текстом  </vt:lpstr>
      <vt:lpstr>Работа с текстом  </vt:lpstr>
      <vt:lpstr>Работа с текстом  </vt:lpstr>
      <vt:lpstr>Работа с текстом  </vt:lpstr>
      <vt:lpstr>Работа с текстом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высшего образования  Ханты-Мансийского автономного округа - Югры «Сургутский государственный педагогический университет»     Приёмы работы над сознательностью чтения младших школьников</dc:title>
  <dc:creator>Валерия</dc:creator>
  <cp:lastModifiedBy>Школа</cp:lastModifiedBy>
  <cp:revision>91</cp:revision>
  <dcterms:created xsi:type="dcterms:W3CDTF">2017-04-12T05:45:39Z</dcterms:created>
  <dcterms:modified xsi:type="dcterms:W3CDTF">2022-01-12T13:13:05Z</dcterms:modified>
</cp:coreProperties>
</file>