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0" r:id="rId1"/>
  </p:sldMasterIdLst>
  <p:notesMasterIdLst>
    <p:notesMasterId r:id="rId20"/>
  </p:notes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9" r:id="rId10"/>
    <p:sldId id="274" r:id="rId11"/>
    <p:sldId id="263" r:id="rId12"/>
    <p:sldId id="273" r:id="rId13"/>
    <p:sldId id="264" r:id="rId14"/>
    <p:sldId id="271" r:id="rId15"/>
    <p:sldId id="270" r:id="rId16"/>
    <p:sldId id="272" r:id="rId17"/>
    <p:sldId id="266" r:id="rId18"/>
    <p:sldId id="267" r:id="rId19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654F9F-E759-405C-9629-9DD5D827852A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B2B2584-41D0-4B3A-B51A-1678683298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4278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98CA93-A6FA-4975-AB03-6ED75C1C665D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2425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4587F-B802-4EF7-B003-9CB4C46C68C5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CE2C7-D871-4C74-A32C-7E69A2093C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E78FA-5696-452C-A7E2-8F42856E0846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BCCA3-CDE8-4D8D-B26A-47766CF89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1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DF5C2-F723-4217-886E-79F1F6FEA3B4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5FF96-8089-4761-BC78-440703E860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109C0-9DC9-4447-94DC-BF760FC9937D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AA6A3-19FA-4D27-BC04-ADA6C71C11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7445-4EC2-45D3-A96A-4543664B0496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F1898-4AF5-4450-9692-B054E8A7B3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1382B-40B3-4E8A-94CB-8955615D623D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CE898-C6F4-41BF-A6E0-12715A2DDF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15ADC-CC86-4AF9-9040-148FBE312792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84D73-9161-4334-B37C-55F77B080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7F081-75BC-4D9D-BCEC-A4167889925F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06604-CCBD-4F1B-9760-D6F569C3AB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FDFB5-005A-4F9A-88DF-712CB6B0D495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435E0-9F49-4407-A645-ECEB0A3C5D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D1732-6EAB-4204-8866-3A0C3CB84519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9E2B8-6E25-4E3B-BECD-CFFFF5EFD8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63019-DF02-4023-80F1-2D7E3F0DE6B8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321B2-181C-4DF5-B81C-5E5E97E6EE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49058-9F60-4BDF-8A35-08CF0DA98B74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32D46-82DD-4257-9017-325E55B934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29DEA-3AC8-49A5-A5A0-887EA7E8E095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DBEB6-7110-4C66-AC6E-0336699F15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486C1-EE4F-4FF7-9BB4-6CD583371796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0CC30-7FE5-4F1C-8F1F-DD2D9B040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B3F08-F85D-4239-81EA-62E3FACB696F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AE318-D39F-4CCF-AADC-5168B61B45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AB6B4-7EF9-4FE1-A30E-BA8B1993B158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F4788-0187-4527-9935-2AE677E16B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44E0A5-8B17-40BC-896B-D31B128E69CA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AB1AB4-3BE9-4287-9E03-AEE2E9C640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36" r:id="rId2"/>
    <p:sldLayoutId id="2147484135" r:id="rId3"/>
    <p:sldLayoutId id="2147484134" r:id="rId4"/>
    <p:sldLayoutId id="2147484133" r:id="rId5"/>
    <p:sldLayoutId id="2147484132" r:id="rId6"/>
    <p:sldLayoutId id="2147484131" r:id="rId7"/>
    <p:sldLayoutId id="2147484130" r:id="rId8"/>
    <p:sldLayoutId id="2147484129" r:id="rId9"/>
    <p:sldLayoutId id="2147484128" r:id="rId10"/>
    <p:sldLayoutId id="2147484138" r:id="rId11"/>
    <p:sldLayoutId id="2147484127" r:id="rId12"/>
    <p:sldLayoutId id="2147484139" r:id="rId13"/>
    <p:sldLayoutId id="2147484126" r:id="rId14"/>
    <p:sldLayoutId id="2147484125" r:id="rId15"/>
    <p:sldLayoutId id="2147484124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250" y="147638"/>
            <a:ext cx="9675813" cy="6510337"/>
          </a:xfrm>
        </p:spPr>
        <p:txBody>
          <a:bodyPr rtlCol="0">
            <a:normAutofit fontScale="62500" lnSpcReduction="20000"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3000" b="1" dirty="0" smtClean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3000" b="1" dirty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900" b="1" dirty="0" smtClean="0">
                <a:solidFill>
                  <a:srgbClr val="002060"/>
                </a:solidFill>
              </a:rPr>
              <a:t>Проект </a:t>
            </a:r>
            <a:r>
              <a:rPr lang="ru-RU" sz="2900" b="1" dirty="0">
                <a:solidFill>
                  <a:srgbClr val="002060"/>
                </a:solidFill>
              </a:rPr>
              <a:t>по </a:t>
            </a:r>
            <a:r>
              <a:rPr lang="ru-RU" sz="2900" b="1" dirty="0" err="1" smtClean="0">
                <a:solidFill>
                  <a:srgbClr val="002060"/>
                </a:solidFill>
              </a:rPr>
              <a:t>профориентационной</a:t>
            </a:r>
            <a:r>
              <a:rPr lang="ru-RU" sz="2900" b="1" dirty="0">
                <a:solidFill>
                  <a:srgbClr val="002060"/>
                </a:solidFill>
              </a:rPr>
              <a:t> </a:t>
            </a:r>
            <a:r>
              <a:rPr lang="ru-RU" sz="2900" b="1" dirty="0" smtClean="0">
                <a:solidFill>
                  <a:srgbClr val="002060"/>
                </a:solidFill>
              </a:rPr>
              <a:t>деятельности</a:t>
            </a:r>
            <a:endParaRPr lang="ru-RU" sz="2900" dirty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5100" b="1" dirty="0" smtClean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5100" b="1" dirty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100" b="1" i="1" dirty="0" smtClean="0">
                <a:solidFill>
                  <a:srgbClr val="002060"/>
                </a:solidFill>
                <a:latin typeface="+mj-lt"/>
              </a:rPr>
              <a:t>«Профессия повар, кондитер – </a:t>
            </a: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5100" b="1" i="1" dirty="0" smtClean="0">
                <a:solidFill>
                  <a:srgbClr val="002060"/>
                </a:solidFill>
                <a:latin typeface="+mj-lt"/>
              </a:rPr>
              <a:t>взгляд к будущему»</a:t>
            </a: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b="1" dirty="0">
                <a:solidFill>
                  <a:srgbClr val="002060"/>
                </a:solidFill>
              </a:rPr>
              <a:t>Разработчик проекта:</a:t>
            </a:r>
            <a:endParaRPr lang="ru-RU" dirty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Преподаватель </a:t>
            </a:r>
            <a:r>
              <a:rPr lang="ru-RU" dirty="0" err="1" smtClean="0">
                <a:solidFill>
                  <a:srgbClr val="002060"/>
                </a:solidFill>
              </a:rPr>
              <a:t>Камалетдинова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Анита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Ялаловна</a:t>
            </a:r>
            <a:endParaRPr lang="ru-RU" dirty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err="1">
                <a:solidFill>
                  <a:srgbClr val="002060"/>
                </a:solidFill>
              </a:rPr>
              <a:t>Субханкулово</a:t>
            </a:r>
            <a:r>
              <a:rPr lang="ru-RU" dirty="0">
                <a:solidFill>
                  <a:srgbClr val="002060"/>
                </a:solidFill>
              </a:rPr>
              <a:t> 2018г.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677863" y="984250"/>
            <a:ext cx="8596312" cy="731838"/>
          </a:xfrm>
        </p:spPr>
        <p:txBody>
          <a:bodyPr/>
          <a:lstStyle/>
          <a:p>
            <a:pPr algn="ctr"/>
            <a:r>
              <a:rPr lang="ru-RU" smtClean="0">
                <a:solidFill>
                  <a:srgbClr val="002060"/>
                </a:solidFill>
              </a:rPr>
              <a:t>Взгляд к будущему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0413" y="2674938"/>
            <a:ext cx="5889625" cy="3036887"/>
          </a:xfrm>
        </p:spPr>
        <p:txBody>
          <a:bodyPr>
            <a:normAutofit/>
          </a:bodyPr>
          <a:lstStyle/>
          <a:p>
            <a:pPr marL="0" indent="0" algn="ctr">
              <a:buFont typeface="Wingdings 3" pitchFamily="18" charset="2"/>
              <a:buNone/>
            </a:pPr>
            <a:r>
              <a:rPr lang="ru-RU" b="1" dirty="0" smtClean="0">
                <a:solidFill>
                  <a:srgbClr val="002060"/>
                </a:solidFill>
              </a:rPr>
              <a:t>Темы классных часов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ctr">
              <a:buFont typeface="Arial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Профессии, которые мы выбираем</a:t>
            </a:r>
          </a:p>
          <a:p>
            <a:pPr marL="0" indent="0" algn="ctr">
              <a:buFont typeface="Arial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История поварской профессии</a:t>
            </a:r>
          </a:p>
          <a:p>
            <a:pPr marL="0" indent="0" algn="ctr">
              <a:buFont typeface="Arial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Специфика поварской профессии</a:t>
            </a:r>
          </a:p>
          <a:p>
            <a:pPr marL="0" indent="0" algn="ctr">
              <a:buFont typeface="Arial" charset="0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693738" y="528638"/>
            <a:ext cx="8596312" cy="803275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2 - Этап деятельностный </a:t>
            </a:r>
            <a:endParaRPr lang="ru-RU" smtClean="0">
              <a:solidFill>
                <a:srgbClr val="002060"/>
              </a:solidFill>
            </a:endParaRPr>
          </a:p>
        </p:txBody>
      </p:sp>
      <p:graphicFrame>
        <p:nvGraphicFramePr>
          <p:cNvPr id="30755" name="Group 3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37344043"/>
              </p:ext>
            </p:extLst>
          </p:nvPr>
        </p:nvGraphicFramePr>
        <p:xfrm>
          <a:off x="1058863" y="1487488"/>
          <a:ext cx="8231187" cy="4196399"/>
        </p:xfrm>
        <a:graphic>
          <a:graphicData uri="http://schemas.openxmlformats.org/drawingml/2006/table">
            <a:tbl>
              <a:tblPr/>
              <a:tblGrid>
                <a:gridCol w="333375"/>
                <a:gridCol w="1960562"/>
                <a:gridCol w="1797050"/>
                <a:gridCol w="3111500"/>
                <a:gridCol w="1028700"/>
              </a:tblGrid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Ответственные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Место пров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е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дения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Мероприятия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Сроки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49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Мастера ПО,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преподаватели спец дисциплин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Школа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Выездные мастер-классы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elvetica" pitchFamily="34" charset="0"/>
                          <a:cs typeface="Times New Roman" pitchFamily="18" charset="0"/>
                        </a:rPr>
                        <a:t>февраль – апрель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Мастера ПО,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преподаватели спец дисциплин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классные руководители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    школ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Кондитерская фабрика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Проведение экскурсий на базовые предприятия, встреча с работодателями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elvetica" pitchFamily="34" charset="0"/>
                          <a:cs typeface="Times New Roman" pitchFamily="18" charset="0"/>
                        </a:rPr>
                        <a:t>февраль – апрель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985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Мастера ПО,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преподаватели спец дисциплин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Кухня ресторана и мастерская кондитерского цеха колледжа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Мастер-класс с выдачей сертификатов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elvetica" pitchFamily="34" charset="0"/>
                          <a:cs typeface="Times New Roman" pitchFamily="18" charset="0"/>
                        </a:rPr>
                        <a:t>февраль – май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 rot="816112">
            <a:off x="727075" y="1000125"/>
            <a:ext cx="8596313" cy="731838"/>
          </a:xfrm>
        </p:spPr>
        <p:txBody>
          <a:bodyPr/>
          <a:lstStyle/>
          <a:p>
            <a:pPr algn="ctr"/>
            <a:r>
              <a:rPr lang="ru-RU" smtClean="0">
                <a:solidFill>
                  <a:srgbClr val="002060"/>
                </a:solidFill>
              </a:rPr>
              <a:t>Взгляд к будущему</a:t>
            </a:r>
            <a:endParaRPr lang="ru-RU" smtClean="0"/>
          </a:p>
        </p:txBody>
      </p:sp>
      <p:pic>
        <p:nvPicPr>
          <p:cNvPr id="31746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 rot="825770">
            <a:off x="1454150" y="1655763"/>
            <a:ext cx="5824538" cy="3881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661988" y="258763"/>
            <a:ext cx="8596312" cy="747712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3 - Этап итоговый </a:t>
            </a:r>
            <a:endParaRPr lang="ru-RU" smtClean="0">
              <a:solidFill>
                <a:srgbClr val="002060"/>
              </a:solidFill>
            </a:endParaRPr>
          </a:p>
        </p:txBody>
      </p:sp>
      <p:graphicFrame>
        <p:nvGraphicFramePr>
          <p:cNvPr id="32803" name="Group 3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956081485"/>
              </p:ext>
            </p:extLst>
          </p:nvPr>
        </p:nvGraphicFramePr>
        <p:xfrm>
          <a:off x="1042988" y="960438"/>
          <a:ext cx="7659687" cy="5471160"/>
        </p:xfrm>
        <a:graphic>
          <a:graphicData uri="http://schemas.openxmlformats.org/drawingml/2006/table">
            <a:tbl>
              <a:tblPr/>
              <a:tblGrid>
                <a:gridCol w="309562"/>
                <a:gridCol w="1758950"/>
                <a:gridCol w="1425575"/>
                <a:gridCol w="3184525"/>
                <a:gridCol w="981075"/>
              </a:tblGrid>
              <a:tr h="1063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Ответственные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Место пров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е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дения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Мероприятия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Сроки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57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Сотрудники ГБПОУ ТАК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Мастера ПО, преподаватели спец дисциплин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классные руководители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    школ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ГБПОУ ТАК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Участие в ярмарке вакансий рабочих мест с презентацией и мастер - классами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elvetica" pitchFamily="34" charset="0"/>
                          <a:cs typeface="Times New Roman" pitchFamily="18" charset="0"/>
                        </a:rPr>
                        <a:t>(апрель – май)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Сотрудники ГБПОУ ТАК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Мастера ПО,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преподаватели спец дисциплин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классные руководители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      школ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ГБПОУ ТАК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Экскурсия по колледжу и общежитию, посещение культурно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досугового мероприятия, посещения мастер классов,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(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день открытых дверей)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опрос (анкета “Выбор”)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elvetica" pitchFamily="34" charset="0"/>
                          <a:cs typeface="Times New Roman" pitchFamily="18" charset="0"/>
                        </a:rPr>
                        <a:t>(апрель – май)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993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Сотрудники ГБПОУ ТАК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Мастера ПО,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преподаватели спец дисциплин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Улицы города и в ОУ.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Флэш-моб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elvetica" pitchFamily="34" charset="0"/>
                          <a:cs typeface="Times New Roman" pitchFamily="18" charset="0"/>
                        </a:rPr>
                        <a:t>(июнь)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677863" y="374650"/>
            <a:ext cx="8596312" cy="1279525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Распределения ответственности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84213" y="1165225"/>
          <a:ext cx="8825868" cy="5462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4222"/>
                <a:gridCol w="2903115"/>
                <a:gridCol w="2768531"/>
              </a:tblGrid>
              <a:tr h="35886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Ответственные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Исполнители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Закреплённые</a:t>
                      </a:r>
                      <a:r>
                        <a:rPr lang="ru-RU" baseline="0" dirty="0" smtClean="0"/>
                        <a:t> школы</a:t>
                      </a:r>
                      <a:endParaRPr lang="ru-RU" dirty="0"/>
                    </a:p>
                  </a:txBody>
                  <a:tcPr/>
                </a:tc>
              </a:tr>
              <a:tr h="707906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Профориентатор</a:t>
                      </a:r>
                      <a:r>
                        <a:rPr lang="ru-RU" sz="1400" dirty="0" smtClean="0"/>
                        <a:t>-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err="1" smtClean="0"/>
                        <a:t>Гильфанова</a:t>
                      </a:r>
                      <a:r>
                        <a:rPr lang="ru-RU" sz="1400" baseline="0" dirty="0" smtClean="0"/>
                        <a:t> Р.З.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Мастера</a:t>
                      </a:r>
                      <a:r>
                        <a:rPr lang="ru-RU" sz="1400" baseline="0" dirty="0" smtClean="0"/>
                        <a:t> ПО, преподаватели спец дисциплин и обучающиеся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СОШ</a:t>
                      </a:r>
                      <a:r>
                        <a:rPr lang="ru-RU" sz="1400" baseline="0" dirty="0" smtClean="0"/>
                        <a:t> Кандры</a:t>
                      </a:r>
                    </a:p>
                    <a:p>
                      <a:r>
                        <a:rPr lang="ru-RU" sz="1400" baseline="0" dirty="0" smtClean="0"/>
                        <a:t>СОШ Кандры-куль</a:t>
                      </a:r>
                      <a:endParaRPr lang="ru-RU" sz="1400" dirty="0" smtClean="0"/>
                    </a:p>
                  </a:txBody>
                  <a:tcPr/>
                </a:tc>
              </a:tr>
              <a:tr h="707906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Профориентатор</a:t>
                      </a:r>
                      <a:r>
                        <a:rPr lang="ru-RU" sz="1400" dirty="0" smtClean="0"/>
                        <a:t>- </a:t>
                      </a:r>
                      <a:r>
                        <a:rPr lang="ru-RU" sz="1400" dirty="0" err="1" smtClean="0"/>
                        <a:t>Газизов</a:t>
                      </a:r>
                      <a:r>
                        <a:rPr lang="ru-RU" sz="1400" baseline="0" dirty="0" smtClean="0"/>
                        <a:t> А.А.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Мастера</a:t>
                      </a:r>
                      <a:r>
                        <a:rPr lang="ru-RU" sz="1400" baseline="0" dirty="0" smtClean="0"/>
                        <a:t> ПО, преподаватели спец дисциплин и обучающиеся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СОШ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err="1" smtClean="0"/>
                        <a:t>Тюменяк</a:t>
                      </a:r>
                      <a:endParaRPr lang="ru-RU" sz="1400" baseline="0" dirty="0" smtClean="0"/>
                    </a:p>
                    <a:p>
                      <a:r>
                        <a:rPr lang="ru-RU" sz="1400" baseline="0" dirty="0" smtClean="0"/>
                        <a:t>СОШ </a:t>
                      </a:r>
                      <a:r>
                        <a:rPr lang="ru-RU" sz="1400" baseline="0" dirty="0" err="1" smtClean="0"/>
                        <a:t>Агиртамак</a:t>
                      </a:r>
                      <a:endParaRPr lang="ru-RU" sz="1400" baseline="0" dirty="0" smtClean="0"/>
                    </a:p>
                    <a:p>
                      <a:r>
                        <a:rPr lang="ru-RU" sz="1400" baseline="0" dirty="0" smtClean="0"/>
                        <a:t>СОШ </a:t>
                      </a:r>
                      <a:r>
                        <a:rPr lang="ru-RU" sz="1400" baseline="0" dirty="0" err="1" smtClean="0"/>
                        <a:t>Гафурово</a:t>
                      </a:r>
                      <a:endParaRPr lang="ru-RU" sz="1400" dirty="0"/>
                    </a:p>
                  </a:txBody>
                  <a:tcPr/>
                </a:tc>
              </a:tr>
              <a:tr h="914379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Профориентатор</a:t>
                      </a:r>
                      <a:r>
                        <a:rPr lang="ru-RU" sz="1400" dirty="0" smtClean="0"/>
                        <a:t>- Вдовина</a:t>
                      </a:r>
                      <a:r>
                        <a:rPr lang="ru-RU" sz="1400" baseline="0" dirty="0" smtClean="0"/>
                        <a:t> М.А.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Мастера</a:t>
                      </a:r>
                      <a:r>
                        <a:rPr lang="ru-RU" sz="1400" baseline="0" dirty="0" smtClean="0"/>
                        <a:t> ПО, преподаватели спец дисциплин и обучающиеся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ТСОШ</a:t>
                      </a:r>
                      <a:r>
                        <a:rPr lang="ru-RU" sz="1400" baseline="0" dirty="0" smtClean="0"/>
                        <a:t> №4 </a:t>
                      </a:r>
                      <a:endParaRPr lang="ru-RU" sz="1400" dirty="0"/>
                    </a:p>
                  </a:txBody>
                  <a:tcPr/>
                </a:tc>
              </a:tr>
              <a:tr h="914379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Профориентатор</a:t>
                      </a:r>
                      <a:r>
                        <a:rPr lang="ru-RU" sz="1400" dirty="0" smtClean="0"/>
                        <a:t>- </a:t>
                      </a:r>
                      <a:r>
                        <a:rPr lang="ru-RU" sz="1400" dirty="0" err="1" smtClean="0"/>
                        <a:t>Загидулин</a:t>
                      </a:r>
                      <a:r>
                        <a:rPr lang="ru-RU" sz="1400" dirty="0" smtClean="0"/>
                        <a:t> Ю.Р.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Мастера</a:t>
                      </a:r>
                      <a:r>
                        <a:rPr lang="ru-RU" sz="1400" baseline="0" dirty="0" smtClean="0"/>
                        <a:t> ПО, преподаватели спец дисциплин и обучающиеся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ТСОШ</a:t>
                      </a:r>
                      <a:r>
                        <a:rPr lang="ru-RU" sz="1400" baseline="0" dirty="0" smtClean="0"/>
                        <a:t> №2</a:t>
                      </a:r>
                      <a:endParaRPr lang="ru-RU" sz="1400" dirty="0"/>
                    </a:p>
                  </a:txBody>
                  <a:tcPr/>
                </a:tc>
              </a:tr>
              <a:tr h="914379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Профориентатор</a:t>
                      </a:r>
                      <a:r>
                        <a:rPr lang="ru-RU" sz="1400" dirty="0" smtClean="0"/>
                        <a:t>- Исаева Г.А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Мастера</a:t>
                      </a:r>
                      <a:r>
                        <a:rPr lang="ru-RU" sz="1400" baseline="0" dirty="0" smtClean="0"/>
                        <a:t> ПО, преподаватели спец дисциплин и обучающиеся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СОШ </a:t>
                      </a:r>
                      <a:r>
                        <a:rPr lang="ru-RU" sz="1400" dirty="0" err="1" smtClean="0"/>
                        <a:t>Бишкураева</a:t>
                      </a:r>
                      <a:endParaRPr lang="ru-RU" sz="1400" dirty="0" smtClean="0"/>
                    </a:p>
                    <a:p>
                      <a:r>
                        <a:rPr lang="ru-RU" sz="1400" dirty="0" smtClean="0"/>
                        <a:t>СОШ Татар-</a:t>
                      </a:r>
                      <a:r>
                        <a:rPr lang="ru-RU" sz="1400" baseline="0" dirty="0" err="1" smtClean="0"/>
                        <a:t>Улканово</a:t>
                      </a:r>
                      <a:endParaRPr lang="ru-RU" sz="1400" baseline="0" dirty="0" smtClean="0"/>
                    </a:p>
                    <a:p>
                      <a:r>
                        <a:rPr lang="ru-RU" sz="1400" baseline="0" dirty="0" smtClean="0"/>
                        <a:t>КШИ №2</a:t>
                      </a:r>
                      <a:endParaRPr lang="ru-RU" sz="1400" dirty="0"/>
                    </a:p>
                  </a:txBody>
                  <a:tcPr/>
                </a:tc>
              </a:tr>
              <a:tr h="914379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Профориентатор</a:t>
                      </a:r>
                      <a:r>
                        <a:rPr lang="ru-RU" sz="1400" dirty="0" smtClean="0"/>
                        <a:t>- </a:t>
                      </a:r>
                      <a:r>
                        <a:rPr lang="ru-RU" sz="1400" dirty="0" err="1" smtClean="0"/>
                        <a:t>Габидулина</a:t>
                      </a:r>
                      <a:r>
                        <a:rPr lang="ru-RU" sz="1400" dirty="0" smtClean="0"/>
                        <a:t> Ф.Ю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Мастера</a:t>
                      </a:r>
                      <a:r>
                        <a:rPr lang="ru-RU" sz="1400" baseline="0" dirty="0" smtClean="0"/>
                        <a:t> ПО, преподаватели спец дисциплин и обучающиеся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СОШ </a:t>
                      </a:r>
                      <a:r>
                        <a:rPr lang="ru-RU" sz="1400" dirty="0" err="1" smtClean="0"/>
                        <a:t>Сайраново</a:t>
                      </a:r>
                      <a:endParaRPr lang="ru-RU" sz="1400" dirty="0" smtClean="0"/>
                    </a:p>
                    <a:p>
                      <a:r>
                        <a:rPr lang="ru-RU" sz="1400" dirty="0" smtClean="0"/>
                        <a:t>СОШ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err="1" smtClean="0"/>
                        <a:t>В.Бишинды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>
                <a:solidFill>
                  <a:srgbClr val="002060"/>
                </a:solidFill>
              </a:rPr>
              <a:t>Успех реализации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733550"/>
            <a:ext cx="8596312" cy="3881438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Согласие администрации колледжа и финансирование.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Поддержка УНО, руководителей школ  и родителей.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Сотрудничество с администрацией города и других районов.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Взаимодействие с  работодателями по подготовке кадров.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Просвещение на сайте колледжа, социальной сети ВК и СМИ.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Поиск спонсоров.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774700" y="1471613"/>
            <a:ext cx="8596313" cy="1320800"/>
          </a:xfrm>
        </p:spPr>
        <p:txBody>
          <a:bodyPr/>
          <a:lstStyle/>
          <a:p>
            <a:pPr algn="ctr"/>
            <a:r>
              <a:rPr lang="ru-RU" smtClean="0">
                <a:solidFill>
                  <a:srgbClr val="002060"/>
                </a:solidFill>
              </a:rPr>
              <a:t>Финансирование</a:t>
            </a:r>
          </a:p>
        </p:txBody>
      </p:sp>
      <p:sp>
        <p:nvSpPr>
          <p:cNvPr id="35842" name="Объект 2"/>
          <p:cNvSpPr>
            <a:spLocks noGrp="1"/>
          </p:cNvSpPr>
          <p:nvPr>
            <p:ph idx="1"/>
          </p:nvPr>
        </p:nvSpPr>
        <p:spPr>
          <a:xfrm>
            <a:off x="866775" y="2628900"/>
            <a:ext cx="8412163" cy="2101850"/>
          </a:xfrm>
        </p:spPr>
        <p:txBody>
          <a:bodyPr/>
          <a:lstStyle/>
          <a:p>
            <a:pPr algn="ctr">
              <a:buFont typeface="Wingdings" pitchFamily="2" charset="2"/>
              <a:buChar char="§"/>
            </a:pPr>
            <a:r>
              <a:rPr lang="ru-RU" sz="2000" smtClean="0">
                <a:solidFill>
                  <a:srgbClr val="002060"/>
                </a:solidFill>
              </a:rPr>
              <a:t>Транспортные услуги</a:t>
            </a:r>
          </a:p>
          <a:p>
            <a:pPr algn="ctr">
              <a:buFont typeface="Wingdings" pitchFamily="2" charset="2"/>
              <a:buChar char="§"/>
            </a:pPr>
            <a:r>
              <a:rPr lang="ru-RU" sz="2000" smtClean="0">
                <a:solidFill>
                  <a:srgbClr val="002060"/>
                </a:solidFill>
              </a:rPr>
              <a:t>Выпуск рекламных и печатных изданий</a:t>
            </a:r>
          </a:p>
          <a:p>
            <a:pPr algn="ctr">
              <a:buFont typeface="Wingdings" pitchFamily="2" charset="2"/>
              <a:buChar char="§"/>
            </a:pPr>
            <a:r>
              <a:rPr lang="ru-RU" sz="2000" smtClean="0">
                <a:solidFill>
                  <a:srgbClr val="002060"/>
                </a:solidFill>
              </a:rPr>
              <a:t>Приобретения необходимого сырья</a:t>
            </a:r>
            <a:endParaRPr lang="en-US" sz="200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Char char="§"/>
            </a:pPr>
            <a:r>
              <a:rPr lang="ru-RU" sz="2000" smtClean="0">
                <a:solidFill>
                  <a:srgbClr val="002060"/>
                </a:solidFill>
              </a:rPr>
              <a:t>Необходимость штатной единицы </a:t>
            </a:r>
            <a:r>
              <a:rPr lang="en-US" sz="2000" smtClean="0">
                <a:solidFill>
                  <a:srgbClr val="002060"/>
                </a:solidFill>
              </a:rPr>
              <a:t>“</a:t>
            </a:r>
            <a:r>
              <a:rPr lang="ru-RU" sz="2000" smtClean="0">
                <a:solidFill>
                  <a:srgbClr val="002060"/>
                </a:solidFill>
              </a:rPr>
              <a:t>системный администратор</a:t>
            </a:r>
            <a:r>
              <a:rPr lang="en-US" sz="2000" smtClean="0">
                <a:solidFill>
                  <a:srgbClr val="002060"/>
                </a:solidFill>
              </a:rPr>
              <a:t>”</a:t>
            </a:r>
            <a:endParaRPr lang="ru-RU" sz="200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Результаты</a:t>
            </a:r>
            <a:r>
              <a:rPr lang="ru-RU" smtClean="0">
                <a:solidFill>
                  <a:srgbClr val="002060"/>
                </a:solidFill>
              </a:rPr>
              <a:t/>
            </a:r>
            <a:br>
              <a:rPr lang="ru-RU" smtClean="0">
                <a:solidFill>
                  <a:srgbClr val="002060"/>
                </a:solidFill>
              </a:rPr>
            </a:b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7638" y="1431925"/>
            <a:ext cx="7769225" cy="45688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позволят осознанно подойти к выбору будущей профессии;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 овладеть технологиями поварского и кондитерского искусства;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пропаганда уровня образовательной деятельности колледжа;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</a:rPr>
              <a:t>укрепление постоянных контактов с коллективами школ, а так же с </a:t>
            </a:r>
            <a:r>
              <a:rPr lang="ru-RU" dirty="0" smtClean="0">
                <a:solidFill>
                  <a:srgbClr val="002060"/>
                </a:solidFill>
              </a:rPr>
              <a:t>работодателями;</a:t>
            </a:r>
            <a:endParaRPr lang="ru-RU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создание </a:t>
            </a:r>
            <a:r>
              <a:rPr lang="ru-RU" dirty="0">
                <a:solidFill>
                  <a:srgbClr val="002060"/>
                </a:solidFill>
              </a:rPr>
              <a:t>привлекательного образа колледжа в районе, возможности трудоустройства на предприятиях города и </a:t>
            </a:r>
            <a:r>
              <a:rPr lang="ru-RU" dirty="0" smtClean="0">
                <a:solidFill>
                  <a:srgbClr val="002060"/>
                </a:solidFill>
              </a:rPr>
              <a:t>района;</a:t>
            </a:r>
            <a:endParaRPr lang="ru-RU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успешно </a:t>
            </a:r>
            <a:r>
              <a:rPr lang="ru-RU" dirty="0">
                <a:solidFill>
                  <a:srgbClr val="002060"/>
                </a:solidFill>
              </a:rPr>
              <a:t>выступить на мастер – классе в </a:t>
            </a:r>
            <a:r>
              <a:rPr lang="ru-RU" dirty="0" smtClean="0">
                <a:solidFill>
                  <a:srgbClr val="002060"/>
                </a:solidFill>
              </a:rPr>
              <a:t>учебной кухне </a:t>
            </a:r>
            <a:r>
              <a:rPr lang="ru-RU" dirty="0">
                <a:solidFill>
                  <a:srgbClr val="002060"/>
                </a:solidFill>
              </a:rPr>
              <a:t>ресторана колледжа для получения подтверждающего </a:t>
            </a:r>
            <a:r>
              <a:rPr lang="ru-RU" dirty="0" smtClean="0">
                <a:solidFill>
                  <a:srgbClr val="002060"/>
                </a:solidFill>
              </a:rPr>
              <a:t>сертификата.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 3" pitchFamily="18" charset="2"/>
              <a:buNone/>
            </a:pPr>
            <a:r>
              <a:rPr lang="ru-RU" sz="5400" smtClean="0">
                <a:solidFill>
                  <a:srgbClr val="002060"/>
                </a:solidFill>
              </a:rPr>
              <a:t>Благодарю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38" y="604838"/>
            <a:ext cx="8780462" cy="559593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</a:rPr>
              <a:t>Тип проекта:</a:t>
            </a:r>
            <a:r>
              <a:rPr lang="ru-RU" sz="2000" dirty="0">
                <a:solidFill>
                  <a:srgbClr val="002060"/>
                </a:solidFill>
              </a:rPr>
              <a:t> практико-ориентированный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</a:rPr>
              <a:t>Вид проекта: </a:t>
            </a:r>
            <a:r>
              <a:rPr lang="ru-RU" sz="2000" dirty="0">
                <a:solidFill>
                  <a:srgbClr val="002060"/>
                </a:solidFill>
              </a:rPr>
              <a:t>исследовательский, творческий, долгосрочный.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</a:rPr>
              <a:t>Сфера применения результатов проекта:</a:t>
            </a:r>
            <a:r>
              <a:rPr lang="ru-RU" sz="2000" dirty="0">
                <a:solidFill>
                  <a:srgbClr val="002060"/>
                </a:solidFill>
              </a:rPr>
              <a:t> практическое руководство по профориентации.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</a:rPr>
              <a:t>Форма продуктов проектной деятельности:</a:t>
            </a:r>
            <a:r>
              <a:rPr lang="ru-RU" sz="2000" dirty="0">
                <a:solidFill>
                  <a:srgbClr val="002060"/>
                </a:solidFill>
              </a:rPr>
              <a:t> правильный выбор детьми профессий; сценарии классных часов; родительских собраний; занятий по профориентации; знакомство с профессией повар, кондитер; мастер-классы. В результате исследований оформляются – статья, презентации, буклеты, видео ролики, сертификаты.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</a:rPr>
              <a:t>Участники проекта: </a:t>
            </a:r>
            <a:r>
              <a:rPr lang="ru-RU" sz="2000" dirty="0">
                <a:solidFill>
                  <a:srgbClr val="002060"/>
                </a:solidFill>
              </a:rPr>
              <a:t>мастера производственного обучения, преподаватели спец дисциплин, обучающиеся колледжа, обучающиеся 8, </a:t>
            </a:r>
            <a:r>
              <a:rPr lang="ru-RU" sz="2000" dirty="0" smtClean="0">
                <a:solidFill>
                  <a:srgbClr val="002060"/>
                </a:solidFill>
              </a:rPr>
              <a:t>9,11 </a:t>
            </a:r>
            <a:r>
              <a:rPr lang="ru-RU" sz="2000" dirty="0">
                <a:solidFill>
                  <a:srgbClr val="002060"/>
                </a:solidFill>
              </a:rPr>
              <a:t>классов, классные руководители школ, родители.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</a:rPr>
              <a:t>Информационно-техническое оснащение: </a:t>
            </a:r>
            <a:r>
              <a:rPr lang="ru-RU" sz="2000" dirty="0">
                <a:solidFill>
                  <a:srgbClr val="002060"/>
                </a:solidFill>
              </a:rPr>
              <a:t>Интернет, презентации.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427038"/>
          </a:xfrm>
        </p:spPr>
        <p:txBody>
          <a:bodyPr/>
          <a:lstStyle/>
          <a:p>
            <a:pPr algn="ctr"/>
            <a:r>
              <a:rPr lang="ru-RU" sz="2000" smtClean="0">
                <a:solidFill>
                  <a:srgbClr val="002060"/>
                </a:solidFill>
              </a:rPr>
              <a:t>ОБЩИЕ КОМПЕТЕНЦИИ ПО ФГОС СПО по ТОП – 50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184275"/>
            <a:ext cx="8710612" cy="485775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</a:rPr>
              <a:t>ОК 01. Выбирать способы решения задач профессиональной деятельности, применительно к различным контекстам. </a:t>
            </a: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02. Осуществлять поиск, анализ и интерпретацию информации, необходимой для выполнения задач профессиональной деятельности. </a:t>
            </a: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03. Планировать и реализовывать собственное профессиональное и личностное развитие. </a:t>
            </a: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04. Работать в коллективе и команде, эффективно взаимодействовать с коллегами, руководством, клиентами. </a:t>
            </a: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05. Осуществлять устную и письменную коммуникацию на государственном языке с учетом особенностей социального и культурного контекста. </a:t>
            </a: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06. Проявлять гражданско-патриотическую позицию, демонстрировать осознанное поведение на основе традиционных общечеловеческих ценностей. </a:t>
            </a: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07. Содействовать сохранению окружающей среды, ресурсосбережению, эффективно действовать в чрезвычайных ситуациях. </a:t>
            </a: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08. Использовать средства физической культуры для сохранения и укрепления здоровья в процессе профессиональной деятельности и поддержания необходимого уровня физической подготовленности. </a:t>
            </a: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09. Использовать информационные технологии в профессиональной деятельности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10. Пользоваться профессиональной документацией на государственном и иностранном языке. </a:t>
            </a: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ru-RU" dirty="0" smtClean="0">
                <a:solidFill>
                  <a:srgbClr val="002060"/>
                </a:solidFill>
              </a:rPr>
              <a:t>ОК </a:t>
            </a:r>
            <a:r>
              <a:rPr lang="ru-RU" dirty="0">
                <a:solidFill>
                  <a:srgbClr val="002060"/>
                </a:solidFill>
              </a:rPr>
              <a:t>11. Планировать предпринимательскую деятельность в профессиональной сфере.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252413"/>
            <a:ext cx="8596312" cy="70485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Акцент на проблему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844550"/>
            <a:ext cx="8596312" cy="5656263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</a:rPr>
              <a:t>Необходимость </a:t>
            </a:r>
            <a:r>
              <a:rPr lang="ru-RU" sz="1600" dirty="0">
                <a:solidFill>
                  <a:srgbClr val="002060"/>
                </a:solidFill>
              </a:rPr>
              <a:t>формирования у детей подросткового и старшего школьного возраста.  готовности к осознанному выбору будущей профессиональной деятельности очевидна. Учащиеся выпускных классов испытывают огромные трудности в профессиональном самоопределении. У них практически отсутствуют представления о рынке труда, мире профессий, требованиях к личностным качествам и профессиональной подготовке, об условиях работы и работодателях, о том, что необходимо учесть при выборе </a:t>
            </a:r>
            <a:r>
              <a:rPr lang="ru-RU" sz="1600" dirty="0" smtClean="0">
                <a:solidFill>
                  <a:srgbClr val="002060"/>
                </a:solidFill>
              </a:rPr>
              <a:t>профессии.</a:t>
            </a: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</a:rPr>
              <a:t>Выбор </a:t>
            </a:r>
            <a:r>
              <a:rPr lang="ru-RU" sz="1600" dirty="0">
                <a:solidFill>
                  <a:srgbClr val="002060"/>
                </a:solidFill>
              </a:rPr>
              <a:t>профессии — один из главных жизненных выборов, совершаемых человеком в юном возрасте, так как, выбирая профессию, он выбирает и образ жизни. Количество профессий в наши дни измеряется четырехзначным числом, а их </a:t>
            </a:r>
            <a:r>
              <a:rPr lang="ru-RU" sz="1600" dirty="0" smtClean="0">
                <a:solidFill>
                  <a:srgbClr val="002060"/>
                </a:solidFill>
              </a:rPr>
              <a:t>мир представляет собой подвижную картину. </a:t>
            </a: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sz="1600" dirty="0" smtClean="0">
              <a:solidFill>
                <a:srgbClr val="002060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rgbClr val="002060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rgbClr val="002060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2531" name="Объект 3" descr="http://player.myshared.ru/5/328528/slides/slide_3.jpg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3800" y="3673475"/>
            <a:ext cx="5024438" cy="316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rgbClr val="002060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rgbClr val="002060"/>
                </a:solidFill>
              </a:rPr>
              <a:t>Но профессиональные намерения оказываются более устойчивыми, а овладение деятельностью проходит быстрее и эффективнее, если главной причиной выбора является ориентация на содержание труда. К сожалению, многие подростки недостаточно знают о конкретных особенностях каждого вида деятельности, и не всегда учитывают свои профессиональные интересы и склонности, поэтому необходимо специальное обучение технологии профессионального выбора 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4578" name="Рисунок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9513" y="87313"/>
            <a:ext cx="5053012" cy="252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4763" y="4603750"/>
            <a:ext cx="2894012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Рисунок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5675" y="4608513"/>
            <a:ext cx="3859213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685800" y="479425"/>
            <a:ext cx="8596313" cy="1320800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Цели проекта: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8163" y="1289050"/>
            <a:ext cx="8596312" cy="5468938"/>
          </a:xfrm>
        </p:spPr>
        <p:txBody>
          <a:bodyPr rtlCol="0">
            <a:normAutofit fontScale="47500" lnSpcReduction="20000"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400" b="1" i="1" dirty="0" smtClean="0">
                <a:solidFill>
                  <a:srgbClr val="002060"/>
                </a:solidFill>
              </a:rPr>
              <a:t>Образовательные</a:t>
            </a:r>
            <a:r>
              <a:rPr lang="ru-RU" sz="3400" b="1" i="1" dirty="0">
                <a:solidFill>
                  <a:srgbClr val="002060"/>
                </a:solidFill>
              </a:rPr>
              <a:t>:</a:t>
            </a:r>
            <a:endParaRPr lang="ru-RU" sz="3400" b="1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формирование информационной </a:t>
            </a:r>
            <a:r>
              <a:rPr lang="ru-RU" sz="3400" dirty="0" smtClean="0">
                <a:solidFill>
                  <a:srgbClr val="002060"/>
                </a:solidFill>
              </a:rPr>
              <a:t>культуры;</a:t>
            </a:r>
            <a:endParaRPr lang="ru-RU" sz="34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умение разбираться в собственных способностях, склонностях;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400" b="1" i="1" dirty="0">
                <a:solidFill>
                  <a:srgbClr val="002060"/>
                </a:solidFill>
              </a:rPr>
              <a:t>Развивающие</a:t>
            </a:r>
            <a:r>
              <a:rPr lang="ru-RU" sz="3400" b="1" dirty="0">
                <a:solidFill>
                  <a:srgbClr val="002060"/>
                </a:solidFill>
              </a:rPr>
              <a:t>: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привитие интереса к исследовательской работе;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развитие мотивов профессионального и жизненного самоопределения;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формирование мотивов самообразовательной деятельности;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знакомство с миром профессии повар, кондитер;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дать возможность найти себя в этом мире;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400" b="1" i="1" dirty="0">
                <a:solidFill>
                  <a:srgbClr val="002060"/>
                </a:solidFill>
              </a:rPr>
              <a:t>Воспитательные</a:t>
            </a:r>
            <a:r>
              <a:rPr lang="ru-RU" sz="3400" b="1" dirty="0">
                <a:solidFill>
                  <a:srgbClr val="002060"/>
                </a:solidFill>
              </a:rPr>
              <a:t>: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формирование умения работать в коллективе;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формирование моральных ценностей;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формирование интеллектуального, личностного, творческого потенциала;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формирование навыков общения;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формирование навыков уверенности;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400" dirty="0">
                <a:solidFill>
                  <a:srgbClr val="002060"/>
                </a:solidFill>
              </a:rPr>
              <a:t>сохранение психологического здоровья;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62706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</a:rPr>
              <a:t>Задачи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68888" y="1468438"/>
            <a:ext cx="3065462" cy="164147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создание </a:t>
            </a:r>
            <a:r>
              <a:rPr lang="ru-RU" sz="2400" dirty="0">
                <a:solidFill>
                  <a:srgbClr val="002060"/>
                </a:solidFill>
              </a:rPr>
              <a:t>ситуации успеха и достижений в личностном развитии;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6627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7050" y="3340100"/>
            <a:ext cx="3884613" cy="291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1358900" y="4157663"/>
            <a:ext cx="2908300" cy="17462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buFont typeface="Wingdings 3" charset="2"/>
              <a:buNone/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pPr fontAlgn="auto"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Взаимодействие с родителями</a:t>
            </a:r>
          </a:p>
          <a:p>
            <a:pPr fontAlgn="auto">
              <a:defRPr/>
            </a:pPr>
            <a:endParaRPr lang="ru-RU" dirty="0"/>
          </a:p>
        </p:txBody>
      </p:sp>
      <p:pic>
        <p:nvPicPr>
          <p:cNvPr id="26629" name="Picture 2" descr="https://kgeu.ru/Image/GetImage/2841cad1-d586-4e99-93e2-edeac8a553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7713" y="1236663"/>
            <a:ext cx="4079875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5125" y="282575"/>
            <a:ext cx="8596313" cy="644525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Этапы реализации </a:t>
            </a:r>
            <a:r>
              <a:rPr lang="ru-RU" b="1" dirty="0">
                <a:solidFill>
                  <a:srgbClr val="002060"/>
                </a:solidFill>
              </a:rPr>
              <a:t>проекта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296863" y="1473200"/>
            <a:ext cx="4140200" cy="156368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>
                <a:solidFill>
                  <a:srgbClr val="FFFFFF"/>
                </a:solidFill>
                <a:cs typeface="Arial" charset="0"/>
              </a:rPr>
              <a:t>Подготовительн</a:t>
            </a:r>
            <a:r>
              <a:rPr lang="ru-RU" sz="2800" b="1">
                <a:solidFill>
                  <a:srgbClr val="FFFFFF"/>
                </a:solidFill>
                <a:latin typeface="Arial" charset="0"/>
                <a:cs typeface="Arial" charset="0"/>
              </a:rPr>
              <a:t>ы</a:t>
            </a:r>
            <a:r>
              <a:rPr lang="ru-RU" sz="2800" b="1">
                <a:solidFill>
                  <a:srgbClr val="FFFFFF"/>
                </a:solidFill>
                <a:cs typeface="Arial" charset="0"/>
              </a:rPr>
              <a:t>й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 flipH="1">
            <a:off x="1006475" y="4424363"/>
            <a:ext cx="3338513" cy="18764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Итоговый</a:t>
            </a:r>
          </a:p>
        </p:txBody>
      </p:sp>
      <p:sp>
        <p:nvSpPr>
          <p:cNvPr id="14" name="Волна 13"/>
          <p:cNvSpPr/>
          <p:nvPr/>
        </p:nvSpPr>
        <p:spPr>
          <a:xfrm>
            <a:off x="5254625" y="2516188"/>
            <a:ext cx="4638675" cy="190817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err="1"/>
              <a:t>Деятельностный</a:t>
            </a:r>
            <a:endParaRPr lang="ru-RU" sz="4000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4233863" y="1927225"/>
            <a:ext cx="1308100" cy="5349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 flipV="1">
            <a:off x="4389438" y="4164013"/>
            <a:ext cx="2363787" cy="106838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565150" y="458788"/>
            <a:ext cx="8596313" cy="1320800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1 - Этап подготовительный</a:t>
            </a:r>
          </a:p>
        </p:txBody>
      </p:sp>
      <p:graphicFrame>
        <p:nvGraphicFramePr>
          <p:cNvPr id="28707" name="Group 35"/>
          <p:cNvGraphicFramePr>
            <a:graphicFrameLocks noGrp="1"/>
          </p:cNvGraphicFramePr>
          <p:nvPr/>
        </p:nvGraphicFramePr>
        <p:xfrm>
          <a:off x="1055688" y="1252538"/>
          <a:ext cx="8231187" cy="5197475"/>
        </p:xfrm>
        <a:graphic>
          <a:graphicData uri="http://schemas.openxmlformats.org/drawingml/2006/table">
            <a:tbl>
              <a:tblPr/>
              <a:tblGrid>
                <a:gridCol w="333375"/>
                <a:gridCol w="1966912"/>
                <a:gridCol w="1585913"/>
                <a:gridCol w="3292475"/>
                <a:gridCol w="1052512"/>
              </a:tblGrid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Ответственные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Место пров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е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дения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Мероприятия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Сроки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Сотрудники ГБПОУ ТАК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Школа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Беседа с школьниками с сопровождением рекламной презентацией.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Опрос на выявление самоопределения на начальном этапе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октябрь - декабрь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</a:tr>
              <a:tr h="1338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Сотрудники ГБПОУ ТАК</a:t>
                      </a: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Школа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Родительское собрание с презентацией и раздачей информационных буклетов с планом профориентационных мероприятий на учебный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октябрь - декабрь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4E8"/>
                    </a:solidFill>
                  </a:tcPr>
                </a:tc>
              </a:tr>
              <a:tr h="1082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Классные руководители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Школа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Тестирование в рамках профориентации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октябрь - декабрь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9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403</TotalTime>
  <Words>976</Words>
  <Application>Microsoft Office PowerPoint</Application>
  <PresentationFormat>Произвольный</PresentationFormat>
  <Paragraphs>208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Грань</vt:lpstr>
      <vt:lpstr>Слайд 1</vt:lpstr>
      <vt:lpstr>Слайд 2</vt:lpstr>
      <vt:lpstr>ОБЩИЕ КОМПЕТЕНЦИИ ПО ФГОС СПО по ТОП – 50</vt:lpstr>
      <vt:lpstr>Акцент на проблему </vt:lpstr>
      <vt:lpstr>Слайд 5</vt:lpstr>
      <vt:lpstr>Цели проекта: </vt:lpstr>
      <vt:lpstr>Задачи:</vt:lpstr>
      <vt:lpstr>Этапы реализации проекта </vt:lpstr>
      <vt:lpstr>1 - Этап подготовительный</vt:lpstr>
      <vt:lpstr>Взгляд к будущему</vt:lpstr>
      <vt:lpstr>2 - Этап деятельностный </vt:lpstr>
      <vt:lpstr>Взгляд к будущему</vt:lpstr>
      <vt:lpstr>3 - Этап итоговый </vt:lpstr>
      <vt:lpstr>Распределения ответственности</vt:lpstr>
      <vt:lpstr>Успех реализации проекта</vt:lpstr>
      <vt:lpstr>Финансирование</vt:lpstr>
      <vt:lpstr>Результаты </vt:lpstr>
      <vt:lpstr>Слайд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48</cp:revision>
  <dcterms:created xsi:type="dcterms:W3CDTF">2018-11-08T05:41:55Z</dcterms:created>
  <dcterms:modified xsi:type="dcterms:W3CDTF">2019-02-18T05:32:28Z</dcterms:modified>
</cp:coreProperties>
</file>