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68" r:id="rId5"/>
    <p:sldId id="263" r:id="rId6"/>
    <p:sldId id="269" r:id="rId7"/>
    <p:sldId id="265" r:id="rId8"/>
    <p:sldId id="270" r:id="rId9"/>
    <p:sldId id="272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rsmcapt29.ru/%d0%bd%d0%b0%d1%88-%d1%80%d1%83%d0%bc%d1%86/%d0%b4%d0%be%d1%81%d1%82%d1%83%d0%bf%d0%bd%d0%b0%d1%8f-%d1%81%d1%80%d0%b5%d0%b4%d0%b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результатах независимой оценки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качества условий осуществления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образовательной деятельности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18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>
                <a:hlinkClick r:id="rId2"/>
              </a:rPr>
              <a:t>http://rsmcapt29.ru/%d0%bd%d0%b0%d1%88-%d1%80%d1%83%d0%bc%d1%86/%d0%b4%d0%be%d1%81%d1%82%d1%83%d0%bf%d0%bd%d0%b0%d1%8f-%d1%81%d1%80%d0%b5%d0%b4%d0%b0/</a:t>
            </a:r>
            <a:r>
              <a:rPr lang="ru-RU" sz="1400" dirty="0" smtClean="0"/>
              <a:t>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6062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Autofit/>
          </a:bodyPr>
          <a:lstStyle/>
          <a:p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204638"/>
              </p:ext>
            </p:extLst>
          </p:nvPr>
        </p:nvGraphicFramePr>
        <p:xfrm>
          <a:off x="179513" y="260648"/>
          <a:ext cx="8568951" cy="6414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884"/>
                <a:gridCol w="1751798"/>
                <a:gridCol w="943275"/>
                <a:gridCol w="741145"/>
                <a:gridCol w="875899"/>
                <a:gridCol w="943275"/>
                <a:gridCol w="943275"/>
                <a:gridCol w="748058"/>
                <a:gridCol w="642671"/>
                <a:gridCol w="642671"/>
              </a:tblGrid>
              <a:tr h="753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Открытость и доступность информации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Комфортность условий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Доступность для инвалидов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Доброжелательность, вежливость работников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Удовлетворенность условиями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Итоговый балл 2024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2021)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Рейтинг по области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Рейтинг 2021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СШ№2»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94,4</a:t>
                      </a:r>
                      <a:r>
                        <a:rPr lang="ru-RU" sz="10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(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56-61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6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93,48  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(87,08)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168-169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98,5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92,54 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(90,38)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102-103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80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92,5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90,8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88,6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91,96 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(90,06)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98,2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90,74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(90,5)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96-97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97-98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96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93,8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90,54 </a:t>
                      </a:r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(89,7)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Нюхченская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№11»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85,6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88,08 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(88,26)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135-136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150-151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66,9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91,3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88,08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(91,22)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135-136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71-73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96,1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78,9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85,8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85,6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87,48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(88,96)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92,9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89,6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86,7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(94,04)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92,5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86,18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(90,06)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154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08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94,3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76,5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89,2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81,2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85,64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(91,58)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08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84,8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73,5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83,08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(88,38)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085"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95,4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92,7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78,5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93,7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90,9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89,1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(90,5)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53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ru-RU" sz="1600" b="1" dirty="0"/>
              <a:t>Рейтинг муниципальных образований 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842902"/>
              </p:ext>
            </p:extLst>
          </p:nvPr>
        </p:nvGraphicFramePr>
        <p:xfrm>
          <a:off x="395536" y="476672"/>
          <a:ext cx="8424937" cy="5953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1008112"/>
                <a:gridCol w="1080120"/>
                <a:gridCol w="936104"/>
                <a:gridCol w="936104"/>
                <a:gridCol w="864096"/>
                <a:gridCol w="936104"/>
                <a:gridCol w="864097"/>
              </a:tblGrid>
              <a:tr h="1671933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Муниципальное образование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Открытость и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доступность</a:t>
                      </a:r>
                    </a:p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Комфортность условий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Доступность</a:t>
                      </a:r>
                    </a:p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инвалидов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Доброжелательность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вежливость работников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Удовлетворенность условиями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Итоговый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vert="vert27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рейтинге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Негосударственные образовательные организации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Северодвинск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Холмогорский муниципальный округ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76,2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Государственные образовательные организации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Виноградовский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муниципальный округ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Приморский муниципальный округ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Пинежский муниципальный округ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95,4</a:t>
                      </a:r>
                      <a:endParaRPr lang="ru-RU" sz="110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73,7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94,1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91,5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89,6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Онежский муниципальный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75,7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94,6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91,5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Новодвинск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94,4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Верхнетоемский муниципальный округ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90,6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75,6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94,2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  <a:tr h="363977"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Шенкурский муниципальный округ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92,4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93,5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93,4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  <a:tc>
                  <a:txBody>
                    <a:bodyPr/>
                    <a:lstStyle/>
                    <a:p>
                      <a:pPr indent="27051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925" marR="679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3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Открытость и доступность информации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endParaRPr lang="ru-RU" sz="1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548780"/>
              </p:ext>
            </p:extLst>
          </p:nvPr>
        </p:nvGraphicFramePr>
        <p:xfrm>
          <a:off x="179511" y="404666"/>
          <a:ext cx="8712968" cy="4849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239"/>
                <a:gridCol w="2452884"/>
                <a:gridCol w="726781"/>
                <a:gridCol w="726781"/>
                <a:gridCol w="651200"/>
                <a:gridCol w="604740"/>
                <a:gridCol w="648072"/>
                <a:gridCol w="648072"/>
                <a:gridCol w="1800199"/>
              </a:tblGrid>
              <a:tr h="360038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Открытость и доступность информации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1.1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1.2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1.3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 критерия: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1.1 Соответствие информации  о деятельности ОО , размещенной на 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ресурсах.</a:t>
                      </a:r>
                    </a:p>
                    <a:p>
                      <a:pPr algn="ctr"/>
                      <a:endParaRPr lang="ru-RU" sz="1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1.2. Наличие на сайте организации информации о дистанционных способах обратной связи.</a:t>
                      </a:r>
                    </a:p>
                    <a:p>
                      <a:pPr algn="ctr"/>
                      <a:endParaRPr lang="ru-RU" sz="1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1.3.Доля получателей услуг, удовлетворенных открытостью, полнотой и доступностью информации о деятельности  организации.</a:t>
                      </a:r>
                    </a:p>
                    <a:p>
                      <a:pPr algn="ctr"/>
                      <a:endParaRPr lang="ru-RU" sz="1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Наиболее высокие результаты по данному критерию (по области) показала МБОУ «Сурская СШ №2». 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Только  в </a:t>
                      </a:r>
                      <a:r>
                        <a:rPr lang="ru-RU" sz="1000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Сурской</a:t>
                      </a:r>
                      <a:r>
                        <a:rPr lang="ru-RU" sz="10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школе по критерию 1.2.  100% информации размещено на сайте!!!</a:t>
                      </a:r>
                      <a:endParaRPr lang="ru-RU" sz="1000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</a:tr>
              <a:tr h="249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+/-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82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СШ№2»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3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+1,4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49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94,3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0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+0,5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75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3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Нюхченская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85,6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-11,7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96,1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-2,1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3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96,1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-2,7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92,9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-5,3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92,5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-4,2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94,3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-3,6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3889"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-2,4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95,8% </a:t>
                      </a: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93,8%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96,9%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85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Autofit/>
          </a:bodyPr>
          <a:lstStyle/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Комфортность  условий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701433"/>
              </p:ext>
            </p:extLst>
          </p:nvPr>
        </p:nvGraphicFramePr>
        <p:xfrm>
          <a:off x="179512" y="548679"/>
          <a:ext cx="8568952" cy="5139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57"/>
                <a:gridCol w="2373908"/>
                <a:gridCol w="611793"/>
                <a:gridCol w="502544"/>
                <a:gridCol w="530820"/>
                <a:gridCol w="417937"/>
                <a:gridCol w="492040"/>
                <a:gridCol w="3260753"/>
              </a:tblGrid>
              <a:tr h="340321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Комфортность условий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 критерия: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2.1 Обеспечение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организации комфортных условий предоставления услуг.</a:t>
                      </a:r>
                    </a:p>
                    <a:p>
                      <a:pPr algn="ctr"/>
                      <a:endParaRPr lang="ru-RU" sz="1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2.2.Доля получателей услуг, удовлетворенных комфортностью условий, в которых осуществляется образовательная деятельность.</a:t>
                      </a:r>
                    </a:p>
                    <a:p>
                      <a:pPr algn="ctr"/>
                      <a:endParaRPr lang="ru-RU" sz="1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Наиболее высокие результаты по данному критерию (по области) показала МБОУ «Сурская СШ №2». </a:t>
                      </a:r>
                      <a:endParaRPr lang="ru-RU" sz="1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</a:tr>
              <a:tr h="235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+/-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СШ№2»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96,5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-3,5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1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+2,5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-8,5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7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-10,5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Нюхченская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-12,5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85"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97,1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-4,4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85,3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172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Доступность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инвалидов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529523"/>
              </p:ext>
            </p:extLst>
          </p:nvPr>
        </p:nvGraphicFramePr>
        <p:xfrm>
          <a:off x="251520" y="404665"/>
          <a:ext cx="8496947" cy="5113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2304256"/>
                <a:gridCol w="576064"/>
                <a:gridCol w="432048"/>
                <a:gridCol w="576064"/>
                <a:gridCol w="432048"/>
                <a:gridCol w="432048"/>
                <a:gridCol w="432048"/>
                <a:gridCol w="2952331"/>
              </a:tblGrid>
              <a:tr h="484336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Доступность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инвалидов</a:t>
                      </a:r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 критерия: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3.1. Оборудование помещений организации и прилегающей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с учетом доступности  для инвалидов.</a:t>
                      </a:r>
                    </a:p>
                    <a:p>
                      <a:pPr algn="ctr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3.2.Обеспчение  в организации условий доступности, позволяющих инвалидам получать образовательные услуги наравне с другими.</a:t>
                      </a:r>
                    </a:p>
                    <a:p>
                      <a:pPr algn="ctr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3.3.Доля получателей услуг, удовлетворенных доступностью услуг для инвалидов, в которых осуществляется образовательная деятельность.</a:t>
                      </a:r>
                    </a:p>
                    <a:p>
                      <a:pPr algn="ctr"/>
                      <a:endParaRPr lang="ru-RU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</a:tr>
              <a:tr h="235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+/-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+28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7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+20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0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78,9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+32,9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6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76,5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+16,5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36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Нюхченская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30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 №2»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+12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+18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+28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47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+26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66,9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+6,9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+12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-11,1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85"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56,7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78,5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21,8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64,6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37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Доброжелательность, вежливость работников организации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351150"/>
              </p:ext>
            </p:extLst>
          </p:nvPr>
        </p:nvGraphicFramePr>
        <p:xfrm>
          <a:off x="179514" y="404665"/>
          <a:ext cx="8568954" cy="519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8"/>
                <a:gridCol w="2232248"/>
                <a:gridCol w="504056"/>
                <a:gridCol w="576064"/>
                <a:gridCol w="504056"/>
                <a:gridCol w="504056"/>
                <a:gridCol w="432048"/>
                <a:gridCol w="504056"/>
                <a:gridCol w="2952332"/>
              </a:tblGrid>
              <a:tr h="484336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Доброжелательность и вежливость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 критерия: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1.Доля получателей услуг, удовлетворенных доброжелательностью, вежливостью работников организации, обеспечивающих первичный контакт и информирование получателя услуги при непосредственном обращении  в организацию.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4.2.Доля получателей услуг, удовлетворенных доброжелательностью, вежливостью работников организации, обеспечивающих непосредственное оказание образовательной услуги при обращении в организацию.</a:t>
                      </a:r>
                    </a:p>
                    <a:p>
                      <a:pPr algn="just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4.3.Доля получателей услуг, удовлетворенных доброжелательностью, вежливостью работников организации при использовании дистанционных форм взаимодействия.</a:t>
                      </a:r>
                    </a:p>
                    <a:p>
                      <a:pPr algn="just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Наиболее высокие результаты показали: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МБОУ «Сурская СШ №2»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 №51»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</a:tr>
              <a:tr h="235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+/-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 №2»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539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-0,6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Нюхченская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1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-4,8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-6,2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51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-9,2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89,6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-10,4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89,2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-10,8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85,8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-14,2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-15,2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85"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93,7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-6,3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97,1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873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Удовлетворенность условиями оказания услуг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813117"/>
              </p:ext>
            </p:extLst>
          </p:nvPr>
        </p:nvGraphicFramePr>
        <p:xfrm>
          <a:off x="251520" y="548679"/>
          <a:ext cx="8496948" cy="6062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2232248"/>
                <a:gridCol w="504056"/>
                <a:gridCol w="504056"/>
                <a:gridCol w="504056"/>
                <a:gridCol w="432048"/>
                <a:gridCol w="432048"/>
                <a:gridCol w="504056"/>
                <a:gridCol w="3024340"/>
              </a:tblGrid>
              <a:tr h="340321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Удовлетворенность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условиями оказания услуг</a:t>
                      </a:r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 критерия: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1.Доля получателей образовательных услуг, которые готовы рекомендовать организацию родственникам и знакомым.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5.2.Доля получателей услуг, удовлетворенных удобством графика работы организации.</a:t>
                      </a:r>
                    </a:p>
                    <a:p>
                      <a:pPr algn="just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5.3.Доля получателей услуг, удовлетворенных в целом  условиями оказания образовательных услуг в организации.</a:t>
                      </a:r>
                    </a:p>
                    <a:p>
                      <a:pPr algn="just"/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Наиболее высокие результаты показали: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МБОУ «Сурская СШ №2»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 №51»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</a:tr>
              <a:tr h="235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+/-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«Сурская СШ №2»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«Карпогорская ВСШ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№51»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«РЦДО»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Новолавельская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-0,6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МБОУ«Нюхченская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-4,8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31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Пинежская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№117»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«Ясненская СШ №7»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91,3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-4,8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7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«Карпогорская СШ №118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-10,4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«Междуреченская СШ №6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88,6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-9,2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Кушкопальская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№4»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-6,2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Сийская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СШ №116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85,6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-14,2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«Сосновская СШ №1»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81,2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-10,8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Кеврольская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 №18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73,5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-15,2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85"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-1,4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86,5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94,8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92,2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70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Статья 95.2 Федерального закона №273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Руководители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государственных и муниципальных организаций, осуществляющих образовательную деятельность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несут ответственность за непринятие мер по устранению недостатков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выявленных в ходе независимой оценки качества условий осуществления образовательной деятельности организациями, в соответствии с трудовым законодательством.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показатели эффективности работы руководителей включаются результаты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независимой оценки качества условий осуществления образовательной деятельности организациями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выполнения плана по устранению недостатков, выявленных в ходе такой оценки.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Результаты НОКУООД учитываются при оценке эффективности деятельности руководителей органов исполнительной  власти субъектов РФ, руководителей органов местного самоуправления муниципальных округов.</a:t>
            </a:r>
          </a:p>
        </p:txBody>
      </p:sp>
    </p:spTree>
    <p:extLst>
      <p:ext uri="{BB962C8B-B14F-4D97-AF65-F5344CB8AC3E}">
        <p14:creationId xmlns:p14="http://schemas.microsoft.com/office/powerpoint/2010/main" val="3827059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</TotalTime>
  <Words>1825</Words>
  <Application>Microsoft Office PowerPoint</Application>
  <PresentationFormat>Экран (4:3)</PresentationFormat>
  <Paragraphs>892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Рейтинг муниципальных образований  </vt:lpstr>
      <vt:lpstr>Открытость и доступность информации </vt:lpstr>
      <vt:lpstr>Комфортность  условий </vt:lpstr>
      <vt:lpstr> Доступность для инвалидов </vt:lpstr>
      <vt:lpstr> Доброжелательность, вежливость работников организации </vt:lpstr>
      <vt:lpstr> Удовлетворенность условиями оказания услуг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Специалист</dc:creator>
  <cp:lastModifiedBy>1</cp:lastModifiedBy>
  <cp:revision>68</cp:revision>
  <cp:lastPrinted>2025-03-12T09:11:24Z</cp:lastPrinted>
  <dcterms:created xsi:type="dcterms:W3CDTF">2025-02-19T12:25:28Z</dcterms:created>
  <dcterms:modified xsi:type="dcterms:W3CDTF">2025-03-13T09:48:54Z</dcterms:modified>
</cp:coreProperties>
</file>