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956" autoAdjust="0"/>
    <p:restoredTop sz="94718" autoAdjust="0"/>
  </p:normalViewPr>
  <p:slideViewPr>
    <p:cSldViewPr>
      <p:cViewPr varScale="1">
        <p:scale>
          <a:sx n="70" d="100"/>
          <a:sy n="70" d="100"/>
        </p:scale>
        <p:origin x="-116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EC2D1F-81BC-44B5-8E97-92EFC343C51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336CD18E-23D9-4BFC-8C36-1222CA264BCA}">
      <dgm:prSet/>
      <dgm:spPr/>
      <dgm:t>
        <a:bodyPr/>
        <a:lstStyle/>
        <a:p>
          <a:pPr rtl="0"/>
          <a:r>
            <a:rPr lang="ru-RU" b="1" i="1" dirty="0" smtClean="0"/>
            <a:t>Обучающиеся школы проводят регулярные субботники, ухаживая за территорией школы, проводят Дни экологии.</a:t>
          </a:r>
          <a:endParaRPr lang="ru-RU" b="1" i="1" dirty="0"/>
        </a:p>
      </dgm:t>
    </dgm:pt>
    <dgm:pt modelId="{767145C5-FF70-41CB-8317-038F38187AEC}" type="parTrans" cxnId="{5AA97C96-C85B-414C-8038-606F9F146987}">
      <dgm:prSet/>
      <dgm:spPr/>
      <dgm:t>
        <a:bodyPr/>
        <a:lstStyle/>
        <a:p>
          <a:endParaRPr lang="ru-RU"/>
        </a:p>
      </dgm:t>
    </dgm:pt>
    <dgm:pt modelId="{93F911EE-70F8-4525-B6C6-32AEAE077DBD}" type="sibTrans" cxnId="{5AA97C96-C85B-414C-8038-606F9F146987}">
      <dgm:prSet/>
      <dgm:spPr/>
      <dgm:t>
        <a:bodyPr/>
        <a:lstStyle/>
        <a:p>
          <a:endParaRPr lang="ru-RU"/>
        </a:p>
      </dgm:t>
    </dgm:pt>
    <dgm:pt modelId="{29E5904A-B633-4AB9-B5CB-4C9620872D6B}" type="pres">
      <dgm:prSet presAssocID="{EBEC2D1F-81BC-44B5-8E97-92EFC343C516}" presName="linear" presStyleCnt="0">
        <dgm:presLayoutVars>
          <dgm:animLvl val="lvl"/>
          <dgm:resizeHandles val="exact"/>
        </dgm:presLayoutVars>
      </dgm:prSet>
      <dgm:spPr/>
    </dgm:pt>
    <dgm:pt modelId="{9473706D-DF78-4EC4-AEA7-7549E77F8248}" type="pres">
      <dgm:prSet presAssocID="{336CD18E-23D9-4BFC-8C36-1222CA264BCA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1E55E368-64AB-43F7-91F9-0197E78F6101}" type="presOf" srcId="{EBEC2D1F-81BC-44B5-8E97-92EFC343C516}" destId="{29E5904A-B633-4AB9-B5CB-4C9620872D6B}" srcOrd="0" destOrd="0" presId="urn:microsoft.com/office/officeart/2005/8/layout/vList2"/>
    <dgm:cxn modelId="{5AA97C96-C85B-414C-8038-606F9F146987}" srcId="{EBEC2D1F-81BC-44B5-8E97-92EFC343C516}" destId="{336CD18E-23D9-4BFC-8C36-1222CA264BCA}" srcOrd="0" destOrd="0" parTransId="{767145C5-FF70-41CB-8317-038F38187AEC}" sibTransId="{93F911EE-70F8-4525-B6C6-32AEAE077DBD}"/>
    <dgm:cxn modelId="{07C91E37-835E-439D-A635-571DA4F9E4D1}" type="presOf" srcId="{336CD18E-23D9-4BFC-8C36-1222CA264BCA}" destId="{9473706D-DF78-4EC4-AEA7-7549E77F8248}" srcOrd="0" destOrd="0" presId="urn:microsoft.com/office/officeart/2005/8/layout/vList2"/>
    <dgm:cxn modelId="{6FD1C236-CCF1-4F6C-8F33-71B341F2C6B5}" type="presParOf" srcId="{29E5904A-B633-4AB9-B5CB-4C9620872D6B}" destId="{9473706D-DF78-4EC4-AEA7-7549E77F8248}" srcOrd="0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AB259C-2ECE-4A3D-B982-5CE1C1F82EA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075F0F-E8CE-4188-8359-601E57FF33FE}">
      <dgm:prSet/>
      <dgm:spPr/>
      <dgm:t>
        <a:bodyPr/>
        <a:lstStyle/>
        <a:p>
          <a:pPr rtl="0"/>
          <a:r>
            <a:rPr lang="ru-RU" b="1" i="1" u="sng" dirty="0" smtClean="0"/>
            <a:t>Проводим День Самоуправления в школе</a:t>
          </a:r>
          <a:endParaRPr lang="ru-RU" b="1" i="1" u="sng" dirty="0"/>
        </a:p>
      </dgm:t>
    </dgm:pt>
    <dgm:pt modelId="{941DCDAE-CEAF-4035-9A58-EB516FD8C98B}" type="parTrans" cxnId="{D03D4E96-6710-441B-8383-362D14B44556}">
      <dgm:prSet/>
      <dgm:spPr/>
      <dgm:t>
        <a:bodyPr/>
        <a:lstStyle/>
        <a:p>
          <a:endParaRPr lang="ru-RU"/>
        </a:p>
      </dgm:t>
    </dgm:pt>
    <dgm:pt modelId="{F9606CB3-1B51-4D35-ADF8-9D5A9E50241D}" type="sibTrans" cxnId="{D03D4E96-6710-441B-8383-362D14B44556}">
      <dgm:prSet/>
      <dgm:spPr/>
      <dgm:t>
        <a:bodyPr/>
        <a:lstStyle/>
        <a:p>
          <a:endParaRPr lang="ru-RU"/>
        </a:p>
      </dgm:t>
    </dgm:pt>
    <dgm:pt modelId="{7A196E7F-3282-4190-ADBE-7350DCE8F304}" type="pres">
      <dgm:prSet presAssocID="{D3AB259C-2ECE-4A3D-B982-5CE1C1F82EAD}" presName="linear" presStyleCnt="0">
        <dgm:presLayoutVars>
          <dgm:animLvl val="lvl"/>
          <dgm:resizeHandles val="exact"/>
        </dgm:presLayoutVars>
      </dgm:prSet>
      <dgm:spPr/>
    </dgm:pt>
    <dgm:pt modelId="{01E88949-5838-4C1A-8B32-326E87595DC9}" type="pres">
      <dgm:prSet presAssocID="{73075F0F-E8CE-4188-8359-601E57FF33FE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D03D4E96-6710-441B-8383-362D14B44556}" srcId="{D3AB259C-2ECE-4A3D-B982-5CE1C1F82EAD}" destId="{73075F0F-E8CE-4188-8359-601E57FF33FE}" srcOrd="0" destOrd="0" parTransId="{941DCDAE-CEAF-4035-9A58-EB516FD8C98B}" sibTransId="{F9606CB3-1B51-4D35-ADF8-9D5A9E50241D}"/>
    <dgm:cxn modelId="{9CAD537E-8F7F-44EC-9A8B-47876F5A9DD1}" type="presOf" srcId="{73075F0F-E8CE-4188-8359-601E57FF33FE}" destId="{01E88949-5838-4C1A-8B32-326E87595DC9}" srcOrd="0" destOrd="0" presId="urn:microsoft.com/office/officeart/2005/8/layout/vList2"/>
    <dgm:cxn modelId="{36F17188-DB82-47E4-8E42-7AC446D9C402}" type="presOf" srcId="{D3AB259C-2ECE-4A3D-B982-5CE1C1F82EAD}" destId="{7A196E7F-3282-4190-ADBE-7350DCE8F304}" srcOrd="0" destOrd="0" presId="urn:microsoft.com/office/officeart/2005/8/layout/vList2"/>
    <dgm:cxn modelId="{00B0AA69-BC0A-45EB-B92D-34AB32382923}" type="presParOf" srcId="{7A196E7F-3282-4190-ADBE-7350DCE8F304}" destId="{01E88949-5838-4C1A-8B32-326E87595DC9}" srcOrd="0" destOrd="0" presId="urn:microsoft.com/office/officeart/2005/8/layout/v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D389B7-D4A9-4823-9879-830CD7A749AE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95D126-1849-4448-9A98-B0E3D364DDA0}">
      <dgm:prSet/>
      <dgm:spPr>
        <a:gradFill rotWithShape="0">
          <a:gsLst>
            <a:gs pos="0">
              <a:srgbClr val="FF0000"/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pPr rtl="0"/>
          <a:r>
            <a:rPr lang="ru-RU" dirty="0" smtClean="0"/>
            <a:t>                          Готовим концертную программу.</a:t>
          </a:r>
          <a:br>
            <a:rPr lang="ru-RU" dirty="0" smtClean="0"/>
          </a:br>
          <a:r>
            <a:rPr lang="ru-RU" dirty="0" smtClean="0"/>
            <a:t>                    Участвуем в торжественных мероприятиях</a:t>
          </a:r>
          <a:endParaRPr lang="ru-RU" dirty="0"/>
        </a:p>
      </dgm:t>
    </dgm:pt>
    <dgm:pt modelId="{697A1BCC-5FC6-4C65-923D-F7D781A9A165}" type="parTrans" cxnId="{A434EED9-9E6E-41E1-8C04-9B95FEF219CC}">
      <dgm:prSet/>
      <dgm:spPr/>
      <dgm:t>
        <a:bodyPr/>
        <a:lstStyle/>
        <a:p>
          <a:endParaRPr lang="ru-RU"/>
        </a:p>
      </dgm:t>
    </dgm:pt>
    <dgm:pt modelId="{8657BF62-FD2D-47EC-8A15-9135E96D9D20}" type="sibTrans" cxnId="{A434EED9-9E6E-41E1-8C04-9B95FEF219CC}">
      <dgm:prSet/>
      <dgm:spPr/>
      <dgm:t>
        <a:bodyPr/>
        <a:lstStyle/>
        <a:p>
          <a:endParaRPr lang="ru-RU"/>
        </a:p>
      </dgm:t>
    </dgm:pt>
    <dgm:pt modelId="{AD4676FA-CA1C-4A14-9BDF-BFA413ADF139}" type="pres">
      <dgm:prSet presAssocID="{0ED389B7-D4A9-4823-9879-830CD7A749AE}" presName="linear" presStyleCnt="0">
        <dgm:presLayoutVars>
          <dgm:animLvl val="lvl"/>
          <dgm:resizeHandles val="exact"/>
        </dgm:presLayoutVars>
      </dgm:prSet>
      <dgm:spPr/>
    </dgm:pt>
    <dgm:pt modelId="{9F34A921-07C9-481E-A516-98CE2587CC53}" type="pres">
      <dgm:prSet presAssocID="{9595D126-1849-4448-9A98-B0E3D364DDA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34EED9-9E6E-41E1-8C04-9B95FEF219CC}" srcId="{0ED389B7-D4A9-4823-9879-830CD7A749AE}" destId="{9595D126-1849-4448-9A98-B0E3D364DDA0}" srcOrd="0" destOrd="0" parTransId="{697A1BCC-5FC6-4C65-923D-F7D781A9A165}" sibTransId="{8657BF62-FD2D-47EC-8A15-9135E96D9D20}"/>
    <dgm:cxn modelId="{B5026E47-0D73-49F3-A2D2-F886CFFACEED}" type="presOf" srcId="{9595D126-1849-4448-9A98-B0E3D364DDA0}" destId="{9F34A921-07C9-481E-A516-98CE2587CC53}" srcOrd="0" destOrd="0" presId="urn:microsoft.com/office/officeart/2005/8/layout/vList2"/>
    <dgm:cxn modelId="{FBBF17AF-8C3D-4635-9CD8-C32FC15846F2}" type="presOf" srcId="{0ED389B7-D4A9-4823-9879-830CD7A749AE}" destId="{AD4676FA-CA1C-4A14-9BDF-BFA413ADF139}" srcOrd="0" destOrd="0" presId="urn:microsoft.com/office/officeart/2005/8/layout/vList2"/>
    <dgm:cxn modelId="{6541D52D-71DA-4C03-89FA-97F00E2A8A8F}" type="presParOf" srcId="{AD4676FA-CA1C-4A14-9BDF-BFA413ADF139}" destId="{9F34A921-07C9-481E-A516-98CE2587CC53}" srcOrd="0" destOrd="0" presId="urn:microsoft.com/office/officeart/2005/8/layout/v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A78E6EE-6624-4DC9-AB75-8D152A7793F1}" type="doc">
      <dgm:prSet loTypeId="urn:microsoft.com/office/officeart/2005/8/layout/vList2" loCatId="list" qsTypeId="urn:microsoft.com/office/officeart/2005/8/quickstyle/simple1" qsCatId="simple" csTypeId="urn:microsoft.com/office/officeart/2005/8/colors/accent2_5" csCatId="accent2"/>
      <dgm:spPr/>
      <dgm:t>
        <a:bodyPr/>
        <a:lstStyle/>
        <a:p>
          <a:endParaRPr lang="ru-RU"/>
        </a:p>
      </dgm:t>
    </dgm:pt>
    <dgm:pt modelId="{6257316C-A62C-4BB8-9EC7-416F8494EEEE}">
      <dgm:prSet custT="1"/>
      <dgm:spPr/>
      <dgm:t>
        <a:bodyPr/>
        <a:lstStyle/>
        <a:p>
          <a:pPr rtl="0"/>
          <a:r>
            <a:rPr lang="ru-RU" sz="2800" dirty="0" smtClean="0"/>
            <a:t>Мы поддерживаем лучшие традиции и всегда </a:t>
          </a:r>
          <a:r>
            <a:rPr lang="ru-RU" sz="3200" b="1" i="1" u="sng" dirty="0" smtClean="0"/>
            <a:t>открыты к новому</a:t>
          </a:r>
          <a:r>
            <a:rPr lang="ru-RU" sz="3200" b="1" dirty="0" smtClean="0"/>
            <a:t>!</a:t>
          </a:r>
          <a:endParaRPr lang="ru-RU" sz="3200" b="1" dirty="0"/>
        </a:p>
      </dgm:t>
    </dgm:pt>
    <dgm:pt modelId="{5C2E617E-060E-4919-9906-37FA9C62F42A}" type="parTrans" cxnId="{0420B10B-401F-412E-9DDD-F468CF431557}">
      <dgm:prSet/>
      <dgm:spPr/>
      <dgm:t>
        <a:bodyPr/>
        <a:lstStyle/>
        <a:p>
          <a:endParaRPr lang="ru-RU"/>
        </a:p>
      </dgm:t>
    </dgm:pt>
    <dgm:pt modelId="{F34543E7-FC66-4451-B888-C88E022BB98B}" type="sibTrans" cxnId="{0420B10B-401F-412E-9DDD-F468CF431557}">
      <dgm:prSet/>
      <dgm:spPr/>
      <dgm:t>
        <a:bodyPr/>
        <a:lstStyle/>
        <a:p>
          <a:endParaRPr lang="ru-RU"/>
        </a:p>
      </dgm:t>
    </dgm:pt>
    <dgm:pt modelId="{E368B883-ACEE-4F91-AD0A-D0A5D6E97890}" type="pres">
      <dgm:prSet presAssocID="{FA78E6EE-6624-4DC9-AB75-8D152A7793F1}" presName="linear" presStyleCnt="0">
        <dgm:presLayoutVars>
          <dgm:animLvl val="lvl"/>
          <dgm:resizeHandles val="exact"/>
        </dgm:presLayoutVars>
      </dgm:prSet>
      <dgm:spPr/>
    </dgm:pt>
    <dgm:pt modelId="{2584C3DD-6E29-4A87-BDB0-4476CFEF86B9}" type="pres">
      <dgm:prSet presAssocID="{6257316C-A62C-4BB8-9EC7-416F8494EEEE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DBD3806C-C8D2-47BA-8574-DC63A5D2F39F}" type="presOf" srcId="{6257316C-A62C-4BB8-9EC7-416F8494EEEE}" destId="{2584C3DD-6E29-4A87-BDB0-4476CFEF86B9}" srcOrd="0" destOrd="0" presId="urn:microsoft.com/office/officeart/2005/8/layout/vList2"/>
    <dgm:cxn modelId="{0420B10B-401F-412E-9DDD-F468CF431557}" srcId="{FA78E6EE-6624-4DC9-AB75-8D152A7793F1}" destId="{6257316C-A62C-4BB8-9EC7-416F8494EEEE}" srcOrd="0" destOrd="0" parTransId="{5C2E617E-060E-4919-9906-37FA9C62F42A}" sibTransId="{F34543E7-FC66-4451-B888-C88E022BB98B}"/>
    <dgm:cxn modelId="{ED6CD2C3-E783-4F6B-A153-E36FE8A8F615}" type="presOf" srcId="{FA78E6EE-6624-4DC9-AB75-8D152A7793F1}" destId="{E368B883-ACEE-4F91-AD0A-D0A5D6E97890}" srcOrd="0" destOrd="0" presId="urn:microsoft.com/office/officeart/2005/8/layout/vList2"/>
    <dgm:cxn modelId="{900C4BB8-2C21-46D2-8A44-487DBFC75356}" type="presParOf" srcId="{E368B883-ACEE-4F91-AD0A-D0A5D6E97890}" destId="{2584C3DD-6E29-4A87-BDB0-4476CFEF86B9}" srcOrd="0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3.xml"/><Relationship Id="rId7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6.jpeg"/><Relationship Id="rId7" Type="http://schemas.openxmlformats.org/officeDocument/2006/relationships/diagramLayout" Target="../diagrams/layou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diagramColors" Target="../diagrams/colors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357166"/>
            <a:ext cx="6215106" cy="342902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043130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6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Пуксинская</a:t>
            </a:r>
            <a:r>
              <a:rPr lang="ru-RU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школа</a:t>
            </a:r>
            <a:endParaRPr lang="ru-RU" sz="6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 descr="C:\Users\user\Downloads\2025-04-03_09-54-5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0"/>
            <a:ext cx="6508839" cy="4014798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user\Downloads\mkm0TfimCi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34" y="3571876"/>
            <a:ext cx="3714808" cy="300039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7171" name="Picture 3" descr="C:\Users\user\Downloads\J8g7FpseX4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643290"/>
            <a:ext cx="4572032" cy="321471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4500594" cy="128588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Наставник организует встречи с участниками СВО.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00166" y="1142984"/>
            <a:ext cx="3365503" cy="2405071"/>
          </a:xfrm>
        </p:spPr>
        <p:txBody>
          <a:bodyPr>
            <a:noAutofit/>
          </a:bodyPr>
          <a:lstStyle/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…Пишем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письма и  мастерим своими руками "Обереги  добра"- брелоки для военнослужащих, принимающих участие в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СВО.-Участвуем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во Всероссийских акциях «Бессмертный полк», «Георгиевская ленточка», «Свеча Памяти»,«Окна Победы», «Вахта Памяти», "Поздравление Детей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войны«…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user\Downloads\mHuX65mHb-U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000628" y="214290"/>
            <a:ext cx="4000528" cy="3656015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ownloads\im4OzMLw3fc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285992"/>
            <a:ext cx="3500462" cy="2000264"/>
          </a:xfrm>
          <a:prstGeom prst="rect">
            <a:avLst/>
          </a:prstGeom>
          <a:noFill/>
          <a:effectLst>
            <a:softEdge rad="317500"/>
          </a:effectLst>
        </p:spPr>
      </p:pic>
      <p:graphicFrame>
        <p:nvGraphicFramePr>
          <p:cNvPr id="11" name="Схема 10"/>
          <p:cNvGraphicFramePr/>
          <p:nvPr/>
        </p:nvGraphicFramePr>
        <p:xfrm>
          <a:off x="285720" y="214290"/>
          <a:ext cx="8401080" cy="928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1357298"/>
            <a:ext cx="4357718" cy="428628"/>
          </a:xfrm>
        </p:spPr>
        <p:txBody>
          <a:bodyPr>
            <a:no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Занимаемся творчеством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286248" y="1214422"/>
            <a:ext cx="4714908" cy="639762"/>
          </a:xfrm>
        </p:spPr>
        <p:txBody>
          <a:bodyPr anchor="ctr">
            <a:no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Участвуем в торжественных мероприятиях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 descr="C:\Users\user\Downloads\VZigL_tcdc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4214818"/>
            <a:ext cx="3357586" cy="2286016"/>
          </a:xfrm>
          <a:prstGeom prst="rect">
            <a:avLst/>
          </a:prstGeom>
          <a:noFill/>
          <a:effectLst>
            <a:reflection blurRad="6350" stA="50000" endA="295" endPos="92000" dist="101600" dir="5400000" sy="-100000" algn="bl" rotWithShape="0"/>
            <a:softEdge rad="317500"/>
          </a:effectLst>
        </p:spPr>
      </p:pic>
      <p:pic>
        <p:nvPicPr>
          <p:cNvPr id="9220" name="Picture 4" descr="C:\Users\user\Downloads\t-73dDV21S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5715008" y="2000240"/>
            <a:ext cx="3214710" cy="4500594"/>
          </a:xfrm>
          <a:prstGeom prst="rect">
            <a:avLst/>
          </a:prstGeom>
          <a:noFill/>
          <a:effectLst>
            <a:innerShdw blurRad="114300">
              <a:prstClr val="black"/>
            </a:innerShdw>
            <a:softEdge rad="127000"/>
          </a:effectLst>
        </p:spPr>
      </p:pic>
      <p:pic>
        <p:nvPicPr>
          <p:cNvPr id="9221" name="Picture 5" descr="C:\Users\user\Downloads\Fb5xvGVQDdM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00430" y="2428868"/>
            <a:ext cx="2000264" cy="3809984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127000"/>
          </a:effectLst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5" name="Picture 3" descr="C:\Users\user\Downloads\bnUsBT0y9F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1571612"/>
            <a:ext cx="8358246" cy="508636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wnloads\2025-04-03_10-10-3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8501122" cy="3571899"/>
          </a:xfrm>
          <a:prstGeom prst="rect">
            <a:avLst/>
          </a:prstGeom>
          <a:noFill/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143932" cy="5785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 advTm="2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285992"/>
            <a:ext cx="8286808" cy="321471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Быть </a:t>
            </a:r>
            <a:r>
              <a:rPr lang="ru-RU" dirty="0" smtClean="0"/>
              <a:t>в движении</a:t>
            </a:r>
            <a:r>
              <a:rPr lang="ru-RU" dirty="0" smtClean="0"/>
              <a:t>!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/>
              <a:t>Быть </a:t>
            </a:r>
            <a:r>
              <a:rPr lang="ru-RU" dirty="0" smtClean="0"/>
              <a:t>нужным </a:t>
            </a:r>
            <a:r>
              <a:rPr lang="ru-RU" dirty="0" smtClean="0"/>
              <a:t>ни словом, а действием</a:t>
            </a:r>
            <a:r>
              <a:rPr lang="ru-RU" dirty="0" smtClean="0"/>
              <a:t>, </a:t>
            </a:r>
            <a:br>
              <a:rPr lang="ru-RU" dirty="0" smtClean="0"/>
            </a:br>
            <a:r>
              <a:rPr lang="ru-RU" dirty="0" smtClean="0"/>
              <a:t>Быть </a:t>
            </a:r>
            <a:r>
              <a:rPr lang="ru-RU" dirty="0" smtClean="0"/>
              <a:t>сильным, </a:t>
            </a:r>
            <a:r>
              <a:rPr lang="ru-RU" dirty="0" smtClean="0"/>
              <a:t>здоровым-</a:t>
            </a:r>
            <a:br>
              <a:rPr lang="ru-RU" dirty="0" smtClean="0"/>
            </a:br>
            <a:r>
              <a:rPr lang="ru-RU" dirty="0" smtClean="0"/>
              <a:t>Значит </a:t>
            </a:r>
            <a:r>
              <a:rPr lang="ru-RU" dirty="0" smtClean="0"/>
              <a:t>быть Первым!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285728"/>
            <a:ext cx="7772400" cy="150018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</a:t>
            </a:r>
            <a:r>
              <a:rPr lang="ru-RU" sz="9600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Наш девиз</a:t>
            </a:r>
            <a:r>
              <a:rPr lang="ru-RU" sz="9600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9600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500042"/>
            <a:ext cx="742955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Наша </a:t>
            </a:r>
            <a:r>
              <a:rPr lang="ru-RU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существует с 2023 года для того, чтобы вдохновлять молодое поколение и развивать сильные лидерские качества</a:t>
            </a:r>
            <a:r>
              <a:rPr lang="ru-RU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И </a:t>
            </a:r>
            <a:r>
              <a:rPr lang="ru-RU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нас уже зародились нужные и важные для современного мира традиции</a:t>
            </a:r>
            <a:r>
              <a:rPr lang="ru-RU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Активисты </a:t>
            </a:r>
            <a:r>
              <a:rPr lang="ru-RU" sz="28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Движения Первых  </a:t>
            </a:r>
            <a:r>
              <a:rPr lang="ru-RU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обсуждают план действий и участвуют в акциях и  тематические мероприятиях</a:t>
            </a:r>
            <a:r>
              <a:rPr lang="ru-RU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Каждый участник нашего первичного отделения вправе сам выбирать, в каких мероприятиях и конкурсах ему участвовать, каждый может сам выразить свои точку зрения и выступить со своей инициативой</a:t>
            </a:r>
            <a:endParaRPr lang="ru-RU" sz="2800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ownloads\bRBR40Ruxo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39307"/>
            <a:ext cx="7929618" cy="5947214"/>
          </a:xfrm>
          <a:prstGeom prst="rect">
            <a:avLst/>
          </a:prstGeom>
          <a:noFill/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714356"/>
            <a:ext cx="71438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Еженедельно утро понедельника начинается с поднятия </a:t>
            </a:r>
            <a:r>
              <a:rPr lang="ru-RU" sz="40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Государственного флага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и исполнения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Гимна </a:t>
            </a:r>
            <a:r>
              <a:rPr lang="ru-RU" sz="40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РФ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проведения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занятий </a:t>
            </a:r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«Разговоры о важном</a:t>
            </a:r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Все члены </a:t>
            </a:r>
            <a:r>
              <a:rPr lang="ru-RU" sz="28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Движения Первых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нашей школы участвуют в Днях единых действий и совершают социально-значимые  дела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C:\Users\user\Downloads\b39_Zveciu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3357562"/>
            <a:ext cx="4286280" cy="321471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124" name="Picture 4" descr="C:\Users\user\Downloads\ZpDIgo9S_v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857760"/>
            <a:ext cx="3786214" cy="1785974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5123" name="Picture 3" descr="C:\Users\user\Downloads\bJ-fwST8-O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092" y="214290"/>
            <a:ext cx="4714908" cy="385765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5122" name="Picture 2" descr="C:\Users\user\Downloads\A7J88zMMni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928670"/>
            <a:ext cx="4250534" cy="3429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graphicFrame>
        <p:nvGraphicFramePr>
          <p:cNvPr id="9" name="Схема 8"/>
          <p:cNvGraphicFramePr/>
          <p:nvPr/>
        </p:nvGraphicFramePr>
        <p:xfrm>
          <a:off x="500034" y="142852"/>
          <a:ext cx="7429552" cy="1384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ownloads\Rek3gF7QL4M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928670"/>
            <a:ext cx="5486400" cy="4114800"/>
          </a:xfrm>
          <a:prstGeom prst="rect">
            <a:avLst/>
          </a:prstGeom>
          <a:noFill/>
        </p:spPr>
      </p:pic>
      <p:graphicFrame>
        <p:nvGraphicFramePr>
          <p:cNvPr id="7" name="Схема 6"/>
          <p:cNvGraphicFramePr/>
          <p:nvPr/>
        </p:nvGraphicFramePr>
        <p:xfrm>
          <a:off x="500034" y="214290"/>
          <a:ext cx="7715304" cy="928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4" y="5367338"/>
            <a:ext cx="7929618" cy="1204934"/>
          </a:xfrm>
          <a:scene3d>
            <a:camera prst="obliqueBottomRight"/>
            <a:lightRig rig="threePt" dir="t"/>
          </a:scene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Чествуем учителей и посещаем на дому ветеранов педагогического труда перед Днём учителя.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Добрая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традиция в День учителя отдавать первенство правления в руки юных лидеров, которые проявляют свои лучшие качества педагога.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258</Words>
  <PresentationFormat>Экран (4:3)</PresentationFormat>
  <Paragraphs>20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Быть в движении!  Быть нужным ни словом, а действием,  Быть сильным, здоровым- Значит быть Первым! </vt:lpstr>
      <vt:lpstr>Слайд 5</vt:lpstr>
      <vt:lpstr>Слайд 6</vt:lpstr>
      <vt:lpstr>Слайд 7</vt:lpstr>
      <vt:lpstr>Слайд 8</vt:lpstr>
      <vt:lpstr>Слайд 9</vt:lpstr>
      <vt:lpstr>Наставник организует встречи с участниками СВО.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15</cp:revision>
  <dcterms:created xsi:type="dcterms:W3CDTF">2025-04-03T06:46:16Z</dcterms:created>
  <dcterms:modified xsi:type="dcterms:W3CDTF">2025-04-03T08:52:43Z</dcterms:modified>
</cp:coreProperties>
</file>