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67" r:id="rId5"/>
    <p:sldId id="259" r:id="rId6"/>
    <p:sldId id="268" r:id="rId7"/>
    <p:sldId id="260" r:id="rId8"/>
    <p:sldId id="269" r:id="rId9"/>
    <p:sldId id="270" r:id="rId10"/>
    <p:sldId id="262" r:id="rId11"/>
    <p:sldId id="263" r:id="rId12"/>
    <p:sldId id="264" r:id="rId13"/>
    <p:sldId id="265" r:id="rId14"/>
    <p:sldId id="271" r:id="rId15"/>
    <p:sldId id="25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12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7/05/15/22591664.png" TargetMode="External"/><Relationship Id="rId3" Type="http://schemas.openxmlformats.org/officeDocument/2006/relationships/hyperlink" Target="http://familyclean.com.au/wp-content/uploads/2016/06/blowing-bubbles.png" TargetMode="External"/><Relationship Id="rId7" Type="http://schemas.openxmlformats.org/officeDocument/2006/relationships/hyperlink" Target="http://www.wykontario.org/wykaao_doc/pictures/2012/dragon_boat_festival.jpg" TargetMode="External"/><Relationship Id="rId2" Type="http://schemas.openxmlformats.org/officeDocument/2006/relationships/hyperlink" Target="https://ds03.infourok.ru/uploads/ex/029a/000532b9-2a705485/hello_html_m3ccb421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miart.ru/forum/uploads15/post-402505-1409787418.jpg" TargetMode="External"/><Relationship Id="rId5" Type="http://schemas.openxmlformats.org/officeDocument/2006/relationships/hyperlink" Target="http://img1.liveinternet.ru/images/attach/d/1/134/655/134655193_smeyutsya.png" TargetMode="External"/><Relationship Id="rId10" Type="http://schemas.openxmlformats.org/officeDocument/2006/relationships/hyperlink" Target="https://geo-media.beatport.com/image/9881239.jpg" TargetMode="External"/><Relationship Id="rId4" Type="http://schemas.openxmlformats.org/officeDocument/2006/relationships/hyperlink" Target="http://www.zhongyaodqt.com/data/out/43/57021083-vietnam-war-wallpapers.jpg" TargetMode="External"/><Relationship Id="rId9" Type="http://schemas.openxmlformats.org/officeDocument/2006/relationships/hyperlink" Target="http://s02.yapfiles.ru/files/527932/0_6d47d_b681748e_XL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hotelring.ru/sites/default/files/229045.jpg" TargetMode="External"/><Relationship Id="rId3" Type="http://schemas.openxmlformats.org/officeDocument/2006/relationships/hyperlink" Target="https://ds04.infourok.ru/uploads/ex/001e/00024a0d-d740b07c/hello_html_6b8f0fcb.jpg" TargetMode="External"/><Relationship Id="rId7" Type="http://schemas.openxmlformats.org/officeDocument/2006/relationships/hyperlink" Target="http://kras-dou.ru/30/images/news/31.05.16/31.05.16_1.jpg" TargetMode="External"/><Relationship Id="rId2" Type="http://schemas.openxmlformats.org/officeDocument/2006/relationships/hyperlink" Target="https://ds03.infourok.ru/uploads/ex/029a/000532b9-2a705485/hello_html_m3ccb421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rdcharta.de/fileadmin/Bilder/Diverses/Gruppen/Marburg/20140300_Visiten_Dominik.jpg" TargetMode="External"/><Relationship Id="rId5" Type="http://schemas.openxmlformats.org/officeDocument/2006/relationships/hyperlink" Target="https://www.welovesolo.com/wp-content/uploads/vector2/10/562kieezfgr5b10.jpg" TargetMode="External"/><Relationship Id="rId4" Type="http://schemas.openxmlformats.org/officeDocument/2006/relationships/hyperlink" Target="http://deti-chudo.ru/wp-content/uploads/2011/06/2-3-618x41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yenislayt.com/upload/b6e44917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2781"/>
            <a:ext cx="9144000" cy="77507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3214686"/>
            <a:ext cx="50720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1 июня –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День защиты детей.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История праздника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welovesolo.com/wp-content/uploads/vector2/10/562kieezfgr5b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143116"/>
            <a:ext cx="8001056" cy="42011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Проведение праздника</a:t>
            </a:r>
          </a:p>
          <a:p>
            <a:pPr algn="ctr"/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Сегодня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День защиты детей 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отмечается в более чем тридцати государствах мира. Устраиваются различные развлекательные мероприятия, конкурсы с подарками. Проводится очень много концертов с участием мировых звезд. Выставки и другие культурно-познавательные программы – неотъемлемая часть праздника.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rdcharta.de/fileadmin/Bilder/Diverses/Gruppen/Marburg/20140300_Visiten_Domini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9"/>
          <a:stretch>
            <a:fillRect/>
          </a:stretch>
        </p:blipFill>
        <p:spPr bwMode="auto">
          <a:xfrm>
            <a:off x="0" y="0"/>
            <a:ext cx="96440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642918"/>
            <a:ext cx="6000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Цель праздника</a:t>
            </a:r>
          </a:p>
          <a:p>
            <a:pPr algn="ctr"/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День защиты детей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направлен на решение детских проблем, которых накопилось большое количество в разных областях. </a:t>
            </a:r>
            <a:r>
              <a:rPr lang="ru-RU" sz="3200" u="sng" dirty="0" smtClean="0">
                <a:solidFill>
                  <a:schemeClr val="tx2">
                    <a:lumMod val="50000"/>
                  </a:schemeClr>
                </a:solidFill>
              </a:rPr>
              <a:t>Дети – это 20-25% населения любой страны.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3553967"/>
            <a:ext cx="9144000" cy="3304033"/>
            <a:chOff x="0" y="3553967"/>
            <a:chExt cx="9144000" cy="3304033"/>
          </a:xfrm>
        </p:grpSpPr>
        <p:pic>
          <p:nvPicPr>
            <p:cNvPr id="3074" name="Picture 2" descr="http://kras-dou.ru/30/images/news/31.05.16/31.05.16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553967"/>
              <a:ext cx="9144000" cy="3304033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285720" y="4572008"/>
              <a:ext cx="4714908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119131"/>
            <a:ext cx="91440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День защиты детей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, как говорит само за себя название праздника, - напоминание всем достигшим совершеннолетия и более старшему поколению о необходимости соблюдать права детей на жизнь, на возможность верить и относить себя к той религии, которую они выбирают сами, на получение образования, досуг и отдых.￼ Этих маленьких жителей планеты надо защищать от психологического и физического насилия.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demiart.ru/forum/uploads15/post-402505-1409787418.jpg"/>
          <p:cNvPicPr>
            <a:picLocks noChangeAspect="1" noChangeArrowheads="1"/>
          </p:cNvPicPr>
          <p:nvPr/>
        </p:nvPicPr>
        <p:blipFill>
          <a:blip r:embed="rId2" cstate="print"/>
          <a:srcRect r="70"/>
          <a:stretch>
            <a:fillRect/>
          </a:stretch>
        </p:blipFill>
        <p:spPr bwMode="auto">
          <a:xfrm>
            <a:off x="1714480" y="1928802"/>
            <a:ext cx="5861129" cy="2714620"/>
          </a:xfrm>
          <a:prstGeom prst="rect">
            <a:avLst/>
          </a:prstGeom>
          <a:noFill/>
        </p:spPr>
      </p:pic>
      <p:pic>
        <p:nvPicPr>
          <p:cNvPr id="2" name="Picture 2" descr="https://geo-media.beatport.com/image/9881239.jpg"/>
          <p:cNvPicPr>
            <a:picLocks noChangeAspect="1" noChangeArrowheads="1"/>
          </p:cNvPicPr>
          <p:nvPr/>
        </p:nvPicPr>
        <p:blipFill>
          <a:blip r:embed="rId3" cstate="print"/>
          <a:srcRect r="47011" b="2087"/>
          <a:stretch>
            <a:fillRect/>
          </a:stretch>
        </p:blipFill>
        <p:spPr bwMode="auto">
          <a:xfrm>
            <a:off x="0" y="285728"/>
            <a:ext cx="1857388" cy="3571900"/>
          </a:xfrm>
          <a:prstGeom prst="rect">
            <a:avLst/>
          </a:prstGeom>
          <a:noFill/>
        </p:spPr>
      </p:pic>
      <p:pic>
        <p:nvPicPr>
          <p:cNvPr id="5" name="Picture 2" descr="https://geo-media.beatport.com/image/9881239.jpg"/>
          <p:cNvPicPr>
            <a:picLocks noChangeAspect="1" noChangeArrowheads="1"/>
          </p:cNvPicPr>
          <p:nvPr/>
        </p:nvPicPr>
        <p:blipFill>
          <a:blip r:embed="rId3" cstate="print"/>
          <a:srcRect l="52989" r="136" b="129"/>
          <a:stretch>
            <a:fillRect/>
          </a:stretch>
        </p:blipFill>
        <p:spPr bwMode="auto">
          <a:xfrm>
            <a:off x="7500926" y="214290"/>
            <a:ext cx="1643074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429132"/>
            <a:ext cx="864399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Что он тогда чувствовал? Как переживал? И всегда ли рядом оказывался тот человек, который мог ему помочь, который знал, как это сделать?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357166"/>
            <a:ext cx="59293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Пусть каждый взрослый прежде, чем нанести любого вида травму ребенку, вспомнит – ведь он тоже «появился» из детства. И он тоже проходил через многие трудности, непонимание и проблемы.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Дети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– это будущее нашей планеты, и именно им придется исправлять все то, что старшее поколение натворило из-за незнания и халатности. </a:t>
            </a:r>
          </a:p>
        </p:txBody>
      </p:sp>
      <p:pic>
        <p:nvPicPr>
          <p:cNvPr id="28674" name="Picture 2" descr="http://hotelring.ru/sites/default/files/22904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836" y="1785926"/>
            <a:ext cx="5572164" cy="50720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06" y="2071678"/>
            <a:ext cx="3571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 только морально и физически здоровый малыш сможет вырасти в того, кто воплотит все самые смелые надежды своих предков.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358246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Источники изображений:</a:t>
            </a:r>
          </a:p>
          <a:p>
            <a:pPr algn="ctr"/>
            <a:endParaRPr lang="ru-RU" sz="3200" b="1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http://www.yenislayt.com/upload/b6e44917eb.png https://ds03.infourok.ru/uploads/ex/029a/000532b9-2a705485/hello_html_m3ccb421b.jpg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http://familyclean.com.au/wp-content/uploads/2016/06/blowing-bubbles.png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http://www.zhongyaodqt.com/data/out/43/57021083-vietnam-war-wallpapers.jpg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http://img1.liveinternet.ru/images/attach/d/1/134/655/134655193_smeyutsya.png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http://demiart.ru/forum/uploads15/post-402505-1409787418.jpg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http://www.wykontario.org/wykaao_doc/pictures/2012/dragon_boat_festival.jpg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http://www.playcast.ru/uploads/2017/05/15/22591664.png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9"/>
              </a:rPr>
              <a:t>http://s02.yapfiles.ru/files/527932/0_6d47d_b681748e_XL.png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9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10"/>
              </a:rPr>
              <a:t>https://geo-media.beatport.com/image/9881239.jpg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9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9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01122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Источники изображений:</a:t>
            </a:r>
          </a:p>
          <a:p>
            <a:pPr algn="ctr"/>
            <a:endParaRPr lang="ru-RU" sz="3200" b="1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https://ds04.infourok.ru/uploads/ex/001e/00024a0d-d740b07c/hello_html_6b8f0fcb.jpg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http://deti-chudo.ru/wp-content/uploads/2011/06/2-3-618x416.jpg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https://www.welovesolo.com/wp-content/uploads/vector2/10/562kieezfgr5b10.jpg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http://erdcharta.de/fileadmin/Bilder/Diverses/Gruppen/Marburg/20140300_Visiten_Dominik.jpg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http://kras-dou.ru/30/images/news/31.05.16/31.05.16_1.jpg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http://hotelring.ru/sites/default/files/229045.jpg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200" b="1" smtClean="0">
                <a:solidFill>
                  <a:schemeClr val="tx2">
                    <a:lumMod val="50000"/>
                  </a:schemeClr>
                </a:solidFill>
              </a:rPr>
              <a:t>Источники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информации: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http://womanadvice.ru/istoriya-prazdnika-den-zashchity-detey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8"/>
              </a:rPr>
              <a:t>http://vseprazdnichki.ru/den-zashhity-detej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hlinkClick r:id="rId8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29a/000532b9-2a705485/hello_html_m3ccb42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13"/>
            <a:ext cx="9144000" cy="3357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Первый летний день вызывает на лицах школьников улыбки. Ведь начинаются самые длинные каникулы, целых три летних месяца. 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День 1 июня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 примечателен не только этим. В этот день многие страны отмечают 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Международный день защиты детей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8" descr="http://familyclean.com.au/wp-content/uploads/2016/06/blowing-bubble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2222"/>
            <a:stretch>
              <a:fillRect/>
            </a:stretch>
          </p:blipFill>
          <p:spPr bwMode="auto">
            <a:xfrm>
              <a:off x="0" y="1643050"/>
              <a:ext cx="6500858" cy="5214950"/>
            </a:xfrm>
            <a:prstGeom prst="rect">
              <a:avLst/>
            </a:prstGeom>
            <a:noFill/>
          </p:spPr>
        </p:pic>
        <p:pic>
          <p:nvPicPr>
            <p:cNvPr id="16392" name="Picture 8" descr="http://familyclean.com.au/wp-content/uploads/2016/06/blowing-bubble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855"/>
            <a:stretch>
              <a:fillRect/>
            </a:stretch>
          </p:blipFill>
          <p:spPr bwMode="auto">
            <a:xfrm>
              <a:off x="857224" y="0"/>
              <a:ext cx="8286776" cy="6858000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571472" y="2000240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Почему вдруг люди решили защищать детей? И от кого, или чего?</a:t>
            </a:r>
          </a:p>
        </p:txBody>
      </p:sp>
      <p:sp>
        <p:nvSpPr>
          <p:cNvPr id="16386" name="AutoShape 2" descr="http://ru.stockfresh.com/thumbs/lenm/2547270_%D1%80%D0%B0%D0%B7%D0%BD%D0%BE%D0%BE%D0%B1%D1%80%D0%B0%D0%B7%D0%B8%D1%8F-%D1%80%D0%B0%D0%B4%D1%83%D0%B3%D0%B0-%D0%B4%D0%B5%D1%82%D0%B8-%D0%B4%D0%B5%D1%82%D0%B5%D0%B9-%D1%80%D0%B5%D0%B1%D0%B5%D0%BD%D0%BA%D0%B0-k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ru.stockfresh.com/thumbs/lenm/2547270_%D1%80%D0%B0%D0%B7%D0%BD%D0%BE%D0%BE%D0%B1%D1%80%D0%B0%D0%B7%D0%B8%D1%8F-%D1%80%D0%B0%D0%B4%D1%83%D0%B3%D0%B0-%D0%B4%D0%B5%D1%82%D0%B8-%D0%B4%D0%B5%D1%82%D0%B5%D0%B9-%D1%80%D0%B5%D0%B1%D0%B5%D0%BD%D0%BA%D0%B0-k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C:\Users\Андрей\Downloads\57021083-vietnam-war-wallpaper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57554" y="2333685"/>
            <a:ext cx="57864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После Второй Мировой войны вопрос обездоленных детей по всему миру волновал и будоражил многих. Как никогда, увеличилось количество детей-сирот, голодающих детей и не имеющих постоянно крова.</a:t>
            </a:r>
          </a:p>
        </p:txBody>
      </p:sp>
      <p:sp>
        <p:nvSpPr>
          <p:cNvPr id="24578" name="AutoShape 2" descr="High Quality Vietnam War Wallpapers, High Quality, ZHongyaoDQ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igh Quality Vietnam War Wallpapers, High Quality, ZHongyaoDQ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www.zhongyaodqt.com/data/out/43/57021083-vietnam-war-wallpap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://www.zhongyaodqt.com/data/out/43/57021083-vietnam-war-wallpap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demiart.ru/forum/uploads15/post-402505-1409787418.jpg"/>
          <p:cNvPicPr>
            <a:picLocks noChangeAspect="1" noChangeArrowheads="1"/>
          </p:cNvPicPr>
          <p:nvPr/>
        </p:nvPicPr>
        <p:blipFill>
          <a:blip r:embed="rId2" cstate="print"/>
          <a:srcRect r="70"/>
          <a:stretch>
            <a:fillRect/>
          </a:stretch>
        </p:blipFill>
        <p:spPr bwMode="auto">
          <a:xfrm>
            <a:off x="0" y="0"/>
            <a:ext cx="6478095" cy="30003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67866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Праздник, посвященный дню защиты детей, отмечается 1 июня. И этот праздник – один из самых «старых» среди тех, что носят международный характер. </a:t>
            </a:r>
          </a:p>
        </p:txBody>
      </p:sp>
      <p:pic>
        <p:nvPicPr>
          <p:cNvPr id="10242" name="Picture 2" descr="http://img1.liveinternet.ru/images/attach/d/1/134/655/134655193_smeyuts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496"/>
            <a:ext cx="4241184" cy="3548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6" y="278605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История рассказывает, что еще в 1925 году в Женеве было принято решение по проведению этого праздника. В это время там проводилась конференция по вопросам благополучия детей.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50069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История праздника берёт начало с 1949 года, когда в Париже на женском конгрессе подняли вопрос о защите всех обездоленных деток, и уже в следующем году в день 1 июня впервые был проведен праздник, посвященный этому вопросу. </a:t>
            </a:r>
          </a:p>
        </p:txBody>
      </p:sp>
      <p:pic>
        <p:nvPicPr>
          <p:cNvPr id="7170" name="Picture 2" descr="http://www.playcast.ru/uploads/2017/05/15/225916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57136" y="0"/>
            <a:ext cx="4686864" cy="66437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4534287"/>
            <a:ext cx="550069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Многие страны подхватили эту традицию Международный день защиты детей отмечают в странах Европы, Азии, и не только.</a:t>
            </a:r>
          </a:p>
        </p:txBody>
      </p:sp>
      <p:pic>
        <p:nvPicPr>
          <p:cNvPr id="7172" name="Picture 4" descr="http://s02.yapfiles.ru/files/527932/0_6d47d_b681748e_X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024328">
            <a:off x="797653" y="3345006"/>
            <a:ext cx="5184978" cy="229196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ykontario.org/wykaao_doc/pictures/2012/dragon_boat_festival.jpg"/>
          <p:cNvPicPr>
            <a:picLocks noChangeAspect="1" noChangeArrowheads="1"/>
          </p:cNvPicPr>
          <p:nvPr/>
        </p:nvPicPr>
        <p:blipFill>
          <a:blip r:embed="rId2" cstate="print"/>
          <a:srcRect b="69"/>
          <a:stretch>
            <a:fillRect/>
          </a:stretch>
        </p:blipFill>
        <p:spPr bwMode="auto">
          <a:xfrm>
            <a:off x="0" y="2300639"/>
            <a:ext cx="9144000" cy="45573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Есть еще одна версия возникновения праздника. В этот же день и год Генеральный консул Китая в городе Сан-Франциско собрал китайских детей-сирот и организовал для них праздник – Фестиваль лодок-драконов. Так получилось, что оба мероприятия прошли 1 июня, почему и стали отмечать праздник Международный день защиты детей именно в первый летний день.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01e/00024a0d-d740b07c/hello_html_6b8f0f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5042118"/>
            <a:ext cx="9144000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Наряду с этим праздником существует еще несколько дат, посвященных детской тематике. Это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Всемирный день ребенка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, который отмечают 20 ноября начиная с 1956 года,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День защиты детей Африки 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(16 июня).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14356"/>
            <a:ext cx="84296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Существует символ Международного дня защиты детей – флаг, изображающий на зеленом фоне символ планеты, и пять разноцветных фигурок по ее окружности. </a:t>
            </a:r>
            <a:endParaRPr lang="ru-RU" sz="2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Picture 2" descr="http://deti-chudo.ru/wp-content/uploads/2011/06/2-3-618x416.jpg"/>
          <p:cNvPicPr>
            <a:picLocks noChangeAspect="1" noChangeArrowheads="1"/>
          </p:cNvPicPr>
          <p:nvPr/>
        </p:nvPicPr>
        <p:blipFill>
          <a:blip r:embed="rId2" cstate="print"/>
          <a:srcRect r="120"/>
          <a:stretch>
            <a:fillRect/>
          </a:stretch>
        </p:blipFill>
        <p:spPr bwMode="auto">
          <a:xfrm>
            <a:off x="5000628" y="2714620"/>
            <a:ext cx="3929090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214686"/>
            <a:ext cx="478634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Зеленый фон символизирует плодородие, рост и гармонию, </a:t>
            </a:r>
          </a:p>
          <a:p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планета – общий дом всех детей, а разноцветные фигурки – терпимость и разнообразие.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636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Дом</cp:lastModifiedBy>
  <cp:revision>46</cp:revision>
  <dcterms:created xsi:type="dcterms:W3CDTF">2017-06-01T17:17:34Z</dcterms:created>
  <dcterms:modified xsi:type="dcterms:W3CDTF">2020-05-26T12:59:47Z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1043897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