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sldIdLst>
    <p:sldId id="256" r:id="rId2"/>
    <p:sldId id="257" r:id="rId3"/>
    <p:sldId id="258" r:id="rId4"/>
    <p:sldId id="259" r:id="rId5"/>
    <p:sldId id="260" r:id="rId6"/>
    <p:sldId id="261" r:id="rId7"/>
    <p:sldId id="262" r:id="rId8"/>
    <p:sldId id="279" r:id="rId9"/>
    <p:sldId id="280" r:id="rId10"/>
    <p:sldId id="281" r:id="rId11"/>
    <p:sldId id="282" r:id="rId12"/>
    <p:sldId id="283" r:id="rId13"/>
    <p:sldId id="284" r:id="rId14"/>
    <p:sldId id="285" r:id="rId15"/>
    <p:sldId id="286"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6" r:id="rId29"/>
    <p:sldId id="277" r:id="rId30"/>
    <p:sldId id="275" r:id="rId31"/>
    <p:sldId id="278"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0"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02549-4258-4D02-A5ED-6D5EC0B4701B}" type="datetimeFigureOut">
              <a:rPr lang="ru-RU" smtClean="0"/>
              <a:pPr/>
              <a:t>21.12.2016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F96AE-67F1-4133-9D6F-B900ED0105F9}" type="slidenum">
              <a:rPr lang="ru-RU" smtClean="0"/>
              <a:pPr/>
              <a:t>‹#›</a:t>
            </a:fld>
            <a:endParaRPr lang="ru-RU" dirty="0"/>
          </a:p>
        </p:txBody>
      </p:sp>
    </p:spTree>
    <p:extLst>
      <p:ext uri="{BB962C8B-B14F-4D97-AF65-F5344CB8AC3E}">
        <p14:creationId xmlns:p14="http://schemas.microsoft.com/office/powerpoint/2010/main" xmlns="" val="87885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DF96AE-67F1-4133-9D6F-B900ED0105F9}" type="slidenum">
              <a:rPr lang="ru-RU" smtClean="0"/>
              <a:pPr/>
              <a:t>28</a:t>
            </a:fld>
            <a:endParaRPr lang="ru-RU" dirty="0"/>
          </a:p>
        </p:txBody>
      </p:sp>
    </p:spTree>
    <p:extLst>
      <p:ext uri="{BB962C8B-B14F-4D97-AF65-F5344CB8AC3E}">
        <p14:creationId xmlns:p14="http://schemas.microsoft.com/office/powerpoint/2010/main" xmlns="" val="41434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21.12.2016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21.12.2016</a:t>
            </a:fld>
            <a:endParaRPr lang="ru-RU"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edsovet.su/metodika/priemy/5871_formy_raboty_v_parah"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pedsovet.su/publ/205-1-0-5767" TargetMode="External"/><Relationship Id="rId3" Type="http://schemas.openxmlformats.org/officeDocument/2006/relationships/hyperlink" Target="http://pedsovet.su/metodika/priemy/6009_priem_korzina_idey_na_uroke" TargetMode="External"/><Relationship Id="rId7" Type="http://schemas.openxmlformats.org/officeDocument/2006/relationships/hyperlink" Target="http://pedsovet.su/metodika/priemy/5725_zhu" TargetMode="External"/><Relationship Id="rId2" Type="http://schemas.openxmlformats.org/officeDocument/2006/relationships/hyperlink" Target="http://pedsovet.su/metodika/priemy/5673_metod_klaster_na_uroke" TargetMode="External"/><Relationship Id="rId1" Type="http://schemas.openxmlformats.org/officeDocument/2006/relationships/slideLayout" Target="../slideLayouts/slideLayout6.xml"/><Relationship Id="rId6" Type="http://schemas.openxmlformats.org/officeDocument/2006/relationships/hyperlink" Target="http://pedsovet.su/metodika/priemy/5669_kak_nauchit_detey_stavit_voprosy" TargetMode="External"/><Relationship Id="rId5" Type="http://schemas.openxmlformats.org/officeDocument/2006/relationships/hyperlink" Target="http://pedsovet.su/metodika/priemy/6001_kubik_bluma_na_uroke" TargetMode="External"/><Relationship Id="rId4" Type="http://schemas.openxmlformats.org/officeDocument/2006/relationships/hyperlink" Target="http://pedsovet.su/publ/205-1-0-576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785794"/>
            <a:ext cx="8072494" cy="4500594"/>
          </a:xfrm>
          <a:scene3d>
            <a:camera prst="orthographicFront"/>
            <a:lightRig rig="threePt" dir="t"/>
          </a:scene3d>
          <a:sp3d>
            <a:bevelT/>
          </a:sp3d>
        </p:spPr>
        <p:txBody>
          <a:bodyPr>
            <a:normAutofit fontScale="90000"/>
          </a:bodyPr>
          <a:lstStyle/>
          <a:p>
            <a:pPr marL="182880" indent="0">
              <a:buNone/>
            </a:pPr>
            <a:r>
              <a:rPr lang="ru-RU" b="1" dirty="0" smtClean="0">
                <a:solidFill>
                  <a:schemeClr val="tx1"/>
                </a:solidFill>
                <a:latin typeface="Times New Roman"/>
                <a:ea typeface="Calibri"/>
              </a:rPr>
              <a:t/>
            </a:r>
            <a:br>
              <a:rPr lang="ru-RU" b="1" dirty="0" smtClean="0">
                <a:solidFill>
                  <a:schemeClr val="tx1"/>
                </a:solidFill>
                <a:latin typeface="Times New Roman"/>
                <a:ea typeface="Calibri"/>
              </a:rPr>
            </a:br>
            <a:r>
              <a:rPr lang="ru-RU" b="1" dirty="0" smtClean="0">
                <a:solidFill>
                  <a:schemeClr val="tx1"/>
                </a:solidFill>
                <a:latin typeface="Times New Roman"/>
                <a:ea typeface="Calibri"/>
              </a:rPr>
              <a:t/>
            </a:r>
            <a:br>
              <a:rPr lang="ru-RU" b="1" dirty="0" smtClean="0">
                <a:solidFill>
                  <a:schemeClr val="tx1"/>
                </a:solidFill>
                <a:latin typeface="Times New Roman"/>
                <a:ea typeface="Calibri"/>
              </a:rPr>
            </a:br>
            <a:r>
              <a:rPr lang="ru-RU" b="1" dirty="0" smtClean="0">
                <a:solidFill>
                  <a:schemeClr val="tx1"/>
                </a:solidFill>
                <a:latin typeface="Times New Roman"/>
                <a:ea typeface="Calibri"/>
              </a:rPr>
              <a:t>Создание </a:t>
            </a:r>
            <a:r>
              <a:rPr lang="ru-RU" b="1" dirty="0">
                <a:solidFill>
                  <a:schemeClr val="tx1"/>
                </a:solidFill>
                <a:latin typeface="Times New Roman"/>
                <a:ea typeface="Calibri"/>
              </a:rPr>
              <a:t>творческой среды </a:t>
            </a:r>
            <a:r>
              <a:rPr lang="ru-RU" b="1" dirty="0" smtClean="0">
                <a:solidFill>
                  <a:schemeClr val="tx1"/>
                </a:solidFill>
                <a:latin typeface="Times New Roman"/>
                <a:ea typeface="Calibri"/>
              </a:rPr>
              <a:t/>
            </a:r>
            <a:br>
              <a:rPr lang="ru-RU" b="1" dirty="0" smtClean="0">
                <a:solidFill>
                  <a:schemeClr val="tx1"/>
                </a:solidFill>
                <a:latin typeface="Times New Roman"/>
                <a:ea typeface="Calibri"/>
              </a:rPr>
            </a:br>
            <a:r>
              <a:rPr lang="ru-RU" b="1" dirty="0" smtClean="0">
                <a:solidFill>
                  <a:schemeClr val="tx1"/>
                </a:solidFill>
                <a:latin typeface="Times New Roman"/>
                <a:ea typeface="Calibri"/>
              </a:rPr>
              <a:t>на </a:t>
            </a:r>
            <a:r>
              <a:rPr lang="ru-RU" b="1" dirty="0" smtClean="0">
                <a:solidFill>
                  <a:schemeClr val="tx1"/>
                </a:solidFill>
                <a:latin typeface="Times New Roman"/>
                <a:ea typeface="Calibri"/>
              </a:rPr>
              <a:t>уроках литературы</a:t>
            </a:r>
            <a:r>
              <a:rPr lang="ru-RU" b="1" dirty="0" smtClean="0">
                <a:solidFill>
                  <a:schemeClr val="tx1"/>
                </a:solidFill>
                <a:latin typeface="Times New Roman"/>
                <a:ea typeface="Calibri"/>
              </a:rPr>
              <a:t>.</a:t>
            </a:r>
            <a:br>
              <a:rPr lang="ru-RU" b="1" dirty="0" smtClean="0">
                <a:solidFill>
                  <a:schemeClr val="tx1"/>
                </a:solidFill>
                <a:latin typeface="Times New Roman"/>
                <a:ea typeface="Calibri"/>
              </a:rPr>
            </a:br>
            <a:r>
              <a:rPr lang="ru-RU" b="1" dirty="0" smtClean="0">
                <a:solidFill>
                  <a:schemeClr val="tx1"/>
                </a:solidFill>
                <a:latin typeface="Times New Roman"/>
                <a:ea typeface="Calibri"/>
              </a:rPr>
              <a:t/>
            </a:r>
            <a:br>
              <a:rPr lang="ru-RU" b="1" dirty="0" smtClean="0">
                <a:solidFill>
                  <a:schemeClr val="tx1"/>
                </a:solidFill>
                <a:latin typeface="Times New Roman"/>
                <a:ea typeface="Calibri"/>
              </a:rPr>
            </a:br>
            <a:r>
              <a:rPr lang="ru-RU" sz="2700" dirty="0" smtClean="0">
                <a:solidFill>
                  <a:schemeClr val="tx1"/>
                </a:solidFill>
                <a:latin typeface="Times New Roman"/>
                <a:ea typeface="Calibri"/>
              </a:rPr>
              <a:t>Из опыта работы учителя русского языка и литературы</a:t>
            </a:r>
            <a:br>
              <a:rPr lang="ru-RU" sz="2700" dirty="0" smtClean="0">
                <a:solidFill>
                  <a:schemeClr val="tx1"/>
                </a:solidFill>
                <a:latin typeface="Times New Roman"/>
                <a:ea typeface="Calibri"/>
              </a:rPr>
            </a:br>
            <a:r>
              <a:rPr lang="ru-RU" sz="2700" dirty="0" smtClean="0">
                <a:solidFill>
                  <a:schemeClr val="tx1"/>
                </a:solidFill>
                <a:latin typeface="Times New Roman"/>
                <a:ea typeface="Calibri"/>
              </a:rPr>
              <a:t>МБОУ «</a:t>
            </a:r>
            <a:r>
              <a:rPr lang="ru-RU" sz="2700" dirty="0" err="1" smtClean="0">
                <a:solidFill>
                  <a:schemeClr val="tx1"/>
                </a:solidFill>
                <a:latin typeface="Times New Roman"/>
                <a:ea typeface="Calibri"/>
              </a:rPr>
              <a:t>Пуксинская</a:t>
            </a:r>
            <a:r>
              <a:rPr lang="ru-RU" sz="2700" dirty="0" smtClean="0">
                <a:solidFill>
                  <a:schemeClr val="tx1"/>
                </a:solidFill>
                <a:latin typeface="Times New Roman"/>
                <a:ea typeface="Calibri"/>
              </a:rPr>
              <a:t> школа»</a:t>
            </a:r>
            <a:r>
              <a:rPr lang="ru-RU" sz="2700" dirty="0" smtClean="0">
                <a:solidFill>
                  <a:schemeClr val="tx1"/>
                </a:solidFill>
                <a:latin typeface="Times New Roman"/>
                <a:ea typeface="Calibri"/>
              </a:rPr>
              <a:t/>
            </a:r>
            <a:br>
              <a:rPr lang="ru-RU" sz="2700" dirty="0" smtClean="0">
                <a:solidFill>
                  <a:schemeClr val="tx1"/>
                </a:solidFill>
                <a:latin typeface="Times New Roman"/>
                <a:ea typeface="Calibri"/>
              </a:rPr>
            </a:br>
            <a:r>
              <a:rPr lang="ru-RU" sz="2700" dirty="0" smtClean="0">
                <a:solidFill>
                  <a:schemeClr val="tx1"/>
                </a:solidFill>
                <a:latin typeface="Times New Roman"/>
                <a:ea typeface="Calibri"/>
              </a:rPr>
              <a:t>Лобачевой Ольги </a:t>
            </a:r>
            <a:br>
              <a:rPr lang="ru-RU" sz="2700" dirty="0" smtClean="0">
                <a:solidFill>
                  <a:schemeClr val="tx1"/>
                </a:solidFill>
                <a:latin typeface="Times New Roman"/>
                <a:ea typeface="Calibri"/>
              </a:rPr>
            </a:br>
            <a:r>
              <a:rPr lang="ru-RU" sz="2700" dirty="0" smtClean="0">
                <a:solidFill>
                  <a:schemeClr val="tx1"/>
                </a:solidFill>
                <a:latin typeface="Times New Roman"/>
                <a:ea typeface="Calibri"/>
              </a:rPr>
              <a:t>Александровны</a:t>
            </a:r>
            <a:r>
              <a:rPr lang="ru-RU" sz="2700" dirty="0" smtClean="0">
                <a:solidFill>
                  <a:schemeClr val="tx1"/>
                </a:solidFill>
                <a:latin typeface="Times New Roman"/>
                <a:ea typeface="Calibri"/>
              </a:rPr>
              <a:t/>
            </a:r>
            <a:br>
              <a:rPr lang="ru-RU" sz="2700" dirty="0" smtClean="0">
                <a:solidFill>
                  <a:schemeClr val="tx1"/>
                </a:solidFill>
                <a:latin typeface="Times New Roman"/>
                <a:ea typeface="Calibri"/>
              </a:rPr>
            </a:br>
            <a:r>
              <a:rPr lang="ru-RU" b="1" dirty="0">
                <a:solidFill>
                  <a:schemeClr val="tx1"/>
                </a:solidFill>
                <a:latin typeface="Times New Roman"/>
                <a:ea typeface="Calibri"/>
              </a:rPr>
              <a:t/>
            </a:r>
            <a:br>
              <a:rPr lang="ru-RU" b="1" dirty="0">
                <a:solidFill>
                  <a:schemeClr val="tx1"/>
                </a:solidFill>
                <a:latin typeface="Times New Roman"/>
                <a:ea typeface="Calibri"/>
              </a:rPr>
            </a:br>
            <a:endParaRPr lang="ru-RU" sz="2200" dirty="0">
              <a:solidFill>
                <a:schemeClr val="tx1"/>
              </a:solidFill>
            </a:endParaRPr>
          </a:p>
        </p:txBody>
      </p:sp>
      <p:sp>
        <p:nvSpPr>
          <p:cNvPr id="3" name="Подзаголовок 2"/>
          <p:cNvSpPr>
            <a:spLocks noGrp="1"/>
          </p:cNvSpPr>
          <p:nvPr>
            <p:ph type="subTitle" idx="1"/>
          </p:nvPr>
        </p:nvSpPr>
        <p:spPr>
          <a:xfrm>
            <a:off x="1547664" y="5949280"/>
            <a:ext cx="6400800" cy="465088"/>
          </a:xfrm>
        </p:spPr>
        <p:txBody>
          <a:bodyPr>
            <a:normAutofit/>
          </a:bodyPr>
          <a:lstStyle/>
          <a:p>
            <a:endParaRPr lang="ru-RU" dirty="0">
              <a:solidFill>
                <a:schemeClr val="tx1"/>
              </a:solidFill>
            </a:endParaRPr>
          </a:p>
        </p:txBody>
      </p:sp>
    </p:spTree>
    <p:extLst>
      <p:ext uri="{BB962C8B-B14F-4D97-AF65-F5344CB8AC3E}">
        <p14:creationId xmlns:p14="http://schemas.microsoft.com/office/powerpoint/2010/main" xmlns="" val="3881212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1428736"/>
            <a:ext cx="8215370" cy="5447645"/>
          </a:xfrm>
          <a:prstGeom prst="rect">
            <a:avLst/>
          </a:prstGeom>
          <a:noFill/>
        </p:spPr>
        <p:txBody>
          <a:bodyPr wrap="square" rtlCol="0">
            <a:spAutoFit/>
          </a:bodyPr>
          <a:lstStyle/>
          <a:p>
            <a:pPr marL="342900" lvl="0" indent="-342900">
              <a:buFontTx/>
              <a:buChar char="-"/>
            </a:pPr>
            <a:r>
              <a:rPr lang="ru-RU" sz="2400" dirty="0" smtClean="0"/>
              <a:t>В начале работы с приемом желательно использовать небольшие тексты, чтобы дети привыкли к обилию значков.</a:t>
            </a:r>
          </a:p>
          <a:p>
            <a:pPr marL="342900" lvl="0" indent="-342900">
              <a:buFontTx/>
              <a:buChar char="-"/>
            </a:pPr>
            <a:endParaRPr lang="ru-RU" sz="2400" dirty="0" smtClean="0"/>
          </a:p>
          <a:p>
            <a:pPr lvl="0"/>
            <a:r>
              <a:rPr lang="ru-RU" sz="2400" dirty="0" smtClean="0"/>
              <a:t>-Также в начале работы можно попросить их не записывать тезисы, а говорить их устно. Необходимо выработать навыки тезисной формулировки.</a:t>
            </a:r>
          </a:p>
          <a:p>
            <a:pPr lvl="0"/>
            <a:endParaRPr lang="ru-RU" sz="2400" dirty="0" smtClean="0"/>
          </a:p>
          <a:p>
            <a:pPr lvl="0"/>
            <a:r>
              <a:rPr lang="ru-RU" sz="2400" dirty="0" smtClean="0"/>
              <a:t>-Таблица обсуждается по "колонкам". То есть, сначала то, что уже известно, затем то, что явилось новым.</a:t>
            </a:r>
          </a:p>
          <a:p>
            <a:pPr lvl="0"/>
            <a:endParaRPr lang="ru-RU" sz="2400" dirty="0" smtClean="0"/>
          </a:p>
          <a:p>
            <a:pPr lvl="0"/>
            <a:r>
              <a:rPr lang="ru-RU" sz="2400" dirty="0" smtClean="0"/>
              <a:t>-Работа может проводиться как индивидуально, так и в </a:t>
            </a:r>
            <a:r>
              <a:rPr lang="ru-RU" sz="2400" u="sng" dirty="0" smtClean="0">
                <a:hlinkClick r:id="rId2"/>
              </a:rPr>
              <a:t>парах или группах</a:t>
            </a:r>
            <a:r>
              <a:rPr lang="ru-RU" sz="2400" dirty="0" smtClean="0"/>
              <a:t>. </a:t>
            </a:r>
          </a:p>
          <a:p>
            <a:pPr lvl="0"/>
            <a:endParaRPr lang="ru-RU"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928662" y="374672"/>
            <a:ext cx="757242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effectLst/>
                <a:latin typeface="Calibri" pitchFamily="34" charset="0"/>
                <a:ea typeface="Times New Roman" pitchFamily="18" charset="0"/>
                <a:cs typeface="Times New Roman" pitchFamily="18" charset="0"/>
              </a:rPr>
              <a:t>Прием Кластер</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ru-RU" sz="2400" dirty="0">
                <a:latin typeface="Calibri" pitchFamily="34" charset="0"/>
                <a:ea typeface="Times New Roman" pitchFamily="18" charset="0"/>
                <a:cs typeface="Times New Roman" pitchFamily="18" charset="0"/>
              </a:rPr>
              <a:t> </a:t>
            </a:r>
            <a:r>
              <a:rPr lang="ru-RU" sz="2400" dirty="0" smtClean="0">
                <a:latin typeface="Calibri" pitchFamily="34"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Это способ графической организации материала, позволяющий сделать наглядными те мыслительные процессы, которые происходят при погружении в ту или иную тему. </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smtClean="0">
                <a:latin typeface="Calibri" pitchFamily="34"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Последовательность действий проста и логична: посередине чистого листа прошу ребят написать ключевое слово или предложение, которое является «сердцем» идеи, темы. Затем вокруг «накидать» слова или предложения, выражающие идеи, факты, образы, подходящие для данной темы, появившиеся слова соединяются прямыми линиями с ключевым понятием.</a:t>
            </a:r>
          </a:p>
          <a:p>
            <a:pPr lvl="0" eaLnBrk="0" fontAlgn="base" hangingPunct="0">
              <a:spcBef>
                <a:spcPct val="0"/>
              </a:spcBef>
              <a:spcAft>
                <a:spcPct val="0"/>
              </a:spcAf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ru-RU" sz="2400" dirty="0">
                <a:solidFill>
                  <a:prstClr val="black"/>
                </a:solidFill>
                <a:latin typeface="Calibri" pitchFamily="34" charset="0"/>
                <a:ea typeface="Times New Roman" pitchFamily="18" charset="0"/>
                <a:cs typeface="Times New Roman" pitchFamily="18" charset="0"/>
              </a:rPr>
              <a:t>В итоге получается структура, которая графически отображает наши размышления, определяет информационное поле данной </a:t>
            </a:r>
            <a:r>
              <a:rPr lang="ru-RU" sz="2400" dirty="0" smtClean="0">
                <a:solidFill>
                  <a:prstClr val="black"/>
                </a:solidFill>
                <a:latin typeface="Calibri" pitchFamily="34" charset="0"/>
                <a:ea typeface="Times New Roman" pitchFamily="18" charset="0"/>
                <a:cs typeface="Times New Roman" pitchFamily="18" charset="0"/>
              </a:rPr>
              <a:t>теме.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57224" y="1000108"/>
            <a:ext cx="700092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работе над кластерами необходимо соблюдать следующие правила: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 Не бояться записывать все, что приходит на ум. Дать волю воображению и интуиции.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 Продолжать работу, пока не кончится время или идеи не иссякнут.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3. Постараться построить как можно больше связей. Не следовать по заранее определенному плану.</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8662" y="500041"/>
            <a:ext cx="7603778" cy="1107996"/>
          </a:xfrm>
          <a:prstGeom prst="rect">
            <a:avLst/>
          </a:prstGeom>
          <a:noFill/>
        </p:spPr>
        <p:txBody>
          <a:bodyPr wrap="square" rtlCol="0">
            <a:spAutoFit/>
          </a:bodyPr>
          <a:lstStyle/>
          <a:p>
            <a:r>
              <a:rPr lang="ru-RU" dirty="0" smtClean="0"/>
              <a:t> </a:t>
            </a:r>
          </a:p>
          <a:p>
            <a:pPr algn="ctr"/>
            <a:r>
              <a:rPr lang="ru-RU" sz="2400" dirty="0" smtClean="0"/>
              <a:t>Урок по повести  А.С.  Пушкина «Капитанская дочка»</a:t>
            </a:r>
          </a:p>
          <a:p>
            <a:pPr algn="ctr"/>
            <a:r>
              <a:rPr lang="ru-RU" sz="2400" dirty="0" smtClean="0"/>
              <a:t>Стадия реализации смысла</a:t>
            </a: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1061291267"/>
              </p:ext>
            </p:extLst>
          </p:nvPr>
        </p:nvGraphicFramePr>
        <p:xfrm>
          <a:off x="1467297" y="1984199"/>
          <a:ext cx="6929486" cy="4183380"/>
        </p:xfrm>
        <a:graphic>
          <a:graphicData uri="http://schemas.openxmlformats.org/drawingml/2006/table">
            <a:tbl>
              <a:tblPr/>
              <a:tblGrid>
                <a:gridCol w="3431874"/>
                <a:gridCol w="3497612"/>
              </a:tblGrid>
              <a:tr h="4156514">
                <a:tc>
                  <a:txBody>
                    <a:bodyPr/>
                    <a:lstStyle/>
                    <a:p>
                      <a:pPr>
                        <a:lnSpc>
                          <a:spcPct val="115000"/>
                        </a:lnSpc>
                        <a:spcAft>
                          <a:spcPts val="1000"/>
                        </a:spcAft>
                      </a:pPr>
                      <a:r>
                        <a:rPr lang="ru-RU" sz="2000" b="1" dirty="0">
                          <a:latin typeface="Times New Roman"/>
                          <a:ea typeface="Times New Roman"/>
                          <a:cs typeface="Times New Roman"/>
                        </a:rPr>
                        <a:t>Капитанская</a:t>
                      </a:r>
                      <a:endParaRPr lang="ru-RU" sz="2000" dirty="0">
                        <a:latin typeface="Calibri"/>
                        <a:ea typeface="Calibri"/>
                        <a:cs typeface="Times New Roman"/>
                      </a:endParaRPr>
                    </a:p>
                    <a:p>
                      <a:pPr>
                        <a:lnSpc>
                          <a:spcPct val="115000"/>
                        </a:lnSpc>
                        <a:spcAft>
                          <a:spcPts val="1000"/>
                        </a:spcAft>
                      </a:pP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честь </a:t>
                      </a:r>
                      <a:br>
                        <a:rPr lang="ru-RU" sz="2000" dirty="0">
                          <a:latin typeface="Times New Roman"/>
                          <a:ea typeface="Times New Roman"/>
                          <a:cs typeface="Times New Roman"/>
                        </a:rPr>
                      </a:br>
                      <a:r>
                        <a:rPr lang="ru-RU" sz="2000" dirty="0">
                          <a:latin typeface="Times New Roman"/>
                          <a:ea typeface="Times New Roman"/>
                          <a:cs typeface="Times New Roman"/>
                        </a:rPr>
                        <a:t>отечество </a:t>
                      </a:r>
                      <a:br>
                        <a:rPr lang="ru-RU" sz="2000" dirty="0">
                          <a:latin typeface="Times New Roman"/>
                          <a:ea typeface="Times New Roman"/>
                          <a:cs typeface="Times New Roman"/>
                        </a:rPr>
                      </a:br>
                      <a:r>
                        <a:rPr lang="ru-RU" sz="2000" dirty="0">
                          <a:latin typeface="Times New Roman"/>
                          <a:ea typeface="Times New Roman"/>
                          <a:cs typeface="Times New Roman"/>
                        </a:rPr>
                        <a:t>долг </a:t>
                      </a:r>
                      <a:br>
                        <a:rPr lang="ru-RU" sz="2000" dirty="0">
                          <a:latin typeface="Times New Roman"/>
                          <a:ea typeface="Times New Roman"/>
                          <a:cs typeface="Times New Roman"/>
                        </a:rPr>
                      </a:br>
                      <a:r>
                        <a:rPr lang="ru-RU" sz="2000" dirty="0">
                          <a:latin typeface="Times New Roman"/>
                          <a:ea typeface="Times New Roman"/>
                          <a:cs typeface="Times New Roman"/>
                        </a:rPr>
                        <a:t>служба (служение) </a:t>
                      </a:r>
                      <a:br>
                        <a:rPr lang="ru-RU" sz="2000" dirty="0">
                          <a:latin typeface="Times New Roman"/>
                          <a:ea typeface="Times New Roman"/>
                          <a:cs typeface="Times New Roman"/>
                        </a:rPr>
                      </a:br>
                      <a:r>
                        <a:rPr lang="ru-RU" sz="2000" dirty="0">
                          <a:latin typeface="Times New Roman"/>
                          <a:ea typeface="Times New Roman"/>
                          <a:cs typeface="Times New Roman"/>
                        </a:rPr>
                        <a:t>присяга</a:t>
                      </a:r>
                      <a:endParaRPr lang="ru-RU" sz="2000" dirty="0">
                        <a:latin typeface="Calibri"/>
                        <a:ea typeface="Calibri"/>
                        <a:cs typeface="Times New Roman"/>
                      </a:endParaRPr>
                    </a:p>
                  </a:txBody>
                  <a:tcPr marL="36830" marR="95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2000" b="1" dirty="0">
                          <a:latin typeface="Times New Roman"/>
                          <a:ea typeface="Times New Roman"/>
                          <a:cs typeface="Times New Roman"/>
                        </a:rPr>
                        <a:t>дочка</a:t>
                      </a:r>
                      <a:endParaRPr lang="ru-RU" sz="2000" dirty="0">
                        <a:latin typeface="Calibri"/>
                        <a:ea typeface="Calibri"/>
                        <a:cs typeface="Times New Roman"/>
                      </a:endParaRPr>
                    </a:p>
                    <a:p>
                      <a:pPr>
                        <a:lnSpc>
                          <a:spcPct val="115000"/>
                        </a:lnSpc>
                        <a:spcAft>
                          <a:spcPts val="1000"/>
                        </a:spcAft>
                      </a:pP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семья</a:t>
                      </a:r>
                      <a:br>
                        <a:rPr lang="ru-RU" sz="2000" dirty="0">
                          <a:latin typeface="Times New Roman"/>
                          <a:ea typeface="Times New Roman"/>
                          <a:cs typeface="Times New Roman"/>
                        </a:rPr>
                      </a:br>
                      <a:r>
                        <a:rPr lang="ru-RU" sz="2000" dirty="0">
                          <a:latin typeface="Times New Roman"/>
                          <a:ea typeface="Times New Roman"/>
                          <a:cs typeface="Times New Roman"/>
                        </a:rPr>
                        <a:t>мать</a:t>
                      </a:r>
                      <a:br>
                        <a:rPr lang="ru-RU" sz="2000" dirty="0">
                          <a:latin typeface="Times New Roman"/>
                          <a:ea typeface="Times New Roman"/>
                          <a:cs typeface="Times New Roman"/>
                        </a:rPr>
                      </a:br>
                      <a:r>
                        <a:rPr lang="ru-RU" sz="2000" dirty="0">
                          <a:latin typeface="Times New Roman"/>
                          <a:ea typeface="Times New Roman"/>
                          <a:cs typeface="Times New Roman"/>
                        </a:rPr>
                        <a:t>любовь</a:t>
                      </a:r>
                      <a:br>
                        <a:rPr lang="ru-RU" sz="2000" dirty="0">
                          <a:latin typeface="Times New Roman"/>
                          <a:ea typeface="Times New Roman"/>
                          <a:cs typeface="Times New Roman"/>
                        </a:rPr>
                      </a:br>
                      <a:r>
                        <a:rPr lang="ru-RU" sz="2000" dirty="0">
                          <a:latin typeface="Times New Roman"/>
                          <a:ea typeface="Times New Roman"/>
                          <a:cs typeface="Times New Roman"/>
                        </a:rPr>
                        <a:t>честь</a:t>
                      </a:r>
                      <a:br>
                        <a:rPr lang="ru-RU" sz="2000" dirty="0">
                          <a:latin typeface="Times New Roman"/>
                          <a:ea typeface="Times New Roman"/>
                          <a:cs typeface="Times New Roman"/>
                        </a:rPr>
                      </a:br>
                      <a:r>
                        <a:rPr lang="ru-RU" sz="2000" dirty="0">
                          <a:latin typeface="Times New Roman"/>
                          <a:ea typeface="Times New Roman"/>
                          <a:cs typeface="Times New Roman"/>
                        </a:rPr>
                        <a:t>понимание </a:t>
                      </a:r>
                      <a:br>
                        <a:rPr lang="ru-RU" sz="2000" dirty="0">
                          <a:latin typeface="Times New Roman"/>
                          <a:ea typeface="Times New Roman"/>
                          <a:cs typeface="Times New Roman"/>
                        </a:rPr>
                      </a:br>
                      <a:r>
                        <a:rPr lang="ru-RU" sz="2000" dirty="0">
                          <a:latin typeface="Times New Roman"/>
                          <a:ea typeface="Times New Roman"/>
                          <a:cs typeface="Times New Roman"/>
                        </a:rPr>
                        <a:t>верность </a:t>
                      </a:r>
                      <a:endParaRPr lang="ru-RU" sz="2000" dirty="0">
                        <a:latin typeface="Calibri"/>
                        <a:ea typeface="Calibri"/>
                        <a:cs typeface="Times New Roman"/>
                      </a:endParaRPr>
                    </a:p>
                    <a:p>
                      <a:pPr>
                        <a:lnSpc>
                          <a:spcPct val="115000"/>
                        </a:lnSpc>
                        <a:spcAft>
                          <a:spcPts val="1000"/>
                        </a:spcAft>
                      </a:pPr>
                      <a:r>
                        <a:rPr lang="ru-RU" sz="2000" dirty="0">
                          <a:latin typeface="Times New Roman"/>
                          <a:ea typeface="Times New Roman"/>
                          <a:cs typeface="Times New Roman"/>
                        </a:rPr>
                        <a:t>преданность</a:t>
                      </a:r>
                      <a:br>
                        <a:rPr lang="ru-RU" sz="2000" dirty="0">
                          <a:latin typeface="Times New Roman"/>
                          <a:ea typeface="Times New Roman"/>
                          <a:cs typeface="Times New Roman"/>
                        </a:rPr>
                      </a:br>
                      <a:r>
                        <a:rPr lang="ru-RU" sz="2000" dirty="0">
                          <a:latin typeface="Times New Roman"/>
                          <a:ea typeface="Times New Roman"/>
                          <a:cs typeface="Times New Roman"/>
                        </a:rPr>
                        <a:t>сочувствие </a:t>
                      </a:r>
                      <a:br>
                        <a:rPr lang="ru-RU" sz="2000" dirty="0">
                          <a:latin typeface="Times New Roman"/>
                          <a:ea typeface="Times New Roman"/>
                          <a:cs typeface="Times New Roman"/>
                        </a:rPr>
                      </a:br>
                      <a:r>
                        <a:rPr lang="ru-RU" sz="2000" dirty="0">
                          <a:latin typeface="Times New Roman"/>
                          <a:ea typeface="Times New Roman"/>
                          <a:cs typeface="Times New Roman"/>
                        </a:rPr>
                        <a:t>уважение</a:t>
                      </a:r>
                      <a:endParaRPr lang="ru-RU" sz="2000" dirty="0">
                        <a:latin typeface="Calibri"/>
                        <a:ea typeface="Calibri"/>
                        <a:cs typeface="Times New Roman"/>
                      </a:endParaRPr>
                    </a:p>
                  </a:txBody>
                  <a:tcPr marL="36830" marR="36830"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666600110"/>
              </p:ext>
            </p:extLst>
          </p:nvPr>
        </p:nvGraphicFramePr>
        <p:xfrm>
          <a:off x="1500166" y="500042"/>
          <a:ext cx="6643734" cy="3643338"/>
        </p:xfrm>
        <a:graphic>
          <a:graphicData uri="http://schemas.openxmlformats.org/drawingml/2006/table">
            <a:tbl>
              <a:tblPr/>
              <a:tblGrid>
                <a:gridCol w="3304166"/>
                <a:gridCol w="3339568"/>
              </a:tblGrid>
              <a:tr h="3643338">
                <a:tc>
                  <a:txBody>
                    <a:bodyPr/>
                    <a:lstStyle/>
                    <a:p>
                      <a:pPr algn="ctr">
                        <a:lnSpc>
                          <a:spcPct val="115000"/>
                        </a:lnSpc>
                        <a:spcAft>
                          <a:spcPts val="1000"/>
                        </a:spcAft>
                      </a:pPr>
                      <a:r>
                        <a:rPr lang="ru-RU" sz="1600" b="1" dirty="0">
                          <a:latin typeface="Times New Roman"/>
                          <a:ea typeface="Times New Roman"/>
                          <a:cs typeface="Times New Roman"/>
                        </a:rPr>
                        <a:t>К</a:t>
                      </a:r>
                      <a:r>
                        <a:rPr lang="ru-RU" sz="1600" b="1" dirty="0" smtClean="0">
                          <a:latin typeface="Times New Roman"/>
                          <a:ea typeface="Times New Roman"/>
                          <a:cs typeface="Times New Roman"/>
                        </a:rPr>
                        <a:t>апитанская</a:t>
                      </a:r>
                      <a:endParaRPr lang="ru-RU" sz="1600" dirty="0">
                        <a:latin typeface="Calibri"/>
                        <a:ea typeface="Calibri"/>
                        <a:cs typeface="Times New Roman"/>
                      </a:endParaRPr>
                    </a:p>
                    <a:p>
                      <a:pPr algn="ctr">
                        <a:lnSpc>
                          <a:spcPct val="115000"/>
                        </a:lnSpc>
                        <a:spcAft>
                          <a:spcPts val="1000"/>
                        </a:spcAft>
                      </a:pPr>
                      <a:r>
                        <a:rPr lang="ru-RU" sz="1600" b="1" dirty="0">
                          <a:latin typeface="Times New Roman"/>
                          <a:ea typeface="Times New Roman"/>
                          <a:cs typeface="Times New Roman"/>
                        </a:rPr>
                        <a:t/>
                      </a:r>
                      <a:br>
                        <a:rPr lang="ru-RU" sz="1600" b="1" dirty="0">
                          <a:latin typeface="Times New Roman"/>
                          <a:ea typeface="Times New Roman"/>
                          <a:cs typeface="Times New Roman"/>
                        </a:rPr>
                      </a:br>
                      <a:r>
                        <a:rPr lang="ru-RU" sz="1600" dirty="0">
                          <a:latin typeface="Times New Roman"/>
                          <a:ea typeface="Times New Roman"/>
                          <a:cs typeface="Times New Roman"/>
                        </a:rPr>
                        <a:t>отъезд Петра в крепость </a:t>
                      </a:r>
                      <a:br>
                        <a:rPr lang="ru-RU" sz="1600" dirty="0">
                          <a:latin typeface="Times New Roman"/>
                          <a:ea typeface="Times New Roman"/>
                          <a:cs typeface="Times New Roman"/>
                        </a:rPr>
                      </a:br>
                      <a:r>
                        <a:rPr lang="ru-RU" sz="1600" dirty="0">
                          <a:latin typeface="Times New Roman"/>
                          <a:ea typeface="Times New Roman"/>
                          <a:cs typeface="Times New Roman"/>
                        </a:rPr>
                        <a:t>диплом офицера Миронова </a:t>
                      </a:r>
                      <a:br>
                        <a:rPr lang="ru-RU" sz="1600" dirty="0">
                          <a:latin typeface="Times New Roman"/>
                          <a:ea typeface="Times New Roman"/>
                          <a:cs typeface="Times New Roman"/>
                        </a:rPr>
                      </a:br>
                      <a:r>
                        <a:rPr lang="ru-RU" sz="1600" dirty="0">
                          <a:latin typeface="Times New Roman"/>
                          <a:ea typeface="Times New Roman"/>
                          <a:cs typeface="Times New Roman"/>
                        </a:rPr>
                        <a:t>осада крепости </a:t>
                      </a:r>
                      <a:br>
                        <a:rPr lang="ru-RU" sz="1600" dirty="0">
                          <a:latin typeface="Times New Roman"/>
                          <a:ea typeface="Times New Roman"/>
                          <a:cs typeface="Times New Roman"/>
                        </a:rPr>
                      </a:br>
                      <a:r>
                        <a:rPr lang="ru-RU" sz="1600" dirty="0">
                          <a:latin typeface="Times New Roman"/>
                          <a:ea typeface="Times New Roman"/>
                          <a:cs typeface="Times New Roman"/>
                        </a:rPr>
                        <a:t>гибель Мироновых</a:t>
                      </a:r>
                      <a:br>
                        <a:rPr lang="ru-RU" sz="1600" dirty="0">
                          <a:latin typeface="Times New Roman"/>
                          <a:ea typeface="Times New Roman"/>
                          <a:cs typeface="Times New Roman"/>
                        </a:rPr>
                      </a:br>
                      <a:r>
                        <a:rPr lang="ru-RU" sz="1600" dirty="0">
                          <a:latin typeface="Times New Roman"/>
                          <a:ea typeface="Times New Roman"/>
                          <a:cs typeface="Times New Roman"/>
                        </a:rPr>
                        <a:t>отказ Гринева служить у Пугачева </a:t>
                      </a:r>
                      <a:br>
                        <a:rPr lang="ru-RU" sz="1600" dirty="0">
                          <a:latin typeface="Times New Roman"/>
                          <a:ea typeface="Times New Roman"/>
                          <a:cs typeface="Times New Roman"/>
                        </a:rPr>
                      </a:br>
                      <a:r>
                        <a:rPr lang="ru-RU" sz="1600" dirty="0">
                          <a:latin typeface="Times New Roman"/>
                          <a:ea typeface="Times New Roman"/>
                          <a:cs typeface="Times New Roman"/>
                        </a:rPr>
                        <a:t>служба Гринева </a:t>
                      </a:r>
                      <a:br>
                        <a:rPr lang="ru-RU" sz="1600" dirty="0">
                          <a:latin typeface="Times New Roman"/>
                          <a:ea typeface="Times New Roman"/>
                          <a:cs typeface="Times New Roman"/>
                        </a:rPr>
                      </a:br>
                      <a:r>
                        <a:rPr lang="ru-RU" sz="1600" dirty="0">
                          <a:latin typeface="Times New Roman"/>
                          <a:ea typeface="Times New Roman"/>
                          <a:cs typeface="Times New Roman"/>
                        </a:rPr>
                        <a:t>суд</a:t>
                      </a:r>
                      <a:endParaRPr lang="ru-RU" sz="1600" dirty="0">
                        <a:latin typeface="Calibri"/>
                        <a:ea typeface="Calibri"/>
                        <a:cs typeface="Times New Roman"/>
                      </a:endParaRPr>
                    </a:p>
                  </a:txBody>
                  <a:tcPr marL="36830" marR="9525"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b="1" dirty="0">
                          <a:latin typeface="Times New Roman"/>
                          <a:ea typeface="Times New Roman"/>
                          <a:cs typeface="Times New Roman"/>
                        </a:rPr>
                        <a:t>дочка</a:t>
                      </a:r>
                      <a:endParaRPr lang="ru-RU" sz="1600" dirty="0">
                        <a:latin typeface="Calibri"/>
                        <a:ea typeface="Calibri"/>
                        <a:cs typeface="Times New Roman"/>
                      </a:endParaRPr>
                    </a:p>
                    <a:p>
                      <a:pPr>
                        <a:lnSpc>
                          <a:spcPct val="115000"/>
                        </a:lnSpc>
                        <a:spcAft>
                          <a:spcPts val="1000"/>
                        </a:spcAft>
                      </a:pPr>
                      <a:r>
                        <a:rPr lang="ru-RU" sz="1600" dirty="0">
                          <a:latin typeface="Times New Roman"/>
                          <a:ea typeface="Times New Roman"/>
                          <a:cs typeface="Times New Roman"/>
                        </a:rPr>
                        <a:t/>
                      </a:r>
                      <a:br>
                        <a:rPr lang="ru-RU" sz="1600" dirty="0">
                          <a:latin typeface="Times New Roman"/>
                          <a:ea typeface="Times New Roman"/>
                          <a:cs typeface="Times New Roman"/>
                        </a:rPr>
                      </a:br>
                      <a:r>
                        <a:rPr lang="ru-RU" sz="1600" dirty="0">
                          <a:latin typeface="Times New Roman"/>
                          <a:ea typeface="Times New Roman"/>
                          <a:cs typeface="Times New Roman"/>
                        </a:rPr>
                        <a:t>история с заячьим тулупчиком</a:t>
                      </a:r>
                      <a:br>
                        <a:rPr lang="ru-RU" sz="1600" dirty="0">
                          <a:latin typeface="Times New Roman"/>
                          <a:ea typeface="Times New Roman"/>
                          <a:cs typeface="Times New Roman"/>
                        </a:rPr>
                      </a:br>
                      <a:r>
                        <a:rPr lang="ru-RU" sz="1600" dirty="0">
                          <a:latin typeface="Times New Roman"/>
                          <a:ea typeface="Times New Roman"/>
                          <a:cs typeface="Times New Roman"/>
                        </a:rPr>
                        <a:t>отношения в семье Мироновых</a:t>
                      </a:r>
                      <a:br>
                        <a:rPr lang="ru-RU" sz="1600" dirty="0">
                          <a:latin typeface="Times New Roman"/>
                          <a:ea typeface="Times New Roman"/>
                          <a:cs typeface="Times New Roman"/>
                        </a:rPr>
                      </a:br>
                      <a:r>
                        <a:rPr lang="ru-RU" sz="1600" dirty="0">
                          <a:latin typeface="Times New Roman"/>
                          <a:ea typeface="Times New Roman"/>
                          <a:cs typeface="Times New Roman"/>
                        </a:rPr>
                        <a:t>дуэль и честность Маши</a:t>
                      </a:r>
                      <a:br>
                        <a:rPr lang="ru-RU" sz="1600" dirty="0">
                          <a:latin typeface="Times New Roman"/>
                          <a:ea typeface="Times New Roman"/>
                          <a:cs typeface="Times New Roman"/>
                        </a:rPr>
                      </a:br>
                      <a:r>
                        <a:rPr lang="ru-RU" sz="1600" dirty="0">
                          <a:latin typeface="Times New Roman"/>
                          <a:ea typeface="Times New Roman"/>
                          <a:cs typeface="Times New Roman"/>
                        </a:rPr>
                        <a:t>Василиса Егоровна остается</a:t>
                      </a:r>
                      <a:br>
                        <a:rPr lang="ru-RU" sz="1600" dirty="0">
                          <a:latin typeface="Times New Roman"/>
                          <a:ea typeface="Times New Roman"/>
                          <a:cs typeface="Times New Roman"/>
                        </a:rPr>
                      </a:br>
                      <a:r>
                        <a:rPr lang="ru-RU" sz="1600" dirty="0">
                          <a:latin typeface="Times New Roman"/>
                          <a:ea typeface="Times New Roman"/>
                          <a:cs typeface="Times New Roman"/>
                        </a:rPr>
                        <a:t>Пугачев милует Гринева и отпускает его </a:t>
                      </a:r>
                      <a:br>
                        <a:rPr lang="ru-RU" sz="1600" dirty="0">
                          <a:latin typeface="Times New Roman"/>
                          <a:ea typeface="Times New Roman"/>
                          <a:cs typeface="Times New Roman"/>
                        </a:rPr>
                      </a:br>
                      <a:r>
                        <a:rPr lang="ru-RU" sz="1600" dirty="0">
                          <a:latin typeface="Times New Roman"/>
                          <a:ea typeface="Times New Roman"/>
                          <a:cs typeface="Times New Roman"/>
                        </a:rPr>
                        <a:t>спасение Маши Мироновой</a:t>
                      </a:r>
                      <a:br>
                        <a:rPr lang="ru-RU" sz="1600" dirty="0">
                          <a:latin typeface="Times New Roman"/>
                          <a:ea typeface="Times New Roman"/>
                          <a:cs typeface="Times New Roman"/>
                        </a:rPr>
                      </a:br>
                      <a:r>
                        <a:rPr lang="ru-RU" sz="1600" dirty="0">
                          <a:latin typeface="Times New Roman"/>
                          <a:ea typeface="Times New Roman"/>
                          <a:cs typeface="Times New Roman"/>
                        </a:rPr>
                        <a:t>помощь Пугачева</a:t>
                      </a:r>
                      <a:br>
                        <a:rPr lang="ru-RU" sz="1600" dirty="0">
                          <a:latin typeface="Times New Roman"/>
                          <a:ea typeface="Times New Roman"/>
                          <a:cs typeface="Times New Roman"/>
                        </a:rPr>
                      </a:br>
                      <a:r>
                        <a:rPr lang="ru-RU" sz="1600" dirty="0">
                          <a:latin typeface="Times New Roman"/>
                          <a:ea typeface="Times New Roman"/>
                          <a:cs typeface="Times New Roman"/>
                        </a:rPr>
                        <a:t>милость Екатерины II</a:t>
                      </a:r>
                      <a:br>
                        <a:rPr lang="ru-RU" sz="1600" dirty="0">
                          <a:latin typeface="Times New Roman"/>
                          <a:ea typeface="Times New Roman"/>
                          <a:cs typeface="Times New Roman"/>
                        </a:rPr>
                      </a:br>
                      <a:r>
                        <a:rPr lang="ru-RU" sz="1600" dirty="0">
                          <a:latin typeface="Times New Roman"/>
                          <a:ea typeface="Times New Roman"/>
                          <a:cs typeface="Times New Roman"/>
                        </a:rPr>
                        <a:t>семейное счастье героев</a:t>
                      </a:r>
                      <a:endParaRPr lang="ru-RU" sz="1600" dirty="0">
                        <a:latin typeface="Calibri"/>
                        <a:ea typeface="Calibri"/>
                        <a:cs typeface="Times New Roman"/>
                      </a:endParaRPr>
                    </a:p>
                  </a:txBody>
                  <a:tcPr marL="36830" marR="36830" marT="36830" marB="368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33" name="Rectangle 1"/>
          <p:cNvSpPr>
            <a:spLocks noChangeArrowheads="1"/>
          </p:cNvSpPr>
          <p:nvPr/>
        </p:nvSpPr>
        <p:spPr bwMode="auto">
          <a:xfrm>
            <a:off x="1000100" y="4357695"/>
            <a:ext cx="728667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Каким словом или словами мы можем объединить все события в первом кластере? (война, офицерская служба)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Каким словом или словами мы можем объединить события во втором кластере? (любовь, дом, семья, счастье близких, т.е. общечеловеческие ценности)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Вывод:</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мы уже сказали, что повесть – это завещание поэта о подлинных ценностях в жизни человека. Носителем всех этих ценностей является прежде всего Маша Миронова, прекрасный человек, которого Пушкин помогает нам увидеть за внешне простой героиней - любящей, спокойной, в минуты опасности живущей по правильным, благородным законам, которые помогают окружающим людям, спасают их. Семейное здесь существеннее исторического.</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0603" y="1196775"/>
            <a:ext cx="785818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Как показывает опыт, </a:t>
            </a:r>
            <a:r>
              <a:rPr kumimoji="0" lang="ru-RU"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синквейны</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могут быть полезны в качестве: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инструмента для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синтезирования</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сложной информации;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способа оценки понятийного багажа учащихся;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средства развития творческой выразительности.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Правила написания </a:t>
            </a:r>
            <a:r>
              <a:rPr kumimoji="0" lang="ru-RU"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синквейна</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(первая строка – тема стихотворения, выраженная ОДНИМ словом, обычно именем существительным); эпитеты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(вторая строка – описание темы в ДВУХ словах, как правило, именами прилагательными);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(третья строка – описание действия в рамках этой темы ТРЕМЯ словами, обычно глаголами);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 (четвертая строка – фраза из ЧЕТЫРЕХ слов, выражающая отношение автора к данной теме)— крылатое выражение, смысловая фраза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 (пятая строка – ОДНО слово – синоним к первому, на эмоционально-образном или философско-обобщенном уровне повторяющее суть темы).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214678" y="714356"/>
            <a:ext cx="15716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sng" strike="noStrike" cap="none" normalizeH="0" baseline="0" dirty="0" smtClean="0">
                <a:ln>
                  <a:noFill/>
                </a:ln>
                <a:solidFill>
                  <a:srgbClr val="4F81BD"/>
                </a:solidFill>
                <a:effectLst/>
                <a:latin typeface="Calibri"/>
                <a:ea typeface="Times New Roman" pitchFamily="18" charset="0"/>
                <a:cs typeface="Tahoma" pitchFamily="34" charset="0"/>
              </a:rPr>
              <a:t> </a:t>
            </a:r>
            <a:r>
              <a:rPr kumimoji="0" lang="ru-RU" sz="2400" b="1" i="0" u="sng" strike="noStrike" cap="none" normalizeH="0" baseline="0" dirty="0" err="1" smtClean="0">
                <a:ln>
                  <a:noFill/>
                </a:ln>
                <a:effectLst/>
                <a:latin typeface="Calibri" pitchFamily="34" charset="0"/>
                <a:ea typeface="Times New Roman" pitchFamily="18" charset="0"/>
                <a:cs typeface="Times New Roman" pitchFamily="18" charset="0"/>
              </a:rPr>
              <a:t>Синквейн</a:t>
            </a:r>
            <a:endParaRPr kumimoji="0" lang="ru-RU" sz="24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Прием проблемного</a:t>
            </a:r>
            <a:br>
              <a:rPr lang="ru-RU" dirty="0" smtClean="0">
                <a:solidFill>
                  <a:schemeClr val="tx1"/>
                </a:solidFill>
              </a:rPr>
            </a:br>
            <a:r>
              <a:rPr lang="ru-RU" dirty="0" smtClean="0">
                <a:solidFill>
                  <a:schemeClr val="tx1"/>
                </a:solidFill>
              </a:rPr>
              <a:t>обучения </a:t>
            </a:r>
            <a:endParaRPr lang="ru-RU" dirty="0">
              <a:solidFill>
                <a:schemeClr val="tx1"/>
              </a:solidFill>
            </a:endParaRPr>
          </a:p>
        </p:txBody>
      </p:sp>
      <p:sp>
        <p:nvSpPr>
          <p:cNvPr id="3" name="TextBox 2"/>
          <p:cNvSpPr txBox="1"/>
          <p:nvPr/>
        </p:nvSpPr>
        <p:spPr>
          <a:xfrm>
            <a:off x="755576" y="2852936"/>
            <a:ext cx="8136904" cy="2677656"/>
          </a:xfrm>
          <a:prstGeom prst="rect">
            <a:avLst/>
          </a:prstGeom>
          <a:noFill/>
        </p:spPr>
        <p:txBody>
          <a:bodyPr wrap="square" rtlCol="0">
            <a:spAutoFit/>
          </a:bodyPr>
          <a:lstStyle/>
          <a:p>
            <a:r>
              <a:rPr lang="ru-RU" sz="2800" dirty="0" smtClean="0"/>
              <a:t>-   Создавать проблемные ситуации. </a:t>
            </a:r>
          </a:p>
          <a:p>
            <a:pPr marL="457200" indent="-457200">
              <a:buFontTx/>
              <a:buChar char="-"/>
            </a:pPr>
            <a:endParaRPr lang="ru-RU" sz="2800" dirty="0" smtClean="0"/>
          </a:p>
          <a:p>
            <a:r>
              <a:rPr lang="ru-RU" sz="2800" dirty="0" smtClean="0"/>
              <a:t>-   Учить решать нестандартные задачи.</a:t>
            </a:r>
          </a:p>
          <a:p>
            <a:endParaRPr lang="ru-RU" sz="2800" dirty="0" smtClean="0"/>
          </a:p>
          <a:p>
            <a:r>
              <a:rPr lang="ru-RU" sz="2800" dirty="0" smtClean="0"/>
              <a:t>-   Поднимать уровень мыслительной деятельности учащихся</a:t>
            </a:r>
            <a:r>
              <a:rPr lang="ru-RU" dirty="0" smtClean="0"/>
              <a:t>.</a:t>
            </a:r>
            <a:endParaRPr lang="ru-RU" dirty="0"/>
          </a:p>
        </p:txBody>
      </p:sp>
    </p:spTree>
    <p:extLst>
      <p:ext uri="{BB962C8B-B14F-4D97-AF65-F5344CB8AC3E}">
        <p14:creationId xmlns:p14="http://schemas.microsoft.com/office/powerpoint/2010/main" xmlns="" val="87294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Эвристическая беседа</a:t>
            </a:r>
            <a:endParaRPr lang="ru-RU" dirty="0">
              <a:solidFill>
                <a:schemeClr val="tx1"/>
              </a:solidFill>
            </a:endParaRPr>
          </a:p>
        </p:txBody>
      </p:sp>
      <p:sp>
        <p:nvSpPr>
          <p:cNvPr id="3" name="TextBox 2"/>
          <p:cNvSpPr txBox="1"/>
          <p:nvPr/>
        </p:nvSpPr>
        <p:spPr>
          <a:xfrm>
            <a:off x="1043608" y="2492896"/>
            <a:ext cx="7272808" cy="3539430"/>
          </a:xfrm>
          <a:prstGeom prst="rect">
            <a:avLst/>
          </a:prstGeom>
          <a:noFill/>
        </p:spPr>
        <p:txBody>
          <a:bodyPr wrap="square" rtlCol="0">
            <a:spAutoFit/>
          </a:bodyPr>
          <a:lstStyle/>
          <a:p>
            <a:r>
              <a:rPr lang="ru-RU" sz="2800" dirty="0" smtClean="0"/>
              <a:t>Стимулирующие вопросы и инструкции учителя при умелой их формулировке заставляют школьников в поисках ответов активно оперировать учебным материалом, анализировать его, осмысливать, обеспечивая тем самым глубокую переработку усваиваемого материала и, как следствие, его прочное запоминание.</a:t>
            </a:r>
            <a:endParaRPr lang="ru-RU" sz="2800" dirty="0"/>
          </a:p>
        </p:txBody>
      </p:sp>
    </p:spTree>
    <p:extLst>
      <p:ext uri="{BB962C8B-B14F-4D97-AF65-F5344CB8AC3E}">
        <p14:creationId xmlns:p14="http://schemas.microsoft.com/office/powerpoint/2010/main" xmlns="" val="123844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8352928" cy="6401753"/>
          </a:xfrm>
          <a:prstGeom prst="rect">
            <a:avLst/>
          </a:prstGeom>
          <a:noFill/>
        </p:spPr>
        <p:txBody>
          <a:bodyPr wrap="square" rtlCol="0">
            <a:spAutoFit/>
          </a:bodyPr>
          <a:lstStyle/>
          <a:p>
            <a:pPr algn="just"/>
            <a:endParaRPr lang="ru-RU" sz="2800" b="1" dirty="0" smtClean="0"/>
          </a:p>
          <a:p>
            <a:pPr algn="just"/>
            <a:r>
              <a:rPr lang="ru-RU" sz="2800" b="1" dirty="0" smtClean="0"/>
              <a:t>Лекция  и слово учителя на уроках литературы.</a:t>
            </a:r>
          </a:p>
          <a:p>
            <a:pPr algn="just"/>
            <a:endParaRPr lang="ru-RU" dirty="0" smtClean="0"/>
          </a:p>
          <a:p>
            <a:pPr algn="just"/>
            <a:r>
              <a:rPr lang="ru-RU" sz="2400" i="1" dirty="0" smtClean="0"/>
              <a:t>    Лекция, семинар, беседа, комментированное чтение, диспут не определяют активность или пассивность занятия. Все зависит от того, способен ли вид урока будить мысль, увлекать чувством, побуждать к действию. Активность сама по себе не возникает. Она создается творческим трудом учителя и учащихся, </a:t>
            </a:r>
            <a:r>
              <a:rPr lang="ru-RU" sz="2400" i="1" smtClean="0"/>
              <a:t>поэтому невозможно дать рецепт, </a:t>
            </a:r>
            <a:r>
              <a:rPr lang="ru-RU" sz="2400" i="1" dirty="0" smtClean="0"/>
              <a:t>как нужно читать лекцию или проводить  семинар. Главное- нужно учить ребят воспринимать лекцию.</a:t>
            </a:r>
          </a:p>
          <a:p>
            <a:pPr algn="just"/>
            <a:endParaRPr lang="ru-RU" sz="2400" i="1" dirty="0" smtClean="0"/>
          </a:p>
          <a:p>
            <a:pPr algn="just"/>
            <a:r>
              <a:rPr lang="ru-RU" sz="2400" i="1" dirty="0" smtClean="0"/>
              <a:t>В средних классах это еще не лекция, а слово  учителя, поэтому для активного восприятия слова учителя учениками необходимо научить их не только слушать, но и выделять главную мысль.</a:t>
            </a:r>
            <a:endParaRPr lang="ru-RU" sz="2400" i="1" dirty="0"/>
          </a:p>
        </p:txBody>
      </p:sp>
    </p:spTree>
    <p:extLst>
      <p:ext uri="{BB962C8B-B14F-4D97-AF65-F5344CB8AC3E}">
        <p14:creationId xmlns:p14="http://schemas.microsoft.com/office/powerpoint/2010/main" xmlns="" val="1300939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908720"/>
            <a:ext cx="8352928" cy="4708981"/>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Проблема образного мышления.</a:t>
            </a:r>
          </a:p>
          <a:p>
            <a:endParaRPr lang="ru-RU" sz="3600" dirty="0">
              <a:latin typeface="Times New Roman" pitchFamily="18" charset="0"/>
              <a:cs typeface="Times New Roman" pitchFamily="18" charset="0"/>
            </a:endParaRPr>
          </a:p>
          <a:p>
            <a:endParaRPr lang="ru-RU" sz="36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Природа образного мышления едина как для писателя, так и для читателя. Урок должен строиться как художественное произведение. Учитель должен быть искренен и правдив. Только в таком случае можно надеяться на успех.</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96668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80928"/>
            <a:ext cx="7488832" cy="2952328"/>
          </a:xfrm>
        </p:spPr>
        <p:txBody>
          <a:bodyPr>
            <a:normAutofit/>
          </a:bodyPr>
          <a:lstStyle/>
          <a:p>
            <a:pPr>
              <a:lnSpc>
                <a:spcPct val="115000"/>
              </a:lnSpc>
              <a:spcAft>
                <a:spcPts val="1000"/>
              </a:spcAft>
            </a:pPr>
            <a:r>
              <a:rPr lang="ru-RU" dirty="0" smtClean="0">
                <a:latin typeface="Times New Roman"/>
                <a:ea typeface="Calibri"/>
                <a:cs typeface="Times New Roman"/>
              </a:rPr>
              <a:t>пассивным </a:t>
            </a:r>
            <a:r>
              <a:rPr lang="ru-RU" dirty="0">
                <a:latin typeface="Times New Roman"/>
                <a:ea typeface="Calibri"/>
                <a:cs typeface="Times New Roman"/>
              </a:rPr>
              <a:t>исполнителем.</a:t>
            </a:r>
            <a:r>
              <a:rPr lang="ru-RU" sz="3600" dirty="0">
                <a:latin typeface="Calibri"/>
                <a:ea typeface="Calibri"/>
                <a:cs typeface="Times New Roman"/>
              </a:rPr>
              <a:t/>
            </a:r>
            <a:br>
              <a:rPr lang="ru-RU" sz="3600" dirty="0">
                <a:latin typeface="Calibri"/>
                <a:ea typeface="Calibri"/>
                <a:cs typeface="Times New Roman"/>
              </a:rPr>
            </a:br>
            <a:endParaRPr lang="ru-RU" dirty="0"/>
          </a:p>
        </p:txBody>
      </p:sp>
      <p:sp>
        <p:nvSpPr>
          <p:cNvPr id="4" name="TextBox 3"/>
          <p:cNvSpPr txBox="1"/>
          <p:nvPr/>
        </p:nvSpPr>
        <p:spPr>
          <a:xfrm>
            <a:off x="545023" y="548680"/>
            <a:ext cx="8136904" cy="4648837"/>
          </a:xfrm>
          <a:prstGeom prst="rect">
            <a:avLst/>
          </a:prstGeom>
          <a:noFill/>
        </p:spPr>
        <p:txBody>
          <a:bodyPr wrap="square" rtlCol="0">
            <a:spAutoFit/>
          </a:bodyPr>
          <a:lstStyle/>
          <a:p>
            <a:pPr indent="449580">
              <a:lnSpc>
                <a:spcPct val="115000"/>
              </a:lnSpc>
              <a:spcAft>
                <a:spcPts val="1000"/>
              </a:spcAft>
            </a:pPr>
            <a:endParaRPr lang="ru-RU" sz="2800" dirty="0" smtClean="0">
              <a:latin typeface="Times New Roman"/>
              <a:ea typeface="Calibri"/>
              <a:cs typeface="Times New Roman"/>
            </a:endParaRPr>
          </a:p>
          <a:p>
            <a:pPr indent="449580">
              <a:lnSpc>
                <a:spcPct val="115000"/>
              </a:lnSpc>
              <a:spcAft>
                <a:spcPts val="1000"/>
              </a:spcAft>
            </a:pPr>
            <a:r>
              <a:rPr lang="ru-RU" sz="2800" dirty="0" smtClean="0">
                <a:latin typeface="Times New Roman"/>
                <a:ea typeface="Calibri"/>
                <a:cs typeface="Times New Roman"/>
              </a:rPr>
              <a:t>Многие </a:t>
            </a:r>
            <a:r>
              <a:rPr lang="ru-RU" sz="2800" dirty="0">
                <a:latin typeface="Times New Roman"/>
                <a:ea typeface="Calibri"/>
                <a:cs typeface="Times New Roman"/>
              </a:rPr>
              <a:t>десятилетия школа и научно-педагогическая мысль занимаются поиском путей повышения эффективности учебного процесса, направленных на творческое развитие детей. Для этого требуется сформировать из ученика субъект деятельности, то есть </a:t>
            </a:r>
            <a:r>
              <a:rPr lang="ru-RU" sz="2800">
                <a:latin typeface="Times New Roman"/>
                <a:ea typeface="Calibri"/>
                <a:cs typeface="Times New Roman"/>
              </a:rPr>
              <a:t>такого </a:t>
            </a:r>
            <a:r>
              <a:rPr lang="ru-RU" sz="2800" smtClean="0">
                <a:latin typeface="Times New Roman"/>
                <a:ea typeface="Calibri"/>
                <a:cs typeface="Times New Roman"/>
              </a:rPr>
              <a:t>обучающегося</a:t>
            </a:r>
            <a:r>
              <a:rPr lang="ru-RU" sz="2800" dirty="0">
                <a:latin typeface="Times New Roman"/>
                <a:ea typeface="Calibri"/>
                <a:cs typeface="Times New Roman"/>
              </a:rPr>
              <a:t>, который почувствовал бы себя на уроке активным творцом, а не пассивным исполнителем.</a:t>
            </a:r>
            <a:endParaRPr lang="ru-RU" sz="2800" dirty="0">
              <a:effectLst/>
              <a:latin typeface="Calibri"/>
              <a:ea typeface="Calibri"/>
              <a:cs typeface="Times New Roman"/>
            </a:endParaRPr>
          </a:p>
        </p:txBody>
      </p:sp>
    </p:spTree>
    <p:extLst>
      <p:ext uri="{BB962C8B-B14F-4D97-AF65-F5344CB8AC3E}">
        <p14:creationId xmlns:p14="http://schemas.microsoft.com/office/powerpoint/2010/main" xmlns="" val="3251773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0688"/>
            <a:ext cx="8532440" cy="5232202"/>
          </a:xfrm>
          <a:prstGeom prst="rect">
            <a:avLst/>
          </a:prstGeom>
          <a:noFill/>
        </p:spPr>
        <p:txBody>
          <a:bodyPr wrap="square" rtlCol="0">
            <a:spAutoFit/>
          </a:bodyPr>
          <a:lstStyle/>
          <a:p>
            <a:pPr algn="ctr"/>
            <a:r>
              <a:rPr lang="ru-RU" sz="2800" dirty="0" smtClean="0"/>
              <a:t>Самостоятельная учебная работа.</a:t>
            </a:r>
          </a:p>
          <a:p>
            <a:endParaRPr lang="ru-RU" dirty="0"/>
          </a:p>
          <a:p>
            <a:r>
              <a:rPr lang="ru-RU" sz="4800" dirty="0" smtClean="0">
                <a:solidFill>
                  <a:srgbClr val="073E87"/>
                </a:solidFill>
              </a:rPr>
              <a:t>   </a:t>
            </a:r>
            <a:r>
              <a:rPr lang="ru-RU" sz="4800" dirty="0" smtClean="0"/>
              <a:t>.  </a:t>
            </a:r>
            <a:r>
              <a:rPr lang="ru-RU" sz="2400" dirty="0" smtClean="0"/>
              <a:t>Разноуровневые задания</a:t>
            </a:r>
          </a:p>
          <a:p>
            <a:endParaRPr lang="ru-RU" sz="2400" dirty="0" smtClean="0"/>
          </a:p>
          <a:p>
            <a:r>
              <a:rPr lang="ru-RU" sz="2400" dirty="0" smtClean="0"/>
              <a:t>  </a:t>
            </a:r>
            <a:r>
              <a:rPr lang="ru-RU" sz="4800" dirty="0" smtClean="0"/>
              <a:t>  . </a:t>
            </a:r>
            <a:r>
              <a:rPr lang="ru-RU" sz="2400" dirty="0" smtClean="0"/>
              <a:t>Школьник выступает в качестве исследователя, интерпретатора художественного текста</a:t>
            </a:r>
          </a:p>
          <a:p>
            <a:endParaRPr lang="ru-RU" sz="2400" b="1" dirty="0" smtClean="0">
              <a:solidFill>
                <a:srgbClr val="073E87"/>
              </a:solidFill>
            </a:endParaRPr>
          </a:p>
          <a:p>
            <a:r>
              <a:rPr lang="ru-RU" sz="4800" dirty="0" smtClean="0"/>
              <a:t>   . </a:t>
            </a:r>
            <a:r>
              <a:rPr lang="ru-RU" sz="2400" dirty="0" smtClean="0"/>
              <a:t>Одновременно осуществляется и контроль и обучение</a:t>
            </a:r>
          </a:p>
          <a:p>
            <a:endParaRPr lang="ru-RU" sz="2400" dirty="0" smtClean="0"/>
          </a:p>
          <a:p>
            <a:r>
              <a:rPr lang="ru-RU" sz="4800" dirty="0" smtClean="0"/>
              <a:t>   .</a:t>
            </a:r>
            <a:r>
              <a:rPr lang="ru-RU" sz="2400" dirty="0" smtClean="0"/>
              <a:t> Задействован весь класс</a:t>
            </a:r>
            <a:endParaRPr lang="ru-RU" sz="2400" dirty="0"/>
          </a:p>
        </p:txBody>
      </p:sp>
    </p:spTree>
    <p:extLst>
      <p:ext uri="{BB962C8B-B14F-4D97-AF65-F5344CB8AC3E}">
        <p14:creationId xmlns:p14="http://schemas.microsoft.com/office/powerpoint/2010/main" xmlns="" val="3210471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496944" cy="6001643"/>
          </a:xfrm>
          <a:prstGeom prst="rect">
            <a:avLst/>
          </a:prstGeom>
          <a:noFill/>
        </p:spPr>
        <p:txBody>
          <a:bodyPr wrap="square" rtlCol="0">
            <a:spAutoFit/>
          </a:bodyPr>
          <a:lstStyle/>
          <a:p>
            <a:pPr algn="ctr"/>
            <a:endParaRPr lang="ru-RU" sz="3200" b="1" dirty="0" smtClean="0"/>
          </a:p>
          <a:p>
            <a:pPr algn="ctr"/>
            <a:r>
              <a:rPr lang="ru-RU" sz="3200" b="1" dirty="0" smtClean="0"/>
              <a:t>Прием сравнения как метод  творческой деятельности учащихся</a:t>
            </a:r>
          </a:p>
          <a:p>
            <a:endParaRPr lang="ru-RU" sz="3200" dirty="0"/>
          </a:p>
          <a:p>
            <a:r>
              <a:rPr lang="ru-RU" sz="3200" dirty="0" smtClean="0"/>
              <a:t>Чем содержательнее деятельность учащихся, связанная с наглядным пособием, тем эффективнее будет ее влияние на умственное развитие и усвоение учебного материала. Активность школьников, вызываемая предметами и словесными раздражителями, должна сочетаться с активностью логической.</a:t>
            </a:r>
            <a:endParaRPr lang="ru-RU" sz="3200" dirty="0"/>
          </a:p>
        </p:txBody>
      </p:sp>
    </p:spTree>
    <p:extLst>
      <p:ext uri="{BB962C8B-B14F-4D97-AF65-F5344CB8AC3E}">
        <p14:creationId xmlns:p14="http://schemas.microsoft.com/office/powerpoint/2010/main" xmlns="" val="902457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7128792" cy="5324535"/>
          </a:xfrm>
          <a:prstGeom prst="rect">
            <a:avLst/>
          </a:prstGeom>
          <a:noFill/>
        </p:spPr>
        <p:txBody>
          <a:bodyPr wrap="square" rtlCol="0">
            <a:spAutoFit/>
          </a:bodyPr>
          <a:lstStyle/>
          <a:p>
            <a:pPr algn="ctr"/>
            <a:endParaRPr lang="ru-RU" sz="4000" dirty="0" smtClean="0"/>
          </a:p>
          <a:p>
            <a:pPr algn="ctr"/>
            <a:r>
              <a:rPr lang="ru-RU" sz="4000" b="1" dirty="0" smtClean="0"/>
              <a:t>Урок-диспут</a:t>
            </a:r>
          </a:p>
          <a:p>
            <a:endParaRPr lang="ru-RU" dirty="0"/>
          </a:p>
          <a:p>
            <a:endParaRPr lang="ru-RU" dirty="0" smtClean="0"/>
          </a:p>
          <a:p>
            <a:endParaRPr lang="ru-RU" sz="2800" dirty="0" smtClean="0"/>
          </a:p>
          <a:p>
            <a:r>
              <a:rPr lang="ru-RU" sz="2800" dirty="0" smtClean="0"/>
              <a:t>Диспут  развивает устную речь, учит общению, стимулирует творческую самостоятельность учащихся. Идейный спор по волнующей его участников проблеме помогает формированию нравственной убежденности, становлению активной жизненной позиции.</a:t>
            </a:r>
            <a:endParaRPr lang="ru-RU" sz="2800" dirty="0"/>
          </a:p>
        </p:txBody>
      </p:sp>
    </p:spTree>
    <p:extLst>
      <p:ext uri="{BB962C8B-B14F-4D97-AF65-F5344CB8AC3E}">
        <p14:creationId xmlns:p14="http://schemas.microsoft.com/office/powerpoint/2010/main" xmlns="" val="866810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496944" cy="4832092"/>
          </a:xfrm>
          <a:prstGeom prst="rect">
            <a:avLst/>
          </a:prstGeom>
          <a:noFill/>
        </p:spPr>
        <p:txBody>
          <a:bodyPr wrap="square" rtlCol="0">
            <a:spAutoFit/>
          </a:bodyPr>
          <a:lstStyle/>
          <a:p>
            <a:endParaRPr lang="ru-RU" sz="2800" b="1" dirty="0" smtClean="0"/>
          </a:p>
          <a:p>
            <a:pPr algn="ctr"/>
            <a:r>
              <a:rPr lang="ru-RU" sz="2800" b="1" dirty="0" smtClean="0"/>
              <a:t>Использование разнообразных творческих занятий.</a:t>
            </a:r>
          </a:p>
          <a:p>
            <a:endParaRPr lang="ru-RU" dirty="0" smtClean="0"/>
          </a:p>
          <a:p>
            <a:endParaRPr lang="ru-RU" dirty="0" smtClean="0"/>
          </a:p>
          <a:p>
            <a:endParaRPr lang="ru-RU" dirty="0"/>
          </a:p>
          <a:p>
            <a:endParaRPr lang="ru-RU" dirty="0" smtClean="0"/>
          </a:p>
          <a:p>
            <a:r>
              <a:rPr lang="ru-RU" sz="2000" dirty="0" smtClean="0">
                <a:latin typeface="Times New Roman" pitchFamily="18" charset="0"/>
                <a:cs typeface="Times New Roman" pitchFamily="18" charset="0"/>
              </a:rPr>
              <a:t>Разнообразные творческие задания развивают познавательные способности    каждого ребенка, позволяют использовать индивидуальный опыт ученика, помогают личности познать себя,  самоопределиться и самореализоваться ,а не формировать заранее заданные свойства.</a:t>
            </a:r>
          </a:p>
          <a:p>
            <a:endParaRPr lang="ru-RU" sz="2000" dirty="0">
              <a:latin typeface="Times New Roman" pitchFamily="18" charset="0"/>
              <a:cs typeface="Times New Roman" pitchFamily="18" charset="0"/>
            </a:endParaRPr>
          </a:p>
          <a:p>
            <a:r>
              <a:rPr lang="ru-RU" sz="2000" dirty="0" smtClean="0">
                <a:latin typeface="Times New Roman" pitchFamily="18" charset="0"/>
                <a:cs typeface="Times New Roman" pitchFamily="18" charset="0"/>
              </a:rPr>
              <a:t>Выполнение подобных заданий создает творческую атмосферу, делает урок незабываемым, вызывает больший интерес к изучаемому предмету, способствует проявлению инициативности и творческой самостоятельности школьников. </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8576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6672"/>
            <a:ext cx="8208912" cy="4801314"/>
          </a:xfrm>
          <a:prstGeom prst="rect">
            <a:avLst/>
          </a:prstGeom>
          <a:noFill/>
        </p:spPr>
        <p:txBody>
          <a:bodyPr wrap="square" rtlCol="0">
            <a:spAutoFit/>
          </a:bodyPr>
          <a:lstStyle/>
          <a:p>
            <a:pPr algn="ctr"/>
            <a:endParaRPr lang="ru-RU" sz="3600" b="1" dirty="0" smtClean="0"/>
          </a:p>
          <a:p>
            <a:pPr algn="ctr"/>
            <a:endParaRPr lang="ru-RU" sz="3600" b="1" dirty="0" smtClean="0"/>
          </a:p>
          <a:p>
            <a:pPr algn="ctr"/>
            <a:r>
              <a:rPr lang="ru-RU" sz="3600" b="1" dirty="0" smtClean="0"/>
              <a:t>Комментированное чтение</a:t>
            </a:r>
          </a:p>
          <a:p>
            <a:endParaRPr lang="ru-RU" dirty="0"/>
          </a:p>
          <a:p>
            <a:endParaRPr lang="ru-RU" dirty="0" smtClean="0"/>
          </a:p>
          <a:p>
            <a:endParaRPr lang="ru-RU" dirty="0"/>
          </a:p>
          <a:p>
            <a:r>
              <a:rPr lang="ru-RU" sz="2400" dirty="0"/>
              <a:t> </a:t>
            </a:r>
            <a:r>
              <a:rPr lang="ru-RU" sz="2400" dirty="0" smtClean="0"/>
              <a:t> Комментированное чтение помогает учащимся правильно понять трудные места текста, уяснить смысл непонятных слов и выражений,  отсутствующих в современном литературном языке, а также научить выразительно  читать текст, показать учащимся, какую огромную роль играет слово в обрисовке характера литературного героя. </a:t>
            </a:r>
            <a:endParaRPr lang="ru-RU" sz="2400" dirty="0"/>
          </a:p>
        </p:txBody>
      </p:sp>
    </p:spTree>
    <p:extLst>
      <p:ext uri="{BB962C8B-B14F-4D97-AF65-F5344CB8AC3E}">
        <p14:creationId xmlns:p14="http://schemas.microsoft.com/office/powerpoint/2010/main" xmlns="" val="2125559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8496944" cy="4216539"/>
          </a:xfrm>
          <a:prstGeom prst="rect">
            <a:avLst/>
          </a:prstGeom>
          <a:noFill/>
        </p:spPr>
        <p:txBody>
          <a:bodyPr wrap="square" rtlCol="0">
            <a:spAutoFit/>
          </a:bodyPr>
          <a:lstStyle/>
          <a:p>
            <a:pPr algn="ctr"/>
            <a:r>
              <a:rPr lang="ru-RU" sz="2800" b="1" dirty="0" smtClean="0"/>
              <a:t>Прием осуществления обратной связи</a:t>
            </a:r>
          </a:p>
          <a:p>
            <a:pPr algn="ctr"/>
            <a:endParaRPr lang="ru-RU" sz="2400" dirty="0"/>
          </a:p>
          <a:p>
            <a:endParaRPr lang="ru-RU" sz="2400" dirty="0" smtClean="0"/>
          </a:p>
          <a:p>
            <a:r>
              <a:rPr lang="ru-RU" sz="2400" dirty="0"/>
              <a:t> </a:t>
            </a:r>
            <a:r>
              <a:rPr lang="ru-RU" sz="2400" dirty="0" smtClean="0"/>
              <a:t>     В течение урока все умственные действия учащихся незаметно перетекают одно в другое, потому что есть один проводник- учитель, ведущий класс от проблемной экспозиции к кульминации и развязке урока.</a:t>
            </a:r>
          </a:p>
          <a:p>
            <a:r>
              <a:rPr lang="ru-RU" sz="2400" dirty="0" smtClean="0"/>
              <a:t>    Но каждый урок предполагает осуществление обратной связи с учеником: он должен уметь самостоятельно воспроизводить, оценивать, анализировать художественное произведение.</a:t>
            </a:r>
            <a:endParaRPr lang="ru-RU" sz="2400" dirty="0"/>
          </a:p>
        </p:txBody>
      </p:sp>
    </p:spTree>
    <p:extLst>
      <p:ext uri="{BB962C8B-B14F-4D97-AF65-F5344CB8AC3E}">
        <p14:creationId xmlns:p14="http://schemas.microsoft.com/office/powerpoint/2010/main" xmlns="" val="3379770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08720"/>
            <a:ext cx="7848872" cy="5755422"/>
          </a:xfrm>
          <a:prstGeom prst="rect">
            <a:avLst/>
          </a:prstGeom>
          <a:noFill/>
        </p:spPr>
        <p:txBody>
          <a:bodyPr wrap="square" rtlCol="0">
            <a:spAutoFit/>
          </a:bodyPr>
          <a:lstStyle/>
          <a:p>
            <a:pPr algn="ctr"/>
            <a:r>
              <a:rPr lang="ru-RU" sz="4000" b="1" dirty="0"/>
              <a:t>Приемы эти разнообразны</a:t>
            </a:r>
            <a:r>
              <a:rPr lang="ru-RU" sz="4000" b="1" dirty="0" smtClean="0"/>
              <a:t>:</a:t>
            </a:r>
          </a:p>
          <a:p>
            <a:pPr algn="ctr"/>
            <a:endParaRPr lang="ru-RU" sz="4000" b="1" dirty="0" smtClean="0"/>
          </a:p>
          <a:p>
            <a:r>
              <a:rPr lang="ru-RU" sz="3200" dirty="0" smtClean="0"/>
              <a:t>- сочинение </a:t>
            </a:r>
            <a:r>
              <a:rPr lang="ru-RU" sz="3200" dirty="0"/>
              <a:t>– главная форма обратной </a:t>
            </a:r>
            <a:r>
              <a:rPr lang="ru-RU" sz="3200" dirty="0" smtClean="0"/>
              <a:t>связи;</a:t>
            </a:r>
          </a:p>
          <a:p>
            <a:r>
              <a:rPr lang="ru-RU" sz="3200" dirty="0" smtClean="0"/>
              <a:t>- викторины</a:t>
            </a:r>
            <a:r>
              <a:rPr lang="ru-RU" sz="3200" dirty="0"/>
              <a:t>, тесты</a:t>
            </a:r>
            <a:r>
              <a:rPr lang="ru-RU" sz="3200" dirty="0" smtClean="0"/>
              <a:t>;</a:t>
            </a:r>
          </a:p>
          <a:p>
            <a:r>
              <a:rPr lang="ru-RU" sz="3200" dirty="0" smtClean="0"/>
              <a:t>- составление </a:t>
            </a:r>
            <a:r>
              <a:rPr lang="ru-RU" sz="3200" dirty="0"/>
              <a:t>словарей на предложенную тему</a:t>
            </a:r>
            <a:r>
              <a:rPr lang="ru-RU" sz="3200" dirty="0" smtClean="0"/>
              <a:t>;</a:t>
            </a:r>
          </a:p>
          <a:p>
            <a:r>
              <a:rPr lang="ru-RU" sz="3200" dirty="0" smtClean="0"/>
              <a:t>- тематических </a:t>
            </a:r>
            <a:r>
              <a:rPr lang="ru-RU" sz="3200" dirty="0"/>
              <a:t>сборников;заочные экскурсии</a:t>
            </a:r>
            <a:r>
              <a:rPr lang="ru-RU" sz="3200" dirty="0" smtClean="0"/>
              <a:t>;</a:t>
            </a:r>
          </a:p>
          <a:p>
            <a:r>
              <a:rPr lang="ru-RU" sz="3200" dirty="0" smtClean="0"/>
              <a:t>- литературные </a:t>
            </a:r>
            <a:r>
              <a:rPr lang="ru-RU" sz="3200" dirty="0"/>
              <a:t>салоны</a:t>
            </a:r>
            <a:r>
              <a:rPr lang="ru-RU" sz="3200" dirty="0" smtClean="0"/>
              <a:t>;</a:t>
            </a:r>
          </a:p>
          <a:p>
            <a:r>
              <a:rPr lang="ru-RU" sz="3200" dirty="0" smtClean="0"/>
              <a:t>размышления </a:t>
            </a:r>
            <a:r>
              <a:rPr lang="ru-RU" sz="3200" dirty="0"/>
              <a:t>вслед за писателем.</a:t>
            </a:r>
          </a:p>
        </p:txBody>
      </p:sp>
    </p:spTree>
    <p:extLst>
      <p:ext uri="{BB962C8B-B14F-4D97-AF65-F5344CB8AC3E}">
        <p14:creationId xmlns:p14="http://schemas.microsoft.com/office/powerpoint/2010/main" xmlns="" val="866460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605" y="152213"/>
            <a:ext cx="8604448" cy="6790577"/>
          </a:xfrm>
          <a:prstGeom prst="rect">
            <a:avLst/>
          </a:prstGeom>
          <a:noFill/>
        </p:spPr>
        <p:txBody>
          <a:bodyPr wrap="square" rtlCol="0">
            <a:spAutoFit/>
          </a:bodyPr>
          <a:lstStyle/>
          <a:p>
            <a:pPr algn="ctr">
              <a:lnSpc>
                <a:spcPct val="115000"/>
              </a:lnSpc>
              <a:spcAft>
                <a:spcPts val="1000"/>
              </a:spcAft>
            </a:pPr>
            <a:r>
              <a:rPr lang="ru-RU" sz="4000" dirty="0">
                <a:latin typeface="Times New Roman" pitchFamily="18" charset="0"/>
                <a:cs typeface="Times New Roman" pitchFamily="18" charset="0"/>
              </a:rPr>
              <a:t>«Хорошие и разные </a:t>
            </a:r>
            <a:r>
              <a:rPr lang="ru-RU" sz="4000" dirty="0" smtClean="0">
                <a:latin typeface="Times New Roman" pitchFamily="18" charset="0"/>
                <a:cs typeface="Times New Roman" pitchFamily="18" charset="0"/>
              </a:rPr>
              <a:t>стихи».</a:t>
            </a:r>
            <a:endParaRPr lang="ru-RU" sz="4000" dirty="0" smtClean="0">
              <a:solidFill>
                <a:srgbClr val="000000"/>
              </a:solidFill>
              <a:latin typeface="Times New Roman" pitchFamily="18" charset="0"/>
              <a:ea typeface="Times New Roman"/>
              <a:cs typeface="Times New Roman" pitchFamily="18" charset="0"/>
            </a:endParaRPr>
          </a:p>
          <a:p>
            <a:pPr>
              <a:lnSpc>
                <a:spcPct val="115000"/>
              </a:lnSpc>
              <a:spcAft>
                <a:spcPts val="1000"/>
              </a:spcAft>
            </a:pPr>
            <a:r>
              <a:rPr lang="ru-RU" sz="2000" dirty="0" smtClean="0">
                <a:solidFill>
                  <a:srgbClr val="000000"/>
                </a:solidFill>
                <a:latin typeface="Times New Roman"/>
                <a:ea typeface="Times New Roman"/>
                <a:cs typeface="Times New Roman"/>
              </a:rPr>
              <a:t>     Использую </a:t>
            </a:r>
            <a:r>
              <a:rPr lang="ru-RU" sz="2000" dirty="0">
                <a:solidFill>
                  <a:srgbClr val="000000"/>
                </a:solidFill>
                <a:latin typeface="Times New Roman"/>
                <a:ea typeface="Times New Roman"/>
                <a:cs typeface="Times New Roman"/>
              </a:rPr>
              <a:t>на уроках литературы </a:t>
            </a:r>
            <a:r>
              <a:rPr lang="ru-RU" sz="2000" dirty="0" smtClean="0">
                <a:solidFill>
                  <a:srgbClr val="000000"/>
                </a:solidFill>
                <a:latin typeface="Times New Roman"/>
                <a:ea typeface="Times New Roman"/>
                <a:cs typeface="Times New Roman"/>
              </a:rPr>
              <a:t>поэтические пятиминутки</a:t>
            </a:r>
            <a:r>
              <a:rPr lang="ru-RU" sz="2000" dirty="0">
                <a:solidFill>
                  <a:srgbClr val="000000"/>
                </a:solidFill>
                <a:latin typeface="Times New Roman"/>
                <a:ea typeface="Times New Roman"/>
                <a:cs typeface="Times New Roman"/>
              </a:rPr>
              <a:t>. </a:t>
            </a:r>
            <a:r>
              <a:rPr lang="ru-RU" sz="2400" i="1" dirty="0">
                <a:solidFill>
                  <a:srgbClr val="000000"/>
                </a:solidFill>
                <a:latin typeface="Times New Roman"/>
                <a:ea typeface="Times New Roman"/>
                <a:cs typeface="Times New Roman"/>
              </a:rPr>
              <a:t>Поэтические пятиминутки </a:t>
            </a:r>
            <a:r>
              <a:rPr lang="ru-RU" sz="2000" dirty="0">
                <a:solidFill>
                  <a:srgbClr val="000000"/>
                </a:solidFill>
                <a:latin typeface="Times New Roman"/>
                <a:ea typeface="Times New Roman"/>
                <a:cs typeface="Times New Roman"/>
              </a:rPr>
              <a:t>- пять минут поэзии два раза в неделю на уроках литературы. </a:t>
            </a:r>
            <a:r>
              <a:rPr lang="ru-RU" sz="2000" dirty="0" smtClean="0">
                <a:solidFill>
                  <a:srgbClr val="000000"/>
                </a:solidFill>
                <a:latin typeface="Times New Roman"/>
                <a:ea typeface="Times New Roman"/>
                <a:cs typeface="Times New Roman"/>
              </a:rPr>
              <a:t> Они </a:t>
            </a:r>
            <a:r>
              <a:rPr lang="ru-RU" sz="2000" dirty="0">
                <a:solidFill>
                  <a:srgbClr val="000000"/>
                </a:solidFill>
                <a:latin typeface="Times New Roman"/>
                <a:ea typeface="Times New Roman"/>
                <a:cs typeface="Times New Roman"/>
              </a:rPr>
              <a:t>представляют большую ценность, так как дают возможность каждому ученику пережить минуты успеха, удачи, веры в собственные силы и способности, расширяют рамки школьной программы, повышают общую и читательскую культуру учащихся, формируют эстетический вкус, культуру речи. Ввожу «Поэтические пятиминутки» с 5 класса. Начинаем со стихов русских поэтов о природе. Ученику следует обязательно объяснить свой выбор стихотворения, чем оно понравилось, какой след оставило в </a:t>
            </a:r>
            <a:r>
              <a:rPr lang="ru-RU" sz="2000" dirty="0" smtClean="0">
                <a:solidFill>
                  <a:srgbClr val="000000"/>
                </a:solidFill>
                <a:latin typeface="Times New Roman"/>
                <a:ea typeface="Times New Roman"/>
                <a:cs typeface="Times New Roman"/>
              </a:rPr>
              <a:t>душе. </a:t>
            </a:r>
            <a:r>
              <a:rPr lang="ru-RU" sz="2000" dirty="0">
                <a:solidFill>
                  <a:srgbClr val="000000"/>
                </a:solidFill>
                <a:latin typeface="Times New Roman"/>
                <a:ea typeface="Times New Roman"/>
                <a:cs typeface="Times New Roman"/>
              </a:rPr>
              <a:t>В классе звучат стихи К.Бальмонта, И. Северянина. А. Блока, А.Фета, С.Есенина, Н.Рубцова и многих других поэтов. По своему желанию ученик может подобрать музыкальное сопровождение, подготовить иллюстрацию или рисунок. Все это усиливает эмоциональное восприятие поэзии</a:t>
            </a:r>
            <a:r>
              <a:rPr lang="ru-RU" sz="2000" dirty="0" smtClean="0">
                <a:solidFill>
                  <a:srgbClr val="000000"/>
                </a:solidFill>
                <a:latin typeface="Times New Roman"/>
                <a:ea typeface="Times New Roman"/>
                <a:cs typeface="Times New Roman"/>
              </a:rPr>
              <a:t>.</a:t>
            </a:r>
          </a:p>
          <a:p>
            <a:pPr>
              <a:lnSpc>
                <a:spcPct val="115000"/>
              </a:lnSpc>
              <a:spcAft>
                <a:spcPts val="1000"/>
              </a:spcAft>
            </a:pPr>
            <a:r>
              <a:rPr lang="ru-RU" sz="2000" dirty="0" smtClean="0">
                <a:latin typeface="Times New Roman" pitchFamily="18" charset="0"/>
                <a:cs typeface="Times New Roman" pitchFamily="18" charset="0"/>
              </a:rPr>
              <a:t>    Помогают </a:t>
            </a:r>
            <a:r>
              <a:rPr lang="ru-RU" sz="2000" dirty="0">
                <a:latin typeface="Times New Roman" pitchFamily="18" charset="0"/>
                <a:cs typeface="Times New Roman" pitchFamily="18" charset="0"/>
              </a:rPr>
              <a:t>мне стихи и тогда, когда нужно воссоздать личность писателя в связи с эпохой.</a:t>
            </a:r>
            <a:endParaRPr lang="ru-RU" sz="20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xmlns="" val="2936197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004048" cy="3362463"/>
          </a:xfrm>
          <a:prstGeom prst="rect">
            <a:avLst/>
          </a:prstGeom>
        </p:spPr>
      </p:pic>
      <p:sp>
        <p:nvSpPr>
          <p:cNvPr id="4" name="TextBox 3"/>
          <p:cNvSpPr txBox="1"/>
          <p:nvPr/>
        </p:nvSpPr>
        <p:spPr>
          <a:xfrm>
            <a:off x="179512" y="3717032"/>
            <a:ext cx="4464496" cy="2768963"/>
          </a:xfrm>
          <a:prstGeom prst="rect">
            <a:avLst/>
          </a:prstGeom>
          <a:noFill/>
        </p:spPr>
        <p:txBody>
          <a:bodyPr wrap="square" rtlCol="0">
            <a:spAutoFit/>
          </a:bodyPr>
          <a:lstStyle/>
          <a:p>
            <a:pPr algn="ctr">
              <a:lnSpc>
                <a:spcPct val="115000"/>
              </a:lnSpc>
              <a:spcAft>
                <a:spcPts val="1000"/>
              </a:spcAft>
            </a:pPr>
            <a:r>
              <a:rPr lang="ru-RU" sz="2400" b="1" dirty="0">
                <a:solidFill>
                  <a:srgbClr val="000000"/>
                </a:solidFill>
                <a:latin typeface="Arial"/>
                <a:ea typeface="Times New Roman"/>
                <a:cs typeface="Times New Roman"/>
              </a:rPr>
              <a:t>Нетрадиционные уроки </a:t>
            </a:r>
            <a:endParaRPr lang="ru-RU" sz="2400" b="1" dirty="0" smtClean="0">
              <a:solidFill>
                <a:srgbClr val="000000"/>
              </a:solidFill>
              <a:latin typeface="Arial"/>
              <a:ea typeface="Times New Roman"/>
              <a:cs typeface="Times New Roman"/>
            </a:endParaRPr>
          </a:p>
          <a:p>
            <a:pPr>
              <a:lnSpc>
                <a:spcPct val="115000"/>
              </a:lnSpc>
              <a:spcAft>
                <a:spcPts val="1000"/>
              </a:spcAft>
            </a:pPr>
            <a:r>
              <a:rPr lang="ru-RU" sz="2000" dirty="0" smtClean="0">
                <a:solidFill>
                  <a:srgbClr val="000000"/>
                </a:solidFill>
                <a:latin typeface="Arial"/>
                <a:ea typeface="Times New Roman"/>
                <a:cs typeface="Times New Roman"/>
              </a:rPr>
              <a:t>усиливают </a:t>
            </a:r>
            <a:r>
              <a:rPr lang="ru-RU" sz="2000" dirty="0">
                <a:solidFill>
                  <a:srgbClr val="000000"/>
                </a:solidFill>
                <a:latin typeface="Arial"/>
                <a:ea typeface="Times New Roman"/>
                <a:cs typeface="Times New Roman"/>
              </a:rPr>
              <a:t>акцент </a:t>
            </a:r>
            <a:r>
              <a:rPr lang="ru-RU" sz="2000" dirty="0" smtClean="0">
                <a:solidFill>
                  <a:srgbClr val="000000"/>
                </a:solidFill>
                <a:latin typeface="Arial"/>
                <a:ea typeface="Times New Roman"/>
                <a:cs typeface="Times New Roman"/>
              </a:rPr>
              <a:t>на занимательности </a:t>
            </a:r>
            <a:r>
              <a:rPr lang="ru-RU" sz="2000" dirty="0">
                <a:solidFill>
                  <a:srgbClr val="000000"/>
                </a:solidFill>
                <a:latin typeface="Arial"/>
                <a:ea typeface="Times New Roman"/>
                <a:cs typeface="Times New Roman"/>
              </a:rPr>
              <a:t>и стимулировании интереса к содержанию предметного курса, что, бесспорно, способствует повышению качества </a:t>
            </a:r>
            <a:r>
              <a:rPr lang="ru-RU" sz="2000" dirty="0" smtClean="0">
                <a:solidFill>
                  <a:srgbClr val="000000"/>
                </a:solidFill>
                <a:latin typeface="Arial"/>
                <a:ea typeface="Times New Roman"/>
                <a:cs typeface="Times New Roman"/>
              </a:rPr>
              <a:t>обучения.</a:t>
            </a:r>
            <a:endParaRPr lang="ru-RU" sz="2000" dirty="0">
              <a:effectLst/>
              <a:latin typeface="Calibri"/>
              <a:ea typeface="Times New Roman"/>
              <a:cs typeface="Times New Roman"/>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44008" y="0"/>
            <a:ext cx="4499992" cy="3376389"/>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44008" y="3343526"/>
            <a:ext cx="4484712" cy="3514474"/>
          </a:xfrm>
          <a:prstGeom prst="rect">
            <a:avLst/>
          </a:prstGeom>
        </p:spPr>
      </p:pic>
    </p:spTree>
    <p:extLst>
      <p:ext uri="{BB962C8B-B14F-4D97-AF65-F5344CB8AC3E}">
        <p14:creationId xmlns:p14="http://schemas.microsoft.com/office/powerpoint/2010/main" xmlns="" val="3813101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977"/>
            <a:ext cx="2609292" cy="379103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09292" y="-16977"/>
            <a:ext cx="3621689" cy="3791029"/>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32469" y="-16977"/>
            <a:ext cx="2911531" cy="3791030"/>
          </a:xfrm>
          <a:prstGeom prst="rect">
            <a:avLst/>
          </a:prstGeom>
        </p:spPr>
      </p:pic>
      <p:sp>
        <p:nvSpPr>
          <p:cNvPr id="11" name="TextBox 10"/>
          <p:cNvSpPr txBox="1"/>
          <p:nvPr/>
        </p:nvSpPr>
        <p:spPr>
          <a:xfrm>
            <a:off x="746481" y="4160943"/>
            <a:ext cx="7344816" cy="2246769"/>
          </a:xfrm>
          <a:prstGeom prst="rect">
            <a:avLst/>
          </a:prstGeom>
          <a:noFill/>
        </p:spPr>
        <p:txBody>
          <a:bodyPr wrap="square" rtlCol="0">
            <a:spAutoFit/>
          </a:bodyPr>
          <a:lstStyle/>
          <a:p>
            <a:r>
              <a:rPr lang="ru-RU" sz="2800" b="1" i="1" dirty="0" smtClean="0">
                <a:latin typeface="Georgia" pitchFamily="18" charset="0"/>
              </a:rPr>
              <a:t>Уроки</a:t>
            </a:r>
            <a:r>
              <a:rPr lang="ru-RU" sz="2800" dirty="0" smtClean="0">
                <a:latin typeface="Georgia" pitchFamily="18" charset="0"/>
              </a:rPr>
              <a:t>- концерты, </a:t>
            </a:r>
            <a:r>
              <a:rPr lang="ru-RU" sz="2800" b="1" dirty="0" smtClean="0">
                <a:latin typeface="Georgia" pitchFamily="18" charset="0"/>
              </a:rPr>
              <a:t>уроки</a:t>
            </a:r>
            <a:r>
              <a:rPr lang="ru-RU" sz="2800" dirty="0" smtClean="0">
                <a:latin typeface="Georgia" pitchFamily="18" charset="0"/>
              </a:rPr>
              <a:t>- конкурсы чтецов позволяют вместе с детьми проанализировать чтение, отметить успехи в достижении правильной декламации стихотворений.</a:t>
            </a:r>
            <a:endParaRPr lang="ru-RU" sz="2800" dirty="0">
              <a:latin typeface="Georgia" pitchFamily="18" charset="0"/>
            </a:endParaRPr>
          </a:p>
        </p:txBody>
      </p:sp>
    </p:spTree>
    <p:extLst>
      <p:ext uri="{BB962C8B-B14F-4D97-AF65-F5344CB8AC3E}">
        <p14:creationId xmlns:p14="http://schemas.microsoft.com/office/powerpoint/2010/main" xmlns="" val="2762088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268760"/>
            <a:ext cx="8136904" cy="4680520"/>
          </a:xfrm>
        </p:spPr>
        <p:txBody>
          <a:bodyPr>
            <a:normAutofit lnSpcReduction="10000"/>
          </a:bodyPr>
          <a:lstStyle/>
          <a:p>
            <a:pPr marL="0" indent="0" algn="ctr">
              <a:buNone/>
            </a:pPr>
            <a:r>
              <a:rPr lang="ru-RU" sz="3200" b="1" dirty="0" smtClean="0">
                <a:latin typeface="Georgia" pitchFamily="18" charset="0"/>
              </a:rPr>
              <a:t>. </a:t>
            </a:r>
            <a:r>
              <a:rPr lang="ru-RU" dirty="0" smtClean="0">
                <a:latin typeface="Georgia" pitchFamily="18" charset="0"/>
              </a:rPr>
              <a:t>Ввести учащихся в мир прекрасного, приобщая их </a:t>
            </a:r>
          </a:p>
          <a:p>
            <a:pPr marL="0" indent="0" algn="ctr">
              <a:buNone/>
            </a:pPr>
            <a:r>
              <a:rPr lang="ru-RU" dirty="0" smtClean="0">
                <a:latin typeface="Georgia" pitchFamily="18" charset="0"/>
              </a:rPr>
              <a:t>к образцам отечественной и мировой художественной      культуры, к духовным исканиям выдающихся писателей.</a:t>
            </a:r>
          </a:p>
          <a:p>
            <a:pPr marL="0" indent="0">
              <a:buNone/>
            </a:pPr>
            <a:r>
              <a:rPr lang="ru-RU" dirty="0" smtClean="0">
                <a:latin typeface="Georgia" pitchFamily="18" charset="0"/>
              </a:rPr>
              <a:t>       </a:t>
            </a:r>
            <a:r>
              <a:rPr lang="ru-RU" sz="3200" b="1" dirty="0" smtClean="0">
                <a:solidFill>
                  <a:srgbClr val="073E87"/>
                </a:solidFill>
                <a:latin typeface="Georgia" pitchFamily="18" charset="0"/>
              </a:rPr>
              <a:t>.</a:t>
            </a:r>
            <a:r>
              <a:rPr lang="ru-RU" dirty="0" smtClean="0">
                <a:latin typeface="Georgia" pitchFamily="18" charset="0"/>
              </a:rPr>
              <a:t> Воспитать потребность в чтении, интерес к литературе.</a:t>
            </a:r>
          </a:p>
          <a:p>
            <a:pPr marL="0" indent="0">
              <a:buNone/>
            </a:pPr>
            <a:r>
              <a:rPr lang="ru-RU" dirty="0" smtClean="0">
                <a:latin typeface="Georgia" pitchFamily="18" charset="0"/>
              </a:rPr>
              <a:t>      </a:t>
            </a:r>
            <a:r>
              <a:rPr lang="ru-RU" sz="3600" b="1" dirty="0" smtClean="0">
                <a:solidFill>
                  <a:srgbClr val="073E87"/>
                </a:solidFill>
                <a:latin typeface="Georgia" pitchFamily="18" charset="0"/>
              </a:rPr>
              <a:t>.</a:t>
            </a:r>
            <a:r>
              <a:rPr lang="ru-RU" dirty="0" smtClean="0">
                <a:latin typeface="Georgia" pitchFamily="18" charset="0"/>
              </a:rPr>
              <a:t> Научить понимать художественное слово и на этой основе формировать понимание жизни, активное отношение к действительности, идейно-нравственные позиции, эстетические вкусы, взгляды, потребности, высокую общую и читательскую культуру.</a:t>
            </a:r>
            <a:endParaRPr lang="ru-RU" dirty="0">
              <a:latin typeface="Georgia" pitchFamily="18" charset="0"/>
            </a:endParaRPr>
          </a:p>
        </p:txBody>
      </p:sp>
      <p:sp>
        <p:nvSpPr>
          <p:cNvPr id="2" name="Заголовок 1"/>
          <p:cNvSpPr>
            <a:spLocks noGrp="1"/>
          </p:cNvSpPr>
          <p:nvPr>
            <p:ph type="title"/>
          </p:nvPr>
        </p:nvSpPr>
        <p:spPr/>
        <p:txBody>
          <a:bodyPr>
            <a:normAutofit fontScale="90000"/>
          </a:bodyPr>
          <a:lstStyle/>
          <a:p>
            <a:r>
              <a:rPr lang="ru-RU" dirty="0" smtClean="0">
                <a:solidFill>
                  <a:schemeClr val="tx1"/>
                </a:solidFill>
                <a:latin typeface="Georgia" pitchFamily="18" charset="0"/>
              </a:rPr>
              <a:t>Задачи учителя</a:t>
            </a:r>
            <a:r>
              <a:rPr lang="ru-RU" dirty="0"/>
              <a:t/>
            </a:r>
            <a:br>
              <a:rPr lang="ru-RU" dirty="0"/>
            </a:br>
            <a:endParaRPr lang="ru-RU" dirty="0"/>
          </a:p>
        </p:txBody>
      </p:sp>
    </p:spTree>
    <p:extLst>
      <p:ext uri="{BB962C8B-B14F-4D97-AF65-F5344CB8AC3E}">
        <p14:creationId xmlns:p14="http://schemas.microsoft.com/office/powerpoint/2010/main" xmlns="" val="4140496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16632"/>
            <a:ext cx="4572000" cy="662473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8385" y="116632"/>
            <a:ext cx="4383050" cy="6624736"/>
          </a:xfrm>
          <a:prstGeom prst="rect">
            <a:avLst/>
          </a:prstGeom>
        </p:spPr>
      </p:pic>
    </p:spTree>
    <p:extLst>
      <p:ext uri="{BB962C8B-B14F-4D97-AF65-F5344CB8AC3E}">
        <p14:creationId xmlns:p14="http://schemas.microsoft.com/office/powerpoint/2010/main" xmlns="" val="3499178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124744"/>
            <a:ext cx="7704856" cy="5262979"/>
          </a:xfrm>
          <a:prstGeom prst="rect">
            <a:avLst/>
          </a:prstGeom>
        </p:spPr>
        <p:txBody>
          <a:bodyPr wrap="square">
            <a:spAutoFit/>
          </a:bodyPr>
          <a:lstStyle/>
          <a:p>
            <a:pPr algn="just"/>
            <a:r>
              <a:rPr lang="ru-RU" sz="2400" smtClean="0">
                <a:solidFill>
                  <a:srgbClr val="333333"/>
                </a:solidFill>
                <a:latin typeface="Georgia" pitchFamily="18" charset="0"/>
                <a:ea typeface="Times New Roman"/>
                <a:cs typeface="Times New Roman"/>
              </a:rPr>
              <a:t>      </a:t>
            </a:r>
            <a:r>
              <a:rPr lang="ru-RU" sz="2800" smtClean="0">
                <a:solidFill>
                  <a:srgbClr val="333333"/>
                </a:solidFill>
                <a:latin typeface="Georgia" pitchFamily="18" charset="0"/>
                <a:ea typeface="Times New Roman"/>
                <a:cs typeface="Times New Roman"/>
              </a:rPr>
              <a:t>Учащимся </a:t>
            </a:r>
            <a:r>
              <a:rPr lang="ru-RU" sz="2800" dirty="0">
                <a:solidFill>
                  <a:srgbClr val="333333"/>
                </a:solidFill>
                <a:latin typeface="Georgia" pitchFamily="18" charset="0"/>
                <a:ea typeface="Times New Roman"/>
                <a:cs typeface="Times New Roman"/>
              </a:rPr>
              <a:t>нравятся и запоминаются именно те уроки, на которых в большей степени проявляются их творческие способности. </a:t>
            </a:r>
            <a:r>
              <a:rPr lang="ru-RU" sz="2800" dirty="0" smtClean="0">
                <a:solidFill>
                  <a:srgbClr val="333333"/>
                </a:solidFill>
                <a:latin typeface="Georgia" pitchFamily="18" charset="0"/>
                <a:ea typeface="Times New Roman"/>
                <a:cs typeface="Times New Roman"/>
              </a:rPr>
              <a:t>Отмечая </a:t>
            </a:r>
            <a:r>
              <a:rPr lang="ru-RU" sz="2800" dirty="0">
                <a:solidFill>
                  <a:srgbClr val="333333"/>
                </a:solidFill>
                <a:latin typeface="Georgia" pitchFamily="18" charset="0"/>
                <a:ea typeface="Times New Roman"/>
                <a:cs typeface="Times New Roman"/>
              </a:rPr>
              <a:t>положительные стороны таких уроков, ученики указывают на большее количество новых знаний, расширение их интеллекта, словарного запаса языка, на развитие интереса к предмету, на получение навыков самостоятельной обработки информации, на развитие внимания творческих способностей.</a:t>
            </a:r>
            <a:endParaRPr lang="ru-RU" sz="2800" dirty="0">
              <a:latin typeface="Georgia" pitchFamily="18" charset="0"/>
            </a:endParaRPr>
          </a:p>
        </p:txBody>
      </p:sp>
    </p:spTree>
    <p:extLst>
      <p:ext uri="{BB962C8B-B14F-4D97-AF65-F5344CB8AC3E}">
        <p14:creationId xmlns:p14="http://schemas.microsoft.com/office/powerpoint/2010/main" xmlns="" val="1455639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04665"/>
            <a:ext cx="7200800" cy="7391767"/>
          </a:xfrm>
          <a:prstGeom prst="rect">
            <a:avLst/>
          </a:prstGeom>
          <a:noFill/>
        </p:spPr>
        <p:txBody>
          <a:bodyPr wrap="square" rtlCol="0">
            <a:spAutoFit/>
          </a:bodyPr>
          <a:lstStyle/>
          <a:p>
            <a:r>
              <a:rPr lang="ru-RU" b="1" dirty="0">
                <a:latin typeface="Times New Roman" pitchFamily="18" charset="0"/>
                <a:ea typeface="Calibri"/>
                <a:cs typeface="Times New Roman" pitchFamily="18" charset="0"/>
              </a:rPr>
              <a:t>Очень важно создать на уроке ситуацию успеха, чтобы каждый ученик поверил в свои силы. Эмоциональный комфорт и творческая раскованность на уроке возможны только при </a:t>
            </a:r>
            <a:r>
              <a:rPr lang="ru-RU" b="1" dirty="0" smtClean="0">
                <a:latin typeface="Times New Roman" pitchFamily="18" charset="0"/>
                <a:ea typeface="Calibri"/>
                <a:cs typeface="Times New Roman" pitchFamily="18" charset="0"/>
              </a:rPr>
              <a:t>соблюдении методических требований:</a:t>
            </a:r>
          </a:p>
          <a:p>
            <a:endParaRPr lang="ru-RU" b="1" dirty="0" smtClean="0">
              <a:latin typeface="Times New Roman" pitchFamily="18" charset="0"/>
              <a:ea typeface="Calibri"/>
              <a:cs typeface="Times New Roman" pitchFamily="18" charset="0"/>
            </a:endParaRPr>
          </a:p>
          <a:p>
            <a:pPr>
              <a:lnSpc>
                <a:spcPts val="1500"/>
              </a:lnSpc>
              <a:spcAft>
                <a:spcPts val="750"/>
              </a:spcAft>
            </a:pPr>
            <a:r>
              <a:rPr lang="ru-RU" sz="1600" b="1" dirty="0">
                <a:solidFill>
                  <a:srgbClr val="333333"/>
                </a:solidFill>
                <a:latin typeface="Times New Roman" pitchFamily="18" charset="0"/>
                <a:ea typeface="Times New Roman"/>
                <a:cs typeface="Times New Roman" pitchFamily="18" charset="0"/>
              </a:rPr>
              <a:t>- </a:t>
            </a:r>
            <a:r>
              <a:rPr lang="ru-RU" dirty="0">
                <a:solidFill>
                  <a:srgbClr val="333333"/>
                </a:solidFill>
                <a:latin typeface="Times New Roman" pitchFamily="18" charset="0"/>
                <a:ea typeface="Times New Roman"/>
                <a:cs typeface="Times New Roman" pitchFamily="18" charset="0"/>
              </a:rPr>
              <a:t>доброжелательность, неагрессивность обращений;</a:t>
            </a:r>
            <a:endParaRPr lang="ru-RU" dirty="0">
              <a:latin typeface="Times New Roman" pitchFamily="18" charset="0"/>
              <a:ea typeface="Times New Roman"/>
              <a:cs typeface="Times New Roman" pitchFamily="18" charset="0"/>
            </a:endParaRPr>
          </a:p>
          <a:p>
            <a:pPr>
              <a:lnSpc>
                <a:spcPts val="1500"/>
              </a:lnSpc>
              <a:spcAft>
                <a:spcPts val="750"/>
              </a:spcAft>
            </a:pPr>
            <a:r>
              <a:rPr lang="ru-RU" dirty="0" smtClean="0">
                <a:solidFill>
                  <a:srgbClr val="333333"/>
                </a:solidFill>
                <a:latin typeface="Times New Roman" pitchFamily="18" charset="0"/>
                <a:ea typeface="Times New Roman"/>
                <a:cs typeface="Times New Roman" pitchFamily="18" charset="0"/>
              </a:rPr>
              <a:t>- возможность </a:t>
            </a:r>
            <a:r>
              <a:rPr lang="ru-RU" dirty="0">
                <a:solidFill>
                  <a:srgbClr val="333333"/>
                </a:solidFill>
                <a:latin typeface="Times New Roman" pitchFamily="18" charset="0"/>
                <a:ea typeface="Times New Roman"/>
                <a:cs typeface="Times New Roman" pitchFamily="18" charset="0"/>
              </a:rPr>
              <a:t>свободного проявления чувств</a:t>
            </a:r>
            <a:r>
              <a:rPr lang="ru-RU" dirty="0" smtClean="0">
                <a:solidFill>
                  <a:srgbClr val="333333"/>
                </a:solidFill>
                <a:latin typeface="Times New Roman" pitchFamily="18" charset="0"/>
                <a:ea typeface="Times New Roman"/>
                <a:cs typeface="Times New Roman" pitchFamily="18" charset="0"/>
              </a:rPr>
              <a:t>.</a:t>
            </a:r>
          </a:p>
          <a:p>
            <a:pPr>
              <a:lnSpc>
                <a:spcPts val="1500"/>
              </a:lnSpc>
              <a:spcAft>
                <a:spcPts val="750"/>
              </a:spcAft>
            </a:pPr>
            <a:r>
              <a:rPr lang="ru-RU" dirty="0" smtClean="0">
                <a:solidFill>
                  <a:srgbClr val="333333"/>
                </a:solidFill>
                <a:latin typeface="Times New Roman" pitchFamily="18" charset="0"/>
                <a:ea typeface="Times New Roman"/>
                <a:cs typeface="Times New Roman" pitchFamily="18" charset="0"/>
              </a:rPr>
              <a:t>(</a:t>
            </a:r>
            <a:r>
              <a:rPr lang="ru-RU" dirty="0">
                <a:solidFill>
                  <a:srgbClr val="333333"/>
                </a:solidFill>
                <a:latin typeface="Times New Roman" pitchFamily="18" charset="0"/>
                <a:ea typeface="Times New Roman"/>
                <a:cs typeface="Times New Roman" pitchFamily="18" charset="0"/>
              </a:rPr>
              <a:t>Это очень важное требование. Установлено, что если ограничивать ребенка в проявлении чувств, требовать, чтобы не так бурно спорил, потише смеялся, не так громко хлопал в ладоши, умерил удивление, радость, восторг, и использовать другие ограничения, подавляющие истинные чувства, то очень скоро ребенок почувствует неуверенность в себе, а это может снизить или уничтожить творческие способности).</a:t>
            </a:r>
            <a:endParaRPr lang="ru-RU" dirty="0">
              <a:latin typeface="Times New Roman" pitchFamily="18" charset="0"/>
              <a:ea typeface="Times New Roman"/>
              <a:cs typeface="Times New Roman" pitchFamily="18" charset="0"/>
            </a:endParaRPr>
          </a:p>
          <a:p>
            <a:pPr>
              <a:lnSpc>
                <a:spcPts val="1500"/>
              </a:lnSpc>
              <a:spcAft>
                <a:spcPts val="750"/>
              </a:spcAft>
            </a:pPr>
            <a:r>
              <a:rPr lang="ru-RU" dirty="0" smtClean="0">
                <a:solidFill>
                  <a:srgbClr val="333333"/>
                </a:solidFill>
                <a:latin typeface="Times New Roman" pitchFamily="18" charset="0"/>
                <a:ea typeface="Times New Roman"/>
                <a:cs typeface="Times New Roman" pitchFamily="18" charset="0"/>
              </a:rPr>
              <a:t>- установление </a:t>
            </a:r>
            <a:r>
              <a:rPr lang="ru-RU" dirty="0">
                <a:solidFill>
                  <a:srgbClr val="333333"/>
                </a:solidFill>
                <a:latin typeface="Times New Roman" pitchFamily="18" charset="0"/>
                <a:ea typeface="Times New Roman"/>
                <a:cs typeface="Times New Roman" pitchFamily="18" charset="0"/>
              </a:rPr>
              <a:t>эмпатийных отношений, т.е. умении чувствовать ближнего, сопереживать ему, сочувствовать</a:t>
            </a:r>
            <a:r>
              <a:rPr lang="ru-RU" dirty="0" smtClean="0">
                <a:solidFill>
                  <a:srgbClr val="333333"/>
                </a:solidFill>
                <a:latin typeface="Times New Roman" pitchFamily="18" charset="0"/>
                <a:ea typeface="Times New Roman"/>
                <a:cs typeface="Times New Roman" pitchFamily="18" charset="0"/>
              </a:rPr>
              <a:t>.</a:t>
            </a:r>
          </a:p>
          <a:p>
            <a:pPr marL="342900" indent="-342900">
              <a:lnSpc>
                <a:spcPts val="1500"/>
              </a:lnSpc>
              <a:spcAft>
                <a:spcPts val="750"/>
              </a:spcAft>
              <a:buFontTx/>
              <a:buChar char="-"/>
            </a:pPr>
            <a:endParaRPr lang="ru-RU" dirty="0">
              <a:latin typeface="Times New Roman" pitchFamily="18" charset="0"/>
              <a:ea typeface="Times New Roman"/>
              <a:cs typeface="Times New Roman" pitchFamily="18" charset="0"/>
            </a:endParaRPr>
          </a:p>
          <a:p>
            <a:pPr>
              <a:lnSpc>
                <a:spcPts val="1500"/>
              </a:lnSpc>
              <a:spcAft>
                <a:spcPts val="750"/>
              </a:spcAft>
            </a:pPr>
            <a:r>
              <a:rPr lang="ru-RU" dirty="0" smtClean="0">
                <a:solidFill>
                  <a:srgbClr val="333333"/>
                </a:solidFill>
                <a:latin typeface="Times New Roman" pitchFamily="18" charset="0"/>
                <a:ea typeface="Times New Roman"/>
                <a:cs typeface="Times New Roman" pitchFamily="18" charset="0"/>
              </a:rPr>
              <a:t>- использование </a:t>
            </a:r>
            <a:r>
              <a:rPr lang="ru-RU" dirty="0">
                <a:solidFill>
                  <a:srgbClr val="333333"/>
                </a:solidFill>
                <a:latin typeface="Times New Roman" pitchFamily="18" charset="0"/>
                <a:ea typeface="Times New Roman"/>
                <a:cs typeface="Times New Roman" pitchFamily="18" charset="0"/>
              </a:rPr>
              <a:t>способов ненасильственного общения: свобода выбора, снятие запретов, позитивное подкрепление ответов, авансирование похвалы, допущение ошибок при формировании нового</a:t>
            </a:r>
            <a:r>
              <a:rPr lang="ru-RU" dirty="0" smtClean="0">
                <a:solidFill>
                  <a:srgbClr val="333333"/>
                </a:solidFill>
                <a:latin typeface="Times New Roman" pitchFamily="18" charset="0"/>
                <a:ea typeface="Times New Roman"/>
                <a:cs typeface="Times New Roman" pitchFamily="18" charset="0"/>
              </a:rPr>
              <a:t>;</a:t>
            </a:r>
          </a:p>
          <a:p>
            <a:pPr marL="342900" indent="-342900">
              <a:lnSpc>
                <a:spcPts val="1500"/>
              </a:lnSpc>
              <a:spcAft>
                <a:spcPts val="750"/>
              </a:spcAft>
              <a:buFontTx/>
              <a:buChar char="-"/>
            </a:pPr>
            <a:endParaRPr lang="ru-RU" dirty="0">
              <a:latin typeface="Times New Roman" pitchFamily="18" charset="0"/>
              <a:ea typeface="Times New Roman"/>
              <a:cs typeface="Times New Roman" pitchFamily="18" charset="0"/>
            </a:endParaRPr>
          </a:p>
          <a:p>
            <a:pPr>
              <a:lnSpc>
                <a:spcPts val="1500"/>
              </a:lnSpc>
              <a:spcAft>
                <a:spcPts val="750"/>
              </a:spcAft>
            </a:pPr>
            <a:r>
              <a:rPr lang="ru-RU" dirty="0">
                <a:solidFill>
                  <a:srgbClr val="333333"/>
                </a:solidFill>
                <a:latin typeface="Times New Roman" pitchFamily="18" charset="0"/>
                <a:ea typeface="Times New Roman"/>
                <a:cs typeface="Times New Roman" pitchFamily="18" charset="0"/>
              </a:rPr>
              <a:t>- восприятие ситуации (ответов, предложений) не как хорошей или плохой, а как требующей размышления, рассуждения, разрешения.</a:t>
            </a:r>
            <a:endParaRPr lang="ru-RU" dirty="0">
              <a:latin typeface="Times New Roman" pitchFamily="18" charset="0"/>
              <a:ea typeface="Times New Roman"/>
              <a:cs typeface="Times New Roman" pitchFamily="18" charset="0"/>
            </a:endParaRPr>
          </a:p>
          <a:p>
            <a:pPr>
              <a:lnSpc>
                <a:spcPts val="1500"/>
              </a:lnSpc>
              <a:spcAft>
                <a:spcPts val="750"/>
              </a:spcAft>
            </a:pPr>
            <a:r>
              <a:rPr lang="ru-RU" sz="1600" b="1" dirty="0">
                <a:solidFill>
                  <a:srgbClr val="333333"/>
                </a:solidFill>
                <a:latin typeface="Times New Roman" pitchFamily="18" charset="0"/>
                <a:ea typeface="Times New Roman"/>
                <a:cs typeface="Times New Roman" pitchFamily="18" charset="0"/>
              </a:rPr>
              <a:t>                                                 </a:t>
            </a:r>
            <a:r>
              <a:rPr lang="ru-RU" sz="1600" dirty="0">
                <a:solidFill>
                  <a:srgbClr val="333333"/>
                </a:solidFill>
                <a:latin typeface="Helvetica"/>
                <a:ea typeface="Times New Roman"/>
              </a:rPr>
              <a:t>                          </a:t>
            </a:r>
            <a:r>
              <a:rPr lang="ru-RU" dirty="0">
                <a:solidFill>
                  <a:srgbClr val="333333"/>
                </a:solidFill>
                <a:latin typeface="Helvetica"/>
                <a:ea typeface="Times New Roman"/>
              </a:rPr>
              <a:t>                   </a:t>
            </a:r>
            <a:endParaRPr lang="ru-RU" sz="2400" dirty="0">
              <a:latin typeface="Times New Roman"/>
              <a:ea typeface="Times New Roman"/>
            </a:endParaRPr>
          </a:p>
          <a:p>
            <a:pPr>
              <a:lnSpc>
                <a:spcPts val="1500"/>
              </a:lnSpc>
              <a:spcAft>
                <a:spcPts val="750"/>
              </a:spcAft>
            </a:pPr>
            <a:r>
              <a:rPr lang="ru-RU" dirty="0">
                <a:solidFill>
                  <a:srgbClr val="333333"/>
                </a:solidFill>
                <a:latin typeface="Helvetica"/>
                <a:ea typeface="Times New Roman"/>
              </a:rPr>
              <a:t> </a:t>
            </a:r>
            <a:endParaRPr lang="ru-RU" sz="2400" dirty="0">
              <a:latin typeface="Times New Roman"/>
              <a:ea typeface="Times New Roman"/>
            </a:endParaRPr>
          </a:p>
          <a:p>
            <a:pPr>
              <a:lnSpc>
                <a:spcPts val="1500"/>
              </a:lnSpc>
              <a:spcAft>
                <a:spcPts val="750"/>
              </a:spcAft>
            </a:pPr>
            <a:r>
              <a:rPr lang="ru-RU" dirty="0">
                <a:solidFill>
                  <a:srgbClr val="333333"/>
                </a:solidFill>
                <a:latin typeface="Helvetica"/>
                <a:ea typeface="Times New Roman"/>
              </a:rPr>
              <a:t> </a:t>
            </a:r>
            <a:endParaRPr lang="ru-RU" sz="2400" dirty="0">
              <a:latin typeface="Times New Roman"/>
              <a:ea typeface="Times New Roman"/>
            </a:endParaRPr>
          </a:p>
          <a:p>
            <a:endParaRPr lang="ru-RU" dirty="0" smtClean="0">
              <a:latin typeface="Times New Roman"/>
              <a:ea typeface="Calibri"/>
            </a:endParaRPr>
          </a:p>
          <a:p>
            <a:endParaRPr lang="ru-RU" dirty="0"/>
          </a:p>
        </p:txBody>
      </p:sp>
    </p:spTree>
    <p:extLst>
      <p:ext uri="{BB962C8B-B14F-4D97-AF65-F5344CB8AC3E}">
        <p14:creationId xmlns:p14="http://schemas.microsoft.com/office/powerpoint/2010/main" xmlns="" val="1762211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052736"/>
            <a:ext cx="7344816" cy="5127045"/>
          </a:xfrm>
          <a:prstGeom prst="rect">
            <a:avLst/>
          </a:prstGeom>
          <a:noFill/>
        </p:spPr>
        <p:txBody>
          <a:bodyPr wrap="square" rtlCol="0">
            <a:spAutoFit/>
          </a:bodyPr>
          <a:lstStyle/>
          <a:p>
            <a:pPr>
              <a:lnSpc>
                <a:spcPct val="115000"/>
              </a:lnSpc>
              <a:spcAft>
                <a:spcPts val="1000"/>
              </a:spcAft>
            </a:pPr>
            <a:r>
              <a:rPr lang="ru-RU" dirty="0">
                <a:latin typeface="Times New Roman"/>
                <a:ea typeface="Calibri"/>
                <a:cs typeface="Times New Roman"/>
              </a:rPr>
              <a:t>Важно не только объяснять новый материал, но и дать возможность ученику самому  «открыть» новое, то есть учить удивляться.  В этом первоочередную роль играет создание на уроке творческой среды. </a:t>
            </a:r>
            <a:endParaRPr lang="ru-RU" sz="1400" dirty="0">
              <a:latin typeface="Calibri"/>
              <a:ea typeface="Calibri"/>
              <a:cs typeface="Times New Roman"/>
            </a:endParaRPr>
          </a:p>
          <a:p>
            <a:pPr indent="449580">
              <a:lnSpc>
                <a:spcPct val="115000"/>
              </a:lnSpc>
              <a:spcAft>
                <a:spcPts val="1000"/>
              </a:spcAft>
            </a:pPr>
            <a:r>
              <a:rPr lang="ru-RU" i="1" dirty="0">
                <a:latin typeface="Times New Roman"/>
                <a:ea typeface="Calibri"/>
                <a:cs typeface="Times New Roman"/>
              </a:rPr>
              <a:t>Что же такое творчество?</a:t>
            </a:r>
            <a:r>
              <a:rPr lang="ru-RU" i="1" dirty="0">
                <a:latin typeface="Times New Roman"/>
                <a:ea typeface="Times New Roman"/>
                <a:cs typeface="Times New Roman"/>
              </a:rPr>
              <a:t> </a:t>
            </a:r>
            <a:r>
              <a:rPr lang="ru-RU" sz="2000" b="1" dirty="0">
                <a:latin typeface="Times New Roman"/>
                <a:ea typeface="Times New Roman"/>
                <a:cs typeface="Times New Roman"/>
              </a:rPr>
              <a:t>Р. </a:t>
            </a:r>
            <a:r>
              <a:rPr lang="ru-RU" sz="2000" b="1" dirty="0" smtClean="0">
                <a:latin typeface="Times New Roman"/>
                <a:ea typeface="Times New Roman"/>
                <a:cs typeface="Times New Roman"/>
              </a:rPr>
              <a:t>Мэй</a:t>
            </a:r>
            <a:r>
              <a:rPr lang="ru-RU" dirty="0">
                <a:solidFill>
                  <a:srgbClr val="000000"/>
                </a:solidFill>
                <a:latin typeface="Times New Roman"/>
                <a:ea typeface="Times New Roman"/>
                <a:cs typeface="Times New Roman"/>
              </a:rPr>
              <a:t>  пишет: «…То, что проявляется как творчество — это всегда процесс… в котором осуществляется взаимосвязь личности и мира»</a:t>
            </a:r>
            <a:r>
              <a:rPr lang="ru-RU" dirty="0">
                <a:solidFill>
                  <a:srgbClr val="0B0080"/>
                </a:solidFill>
                <a:latin typeface="Times New Roman"/>
                <a:ea typeface="Times New Roman"/>
                <a:cs typeface="Times New Roman"/>
              </a:rPr>
              <a:t>.</a:t>
            </a:r>
            <a:r>
              <a:rPr lang="ru-RU" dirty="0">
                <a:latin typeface="Times New Roman"/>
                <a:ea typeface="Times New Roman"/>
                <a:cs typeface="Times New Roman"/>
              </a:rPr>
              <a:t> </a:t>
            </a:r>
            <a:r>
              <a:rPr lang="ru-RU" dirty="0">
                <a:solidFill>
                  <a:srgbClr val="000000"/>
                </a:solidFill>
                <a:latin typeface="Times New Roman"/>
                <a:ea typeface="Times New Roman"/>
                <a:cs typeface="Times New Roman"/>
              </a:rPr>
              <a:t>По мнению </a:t>
            </a:r>
            <a:r>
              <a:rPr lang="ru-RU" sz="2000" b="1" dirty="0">
                <a:solidFill>
                  <a:srgbClr val="000000"/>
                </a:solidFill>
                <a:latin typeface="Times New Roman"/>
                <a:ea typeface="Times New Roman"/>
                <a:cs typeface="Times New Roman"/>
              </a:rPr>
              <a:t>Д. В. Винникотта</a:t>
            </a:r>
            <a:r>
              <a:rPr lang="ru-RU" dirty="0">
                <a:solidFill>
                  <a:srgbClr val="000000"/>
                </a:solidFill>
                <a:latin typeface="Times New Roman"/>
                <a:ea typeface="Times New Roman"/>
                <a:cs typeface="Times New Roman"/>
              </a:rPr>
              <a:t>, «творческая деятельность — это то, что обеспечивает здоровое состояние человека».</a:t>
            </a:r>
            <a:r>
              <a:rPr lang="ru-RU" sz="2000" dirty="0">
                <a:solidFill>
                  <a:srgbClr val="000000"/>
                </a:solidFill>
                <a:latin typeface="Times New Roman"/>
                <a:ea typeface="Times New Roman"/>
                <a:cs typeface="Times New Roman"/>
              </a:rPr>
              <a:t> </a:t>
            </a:r>
            <a:r>
              <a:rPr lang="ru-RU" sz="2000" b="1" dirty="0">
                <a:solidFill>
                  <a:srgbClr val="000000"/>
                </a:solidFill>
                <a:latin typeface="Times New Roman"/>
                <a:ea typeface="Times New Roman"/>
                <a:cs typeface="Times New Roman"/>
              </a:rPr>
              <a:t>Н. А. Бердяев </a:t>
            </a:r>
            <a:r>
              <a:rPr lang="ru-RU" dirty="0">
                <a:solidFill>
                  <a:srgbClr val="000000"/>
                </a:solidFill>
                <a:latin typeface="Times New Roman"/>
                <a:ea typeface="Times New Roman"/>
                <a:cs typeface="Times New Roman"/>
              </a:rPr>
              <a:t>придерживается следующей точки зрения: «Творческий акт всегда есть освобождение и преодоление. В нём есть переживание силы». </a:t>
            </a:r>
            <a:endParaRPr lang="ru-RU" dirty="0" smtClean="0">
              <a:solidFill>
                <a:srgbClr val="000000"/>
              </a:solidFill>
              <a:latin typeface="Times New Roman"/>
              <a:ea typeface="Times New Roman"/>
              <a:cs typeface="Times New Roman"/>
            </a:endParaRPr>
          </a:p>
          <a:p>
            <a:pPr indent="449580">
              <a:lnSpc>
                <a:spcPct val="115000"/>
              </a:lnSpc>
              <a:spcAft>
                <a:spcPts val="1000"/>
              </a:spcAft>
            </a:pPr>
            <a:r>
              <a:rPr lang="ru-RU" dirty="0" smtClean="0">
                <a:solidFill>
                  <a:srgbClr val="000000"/>
                </a:solidFill>
                <a:latin typeface="Times New Roman"/>
                <a:ea typeface="Times New Roman"/>
                <a:cs typeface="Times New Roman"/>
              </a:rPr>
              <a:t>Таким </a:t>
            </a:r>
            <a:r>
              <a:rPr lang="ru-RU" dirty="0">
                <a:solidFill>
                  <a:srgbClr val="000000"/>
                </a:solidFill>
                <a:latin typeface="Times New Roman"/>
                <a:ea typeface="Times New Roman"/>
                <a:cs typeface="Times New Roman"/>
              </a:rPr>
              <a:t>образом, </a:t>
            </a:r>
            <a:r>
              <a:rPr lang="ru-RU" i="1" dirty="0">
                <a:solidFill>
                  <a:srgbClr val="000000"/>
                </a:solidFill>
                <a:latin typeface="Times New Roman"/>
                <a:ea typeface="Times New Roman"/>
                <a:cs typeface="Times New Roman"/>
              </a:rPr>
              <a:t>творчество</a:t>
            </a:r>
            <a:r>
              <a:rPr lang="ru-RU" dirty="0">
                <a:solidFill>
                  <a:srgbClr val="000000"/>
                </a:solidFill>
                <a:latin typeface="Times New Roman"/>
                <a:ea typeface="Times New Roman"/>
                <a:cs typeface="Times New Roman"/>
              </a:rPr>
              <a:t> — это то, в чём человек может осуществлять свою</a:t>
            </a:r>
            <a:r>
              <a:rPr lang="ru-RU" sz="2000" dirty="0">
                <a:latin typeface="Times New Roman"/>
                <a:ea typeface="Times New Roman"/>
                <a:cs typeface="Times New Roman"/>
              </a:rPr>
              <a:t> </a:t>
            </a:r>
            <a:r>
              <a:rPr lang="ru-RU" sz="2400" b="1" i="1" dirty="0" smtClean="0">
                <a:latin typeface="Times New Roman"/>
                <a:ea typeface="Times New Roman"/>
                <a:cs typeface="Times New Roman"/>
              </a:rPr>
              <a:t>свободу</a:t>
            </a:r>
            <a:r>
              <a:rPr lang="ru-RU" dirty="0" smtClean="0">
                <a:solidFill>
                  <a:srgbClr val="000000"/>
                </a:solidFill>
                <a:latin typeface="Times New Roman"/>
                <a:ea typeface="Times New Roman"/>
                <a:cs typeface="Times New Roman"/>
              </a:rPr>
              <a:t>, </a:t>
            </a:r>
            <a:r>
              <a:rPr lang="ru-RU" dirty="0">
                <a:solidFill>
                  <a:srgbClr val="000000"/>
                </a:solidFill>
                <a:latin typeface="Times New Roman"/>
                <a:ea typeface="Times New Roman"/>
                <a:cs typeface="Times New Roman"/>
              </a:rPr>
              <a:t>связь с миром, связь со своей глубинной сущностью. </a:t>
            </a:r>
            <a:r>
              <a:rPr lang="ru-RU" dirty="0">
                <a:latin typeface="Times New Roman"/>
                <a:ea typeface="Calibri"/>
                <a:cs typeface="Times New Roman"/>
              </a:rPr>
              <a:t>Через творчество раскрываются потенциальные возможности и способности ученика.</a:t>
            </a:r>
            <a:endParaRPr lang="ru-RU" sz="1400" dirty="0">
              <a:effectLst/>
              <a:latin typeface="Calibri"/>
              <a:ea typeface="Calibri"/>
              <a:cs typeface="Times New Roman"/>
            </a:endParaRPr>
          </a:p>
        </p:txBody>
      </p:sp>
    </p:spTree>
    <p:extLst>
      <p:ext uri="{BB962C8B-B14F-4D97-AF65-F5344CB8AC3E}">
        <p14:creationId xmlns:p14="http://schemas.microsoft.com/office/powerpoint/2010/main" xmlns="" val="978894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404664"/>
            <a:ext cx="7704856" cy="6180153"/>
          </a:xfrm>
          <a:prstGeom prst="rect">
            <a:avLst/>
          </a:prstGeom>
          <a:noFill/>
        </p:spPr>
        <p:txBody>
          <a:bodyPr wrap="square" rtlCol="0">
            <a:spAutoFit/>
          </a:bodyPr>
          <a:lstStyle/>
          <a:p>
            <a:pPr indent="449580">
              <a:lnSpc>
                <a:spcPct val="115000"/>
              </a:lnSpc>
              <a:spcAft>
                <a:spcPts val="1000"/>
              </a:spcAft>
            </a:pPr>
            <a:r>
              <a:rPr lang="ru-RU" sz="2000" b="1" dirty="0">
                <a:latin typeface="Times New Roman"/>
                <a:ea typeface="Calibri"/>
                <a:cs typeface="Times New Roman"/>
              </a:rPr>
              <a:t>В.А.Ясвин</a:t>
            </a:r>
            <a:r>
              <a:rPr lang="ru-RU" sz="2000" dirty="0">
                <a:latin typeface="Times New Roman"/>
                <a:ea typeface="Calibri"/>
                <a:cs typeface="Times New Roman"/>
              </a:rPr>
              <a:t> и </a:t>
            </a:r>
            <a:r>
              <a:rPr lang="ru-RU" sz="2000" b="1" dirty="0">
                <a:latin typeface="Times New Roman"/>
                <a:ea typeface="Calibri"/>
                <a:cs typeface="Times New Roman"/>
              </a:rPr>
              <a:t>В.И.Панов</a:t>
            </a:r>
            <a:r>
              <a:rPr lang="ru-RU" sz="2000" dirty="0">
                <a:latin typeface="Times New Roman"/>
                <a:ea typeface="Calibri"/>
                <a:cs typeface="Times New Roman"/>
              </a:rPr>
              <a:t> отмечают, что   творческая среда создает благоприятные условия для саморазвития свободной и активной личности, которой свойственна инициативность в освоении и преобразовании окружающего мира, высокая самооценка, открытость, а также свобода суждений и поступков. </a:t>
            </a:r>
            <a:r>
              <a:rPr lang="ru-RU" sz="2000" dirty="0" smtClean="0">
                <a:latin typeface="Times New Roman"/>
                <a:ea typeface="Calibri"/>
                <a:cs typeface="Times New Roman"/>
              </a:rPr>
              <a:t>  Творческая </a:t>
            </a:r>
            <a:r>
              <a:rPr lang="ru-RU" sz="2000" dirty="0">
                <a:latin typeface="Times New Roman"/>
                <a:ea typeface="Calibri"/>
                <a:cs typeface="Times New Roman"/>
              </a:rPr>
              <a:t>среда отличается высокой внутренней мотивированностью деятельности, которая сопровождается эмоциональным подъемом, позитивным, оптимистическим настроением. Становится ясно, что создание творческой среды в учебной деятельности не только создает комфортную обстановку на уроке, формирует коллектив, прививает интерес к предмету, но и при систематической работе способствует интеллектуальному развитию </a:t>
            </a:r>
            <a:r>
              <a:rPr lang="ru-RU" sz="2400" b="1" i="1" u="sng" dirty="0">
                <a:latin typeface="Times New Roman"/>
                <a:ea typeface="Calibri"/>
                <a:cs typeface="Times New Roman"/>
              </a:rPr>
              <a:t>всех</a:t>
            </a:r>
            <a:r>
              <a:rPr lang="ru-RU" sz="2000" dirty="0">
                <a:latin typeface="Times New Roman"/>
                <a:ea typeface="Calibri"/>
                <a:cs typeface="Times New Roman"/>
              </a:rPr>
              <a:t> учащихся. Но нужно помнить, что </a:t>
            </a:r>
            <a:r>
              <a:rPr lang="ru-RU" sz="2000" dirty="0">
                <a:solidFill>
                  <a:srgbClr val="000000"/>
                </a:solidFill>
                <a:latin typeface="Times New Roman"/>
                <a:ea typeface="Calibri"/>
                <a:cs typeface="Times New Roman"/>
              </a:rPr>
              <a:t>сущность этой среды - совместный поиск, совместное созидание, творческие споры равных партнеров. «Творческая» среда «изживает себя», когда в группе выделяется авторитарный лидер, который стремится направлять мысли и деятельность своих товарищей. </a:t>
            </a:r>
            <a:endParaRPr lang="ru-RU" sz="2000" dirty="0">
              <a:effectLst/>
              <a:latin typeface="Calibri"/>
              <a:ea typeface="Calibri"/>
              <a:cs typeface="Times New Roman"/>
            </a:endParaRPr>
          </a:p>
        </p:txBody>
      </p:sp>
    </p:spTree>
    <p:extLst>
      <p:ext uri="{BB962C8B-B14F-4D97-AF65-F5344CB8AC3E}">
        <p14:creationId xmlns:p14="http://schemas.microsoft.com/office/powerpoint/2010/main" xmlns="" val="1169086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0318" y="836712"/>
            <a:ext cx="7630113" cy="4481227"/>
          </a:xfrm>
          <a:prstGeom prst="rect">
            <a:avLst/>
          </a:prstGeom>
          <a:noFill/>
        </p:spPr>
        <p:txBody>
          <a:bodyPr wrap="square" rtlCol="0">
            <a:spAutoFit/>
          </a:bodyPr>
          <a:lstStyle/>
          <a:p>
            <a:pPr indent="449580" algn="just">
              <a:lnSpc>
                <a:spcPct val="115000"/>
              </a:lnSpc>
              <a:spcAft>
                <a:spcPts val="0"/>
              </a:spcAft>
            </a:pPr>
            <a:r>
              <a:rPr lang="ru-RU" sz="2800" b="1" dirty="0" smtClean="0">
                <a:latin typeface="Times New Roman"/>
                <a:ea typeface="Times New Roman"/>
              </a:rPr>
              <a:t>Каковы </a:t>
            </a:r>
            <a:r>
              <a:rPr lang="ru-RU" sz="2800" b="1" dirty="0">
                <a:latin typeface="Times New Roman"/>
                <a:ea typeface="Times New Roman"/>
              </a:rPr>
              <a:t>же основные задачи педагога</a:t>
            </a:r>
            <a:r>
              <a:rPr lang="ru-RU" sz="2800" b="1" dirty="0" smtClean="0">
                <a:latin typeface="Times New Roman"/>
                <a:ea typeface="Times New Roman"/>
              </a:rPr>
              <a:t>?</a:t>
            </a:r>
          </a:p>
          <a:p>
            <a:pPr indent="449580" algn="just">
              <a:lnSpc>
                <a:spcPct val="115000"/>
              </a:lnSpc>
              <a:spcAft>
                <a:spcPts val="0"/>
              </a:spcAft>
            </a:pPr>
            <a:r>
              <a:rPr lang="ru-RU" sz="2800" b="1" dirty="0" smtClean="0">
                <a:latin typeface="Times New Roman"/>
                <a:ea typeface="Times New Roman"/>
              </a:rPr>
              <a:t> </a:t>
            </a:r>
          </a:p>
          <a:p>
            <a:pPr indent="449580" algn="just">
              <a:lnSpc>
                <a:spcPct val="115000"/>
              </a:lnSpc>
              <a:spcAft>
                <a:spcPts val="0"/>
              </a:spcAft>
            </a:pPr>
            <a:endParaRPr lang="ru-RU" sz="2400" dirty="0" smtClean="0">
              <a:latin typeface="Times New Roman"/>
              <a:ea typeface="Times New Roman"/>
            </a:endParaRPr>
          </a:p>
          <a:p>
            <a:pPr indent="449580" algn="just">
              <a:lnSpc>
                <a:spcPct val="115000"/>
              </a:lnSpc>
              <a:spcAft>
                <a:spcPts val="0"/>
              </a:spcAft>
            </a:pPr>
            <a:r>
              <a:rPr lang="ru-RU" sz="2400" dirty="0" smtClean="0">
                <a:latin typeface="Times New Roman"/>
                <a:ea typeface="Times New Roman"/>
              </a:rPr>
              <a:t>Это </a:t>
            </a:r>
            <a:r>
              <a:rPr lang="ru-RU" sz="2400" dirty="0">
                <a:latin typeface="Times New Roman"/>
                <a:ea typeface="Times New Roman"/>
              </a:rPr>
              <a:t>создание условий для самостоятельной работы, вооружение учащихся </a:t>
            </a:r>
            <a:r>
              <a:rPr lang="ru-RU" sz="2400" i="1" dirty="0">
                <a:latin typeface="Times New Roman"/>
                <a:ea typeface="Times New Roman"/>
              </a:rPr>
              <a:t>методами и приёмами творческой работы</a:t>
            </a:r>
            <a:r>
              <a:rPr lang="ru-RU" sz="2400" dirty="0">
                <a:latin typeface="Times New Roman"/>
                <a:ea typeface="Times New Roman"/>
              </a:rPr>
              <a:t>, обеспечение школьникам основных условий для творческой деятельности, предоставление учащимся времени для осуществления всех фаз творчества (подготовка идеи; созревание идеи; озарение; проверка своей идеи, воплощенной в действительность).</a:t>
            </a:r>
            <a:endParaRPr lang="ru-RU" sz="2400" dirty="0">
              <a:effectLst/>
              <a:latin typeface="Times New Roman"/>
              <a:ea typeface="Times New Roman"/>
            </a:endParaRPr>
          </a:p>
        </p:txBody>
      </p:sp>
    </p:spTree>
    <p:extLst>
      <p:ext uri="{BB962C8B-B14F-4D97-AF65-F5344CB8AC3E}">
        <p14:creationId xmlns:p14="http://schemas.microsoft.com/office/powerpoint/2010/main" xmlns="" val="1187194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1916661"/>
            <a:ext cx="850112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Уроки по развитию критического мышления через чтение и письмо строятся по особой формуле: вызов, осмысление и размышление.</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Вызов</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подготавливает учащихся к восприятию новой информации. В уроках старого типа этот этап часто называли актуализацией знаний.</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Осмысление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это этап получения новых знаний, ввод новых понятий и терминов.</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Размышление</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этап усвоения новых знаний и умений, соотношения их с уже известными данными, сравнения, оценки и анализа.</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каждого этапа в технологии РКМЧП предлагаются свои приемы. Например, на стадии вызова можно использовать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кластеры</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корзину идей</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дерево предсказаний,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мозговой штурм</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стадии осмысления работают такие приемы как "Чтение с остановками",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a:rPr>
              <a:t>"Кубик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5"/>
              </a:rPr>
              <a:t>Блума</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5"/>
              </a:rPr>
              <a:t>"</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6"/>
              </a:rPr>
              <a:t>"Толстые и тонике вопросы"</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7"/>
              </a:rPr>
              <a:t>таблица "ЗХУ".</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стадии размышления подходят "Шесть шляп",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8"/>
              </a:rPr>
              <a:t>"</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hlinkClick r:id="rId8"/>
              </a:rPr>
              <a:t>Синквейн</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8"/>
              </a:rPr>
              <a:t>"</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"Ромашка вопросов", "Эссе".</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Прием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Инсерт</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может работать на каждом этапе урока.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785786" y="428604"/>
            <a:ext cx="7186583" cy="830997"/>
          </a:xfrm>
          <a:prstGeom prst="rect">
            <a:avLst/>
          </a:prstGeom>
          <a:noFill/>
        </p:spPr>
        <p:txBody>
          <a:bodyPr wrap="square" rtlCol="0">
            <a:spAutoFit/>
          </a:bodyPr>
          <a:lstStyle/>
          <a:p>
            <a:pPr algn="ctr"/>
            <a:r>
              <a:rPr lang="ru-RU" sz="2400" b="1" i="1" dirty="0" smtClean="0">
                <a:latin typeface="Times New Roman" pitchFamily="18" charset="0"/>
                <a:cs typeface="Times New Roman" pitchFamily="18" charset="0"/>
              </a:rPr>
              <a:t>Технология развития критического мышления через чтение и письмо</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Прием </a:t>
            </a:r>
            <a:r>
              <a:rPr lang="ru-RU" dirty="0" err="1" smtClean="0">
                <a:solidFill>
                  <a:schemeClr val="tx1"/>
                </a:solidFill>
              </a:rPr>
              <a:t>инсерт</a:t>
            </a:r>
            <a:endParaRPr lang="ru-RU" dirty="0">
              <a:solidFill>
                <a:schemeClr val="tx1"/>
              </a:solidFill>
            </a:endParaRPr>
          </a:p>
        </p:txBody>
      </p:sp>
      <p:sp>
        <p:nvSpPr>
          <p:cNvPr id="3" name="TextBox 2"/>
          <p:cNvSpPr txBox="1"/>
          <p:nvPr/>
        </p:nvSpPr>
        <p:spPr>
          <a:xfrm>
            <a:off x="285720" y="2428868"/>
            <a:ext cx="8358278" cy="4001095"/>
          </a:xfrm>
          <a:prstGeom prst="rect">
            <a:avLst/>
          </a:prstGeom>
          <a:noFill/>
        </p:spPr>
        <p:txBody>
          <a:bodyPr wrap="square" rtlCol="0">
            <a:spAutoFit/>
          </a:bodyPr>
          <a:lstStyle/>
          <a:p>
            <a:r>
              <a:rPr lang="ru-RU" b="1" i="1" dirty="0" smtClean="0"/>
              <a:t>        </a:t>
            </a:r>
            <a:r>
              <a:rPr lang="ru-RU" sz="2000" b="1" i="1" dirty="0" smtClean="0"/>
              <a:t>Прием </a:t>
            </a:r>
            <a:r>
              <a:rPr lang="ru-RU" sz="2000" b="1" i="1" dirty="0" err="1" smtClean="0"/>
              <a:t>Инсерт</a:t>
            </a:r>
            <a:r>
              <a:rPr lang="ru-RU" sz="2000" b="1" i="1" dirty="0" smtClean="0"/>
              <a:t>  </a:t>
            </a:r>
            <a:r>
              <a:rPr lang="ru-RU" sz="2000" dirty="0" smtClean="0"/>
              <a:t>лучше всего подходит для уроков усвоения новых знаний, для урока коррекции ЗУН или для урока актуализации новых знаний и умений .</a:t>
            </a:r>
          </a:p>
          <a:p>
            <a:endParaRPr lang="ru-RU" sz="2000" dirty="0" smtClean="0"/>
          </a:p>
          <a:p>
            <a:r>
              <a:rPr lang="ru-RU" sz="2000" dirty="0" smtClean="0"/>
              <a:t>       Прием требует от ученика не пассивного чтения, а внимательного. </a:t>
            </a:r>
          </a:p>
          <a:p>
            <a:r>
              <a:rPr lang="ru-RU" sz="2000" dirty="0"/>
              <a:t> </a:t>
            </a:r>
            <a:r>
              <a:rPr lang="ru-RU" sz="2000" dirty="0" smtClean="0"/>
              <a:t>      Если раньше он просто пропускал непонятные моменты в тексте, то     прием  </a:t>
            </a:r>
            <a:r>
              <a:rPr lang="ru-RU" sz="2000" dirty="0" err="1" smtClean="0"/>
              <a:t>Инсерт</a:t>
            </a:r>
            <a:r>
              <a:rPr lang="ru-RU" sz="2000" dirty="0" smtClean="0"/>
              <a:t> заставляет обратить на них внимание, сконцентрироваться на каждой строке текста.</a:t>
            </a:r>
          </a:p>
          <a:p>
            <a:r>
              <a:rPr lang="ru-RU" sz="2000" dirty="0" smtClean="0"/>
              <a:t>      </a:t>
            </a:r>
            <a:r>
              <a:rPr lang="ru-RU" sz="2000" dirty="0" err="1" smtClean="0"/>
              <a:t>Инсерт</a:t>
            </a:r>
            <a:r>
              <a:rPr lang="ru-RU" sz="2000" dirty="0" smtClean="0"/>
              <a:t> довольно эффективен, когда нужно проработать большой пласт теоретического материала.</a:t>
            </a:r>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456</TotalTime>
  <Words>1925</Words>
  <Application>Microsoft Office PowerPoint</Application>
  <PresentationFormat>Экран (4:3)</PresentationFormat>
  <Paragraphs>168</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Волна</vt:lpstr>
      <vt:lpstr>  Создание творческой среды  на уроках литературы.  Из опыта работы учителя русского языка и литературы МБОУ «Пуксинская школа» Лобачевой Ольги  Александровны  </vt:lpstr>
      <vt:lpstr>пассивным исполнителем. </vt:lpstr>
      <vt:lpstr>Задачи учителя </vt:lpstr>
      <vt:lpstr>Слайд 4</vt:lpstr>
      <vt:lpstr>Слайд 5</vt:lpstr>
      <vt:lpstr>Слайд 6</vt:lpstr>
      <vt:lpstr>Слайд 7</vt:lpstr>
      <vt:lpstr>Слайд 8</vt:lpstr>
      <vt:lpstr>Прием инсерт</vt:lpstr>
      <vt:lpstr>Слайд 10</vt:lpstr>
      <vt:lpstr>Слайд 11</vt:lpstr>
      <vt:lpstr>Слайд 12</vt:lpstr>
      <vt:lpstr>Слайд 13</vt:lpstr>
      <vt:lpstr>Слайд 14</vt:lpstr>
      <vt:lpstr>Слайд 15</vt:lpstr>
      <vt:lpstr>Прием проблемного обучения </vt:lpstr>
      <vt:lpstr>Эвристическая беседа</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 ПК</dc:creator>
  <cp:lastModifiedBy>Home</cp:lastModifiedBy>
  <cp:revision>70</cp:revision>
  <dcterms:created xsi:type="dcterms:W3CDTF">2014-12-18T13:25:39Z</dcterms:created>
  <dcterms:modified xsi:type="dcterms:W3CDTF">2016-12-21T08:56:12Z</dcterms:modified>
</cp:coreProperties>
</file>