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412776"/>
            <a:ext cx="6172200" cy="28803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Внеурочная деятельность: туризм как средство воспитания у младших школьников любви и уважения к родному краю.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Из опыта работы учителя начальных классов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              МБОУ «</a:t>
            </a:r>
            <a:r>
              <a:rPr lang="ru-RU" dirty="0" err="1" smtClean="0">
                <a:solidFill>
                  <a:srgbClr val="7030A0"/>
                </a:solidFill>
              </a:rPr>
              <a:t>Пуксинская</a:t>
            </a:r>
            <a:r>
              <a:rPr lang="ru-RU" dirty="0" smtClean="0">
                <a:solidFill>
                  <a:srgbClr val="7030A0"/>
                </a:solidFill>
              </a:rPr>
              <a:t> школа»</a:t>
            </a:r>
          </a:p>
          <a:p>
            <a:r>
              <a:rPr lang="ru-RU" smtClean="0">
                <a:solidFill>
                  <a:srgbClr val="7030A0"/>
                </a:solidFill>
              </a:rPr>
              <a:t>          Чернаковой </a:t>
            </a:r>
            <a:r>
              <a:rPr lang="ru-RU" dirty="0" smtClean="0">
                <a:solidFill>
                  <a:srgbClr val="7030A0"/>
                </a:solidFill>
              </a:rPr>
              <a:t>Натальи Владимировны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b="1" dirty="0" smtClean="0"/>
              <a:t>Улица </a:t>
            </a:r>
            <a:r>
              <a:rPr lang="ru-RU" b="1" dirty="0" err="1" smtClean="0"/>
              <a:t>Чумбарова</a:t>
            </a:r>
            <a:r>
              <a:rPr lang="ru-RU" b="1" dirty="0" smtClean="0"/>
              <a:t>- </a:t>
            </a:r>
            <a:r>
              <a:rPr lang="ru-RU" b="1" dirty="0" err="1" smtClean="0"/>
              <a:t>Лучинского</a:t>
            </a:r>
            <a:endParaRPr lang="ru-RU" b="1" dirty="0"/>
          </a:p>
        </p:txBody>
      </p:sp>
      <p:pic>
        <p:nvPicPr>
          <p:cNvPr id="3074" name="Picture 2" descr="C:\Users\наталья\Desktop\фото\поездка в драмтеатр 8 декабря 2013\DSC014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3657600" cy="4536504"/>
          </a:xfrm>
          <a:prstGeom prst="rect">
            <a:avLst/>
          </a:prstGeom>
          <a:noFill/>
        </p:spPr>
      </p:pic>
      <p:pic>
        <p:nvPicPr>
          <p:cNvPr id="8" name="Picture 12" descr="220px-Pissachowdenkm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02174" y="1700808"/>
            <a:ext cx="3182193" cy="446449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             Второе путешествие </a:t>
            </a:r>
            <a:br>
              <a:rPr lang="ru-RU" sz="3200" b="1" dirty="0" smtClean="0"/>
            </a:br>
            <a:r>
              <a:rPr lang="ru-RU" sz="3200" b="1" dirty="0" smtClean="0"/>
              <a:t>             -  23 марта 2014 года – </a:t>
            </a:r>
            <a:br>
              <a:rPr lang="ru-RU" sz="3200" b="1" dirty="0" smtClean="0"/>
            </a:br>
            <a:r>
              <a:rPr lang="ru-RU" sz="3200" b="1" dirty="0" smtClean="0"/>
              <a:t>экскурсия в музей Малые </a:t>
            </a:r>
            <a:r>
              <a:rPr lang="ru-RU" sz="3200" b="1" dirty="0" err="1" smtClean="0"/>
              <a:t>Корелы</a:t>
            </a:r>
            <a:r>
              <a:rPr lang="ru-RU" sz="3200" b="1" dirty="0" smtClean="0"/>
              <a:t>.  </a:t>
            </a:r>
            <a:endParaRPr lang="ru-RU" b="1" dirty="0"/>
          </a:p>
        </p:txBody>
      </p:sp>
      <p:pic>
        <p:nvPicPr>
          <p:cNvPr id="4098" name="Picture 2" descr="C:\Users\наталья\Desktop\фото\поездка в Малые Корелы 23 марта 2014\SAM_3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7014460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Изба простого крестьянина</a:t>
            </a:r>
            <a:endParaRPr lang="ru-RU" b="1" dirty="0"/>
          </a:p>
        </p:txBody>
      </p:sp>
      <p:pic>
        <p:nvPicPr>
          <p:cNvPr id="4" name="Picture 8" descr="DSC015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5" y="1628801"/>
            <a:ext cx="7128793" cy="464018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Чайная изба и мастер-класс </a:t>
            </a:r>
            <a:br>
              <a:rPr lang="ru-RU" b="1" dirty="0" smtClean="0"/>
            </a:br>
            <a:r>
              <a:rPr lang="ru-RU" b="1" dirty="0" smtClean="0"/>
              <a:t>               «Кукла- лихоманка»</a:t>
            </a:r>
            <a:endParaRPr lang="ru-RU" b="1" dirty="0"/>
          </a:p>
        </p:txBody>
      </p:sp>
      <p:pic>
        <p:nvPicPr>
          <p:cNvPr id="7" name="Picture 9" descr="SAM_298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623" y="2060848"/>
            <a:ext cx="3528753" cy="4032447"/>
          </a:xfrm>
          <a:noFill/>
        </p:spPr>
      </p:pic>
      <p:pic>
        <p:nvPicPr>
          <p:cNvPr id="8" name="Picture 10" descr="DSC015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34798" y="2060848"/>
            <a:ext cx="3528753" cy="403244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Колокольня и её убранство</a:t>
            </a:r>
            <a:endParaRPr lang="ru-RU" dirty="0"/>
          </a:p>
        </p:txBody>
      </p:sp>
      <p:pic>
        <p:nvPicPr>
          <p:cNvPr id="5122" name="Picture 2" descr="C:\Users\наталья\Desktop\фото\поездка в Малые Корелы 23 марта 2014\SAM_29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6"/>
            <a:ext cx="3657600" cy="4536504"/>
          </a:xfrm>
          <a:prstGeom prst="rect">
            <a:avLst/>
          </a:prstGeom>
          <a:noFill/>
        </p:spPr>
      </p:pic>
      <p:pic>
        <p:nvPicPr>
          <p:cNvPr id="5124" name="Picture 4" descr="C:\Users\наталья\Desktop\фото\поездка в Малые Корелы 23 марта 2014\DSC0156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772816"/>
            <a:ext cx="365760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               </a:t>
            </a:r>
            <a:r>
              <a:rPr lang="ru-RU" sz="3200" b="1" dirty="0" smtClean="0"/>
              <a:t>Третье путешествие </a:t>
            </a:r>
            <a:br>
              <a:rPr lang="ru-RU" sz="3200" b="1" dirty="0" smtClean="0"/>
            </a:br>
            <a:r>
              <a:rPr lang="ru-RU" sz="3200" b="1" dirty="0" smtClean="0"/>
              <a:t>              -  1 ноября 2014 года -</a:t>
            </a:r>
            <a:br>
              <a:rPr lang="ru-RU" sz="3200" b="1" dirty="0" smtClean="0"/>
            </a:br>
            <a:r>
              <a:rPr lang="ru-RU" sz="3200" b="1" dirty="0" smtClean="0"/>
              <a:t>           « У самого Белого моря»</a:t>
            </a:r>
            <a:endParaRPr lang="ru-RU" b="1" dirty="0"/>
          </a:p>
        </p:txBody>
      </p:sp>
      <p:pic>
        <p:nvPicPr>
          <p:cNvPr id="7" name="Picture 6" descr="IMG_043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772816"/>
            <a:ext cx="6552728" cy="428211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Остров  </a:t>
            </a:r>
            <a:r>
              <a:rPr lang="ru-RU" b="1" dirty="0" err="1" smtClean="0"/>
              <a:t>Ягры</a:t>
            </a:r>
            <a:endParaRPr lang="ru-RU" b="1" dirty="0"/>
          </a:p>
        </p:txBody>
      </p:sp>
      <p:pic>
        <p:nvPicPr>
          <p:cNvPr id="8194" name="Picture 2" descr="C:\Users\наталья\Desktop\фото\поездка в Северодвинск 1 ноября 2014\IMG_04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16832"/>
            <a:ext cx="3657600" cy="4320480"/>
          </a:xfrm>
          <a:prstGeom prst="rect">
            <a:avLst/>
          </a:prstGeom>
          <a:noFill/>
        </p:spPr>
      </p:pic>
      <p:pic>
        <p:nvPicPr>
          <p:cNvPr id="8195" name="Picture 3" descr="C:\Users\наталья\Desktop\фото\поездка в Северодвинск 1 ноября 2014\IMG_04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988840"/>
            <a:ext cx="365760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b="1" dirty="0" smtClean="0"/>
              <a:t>«Краеведческий музей»</a:t>
            </a:r>
            <a:br>
              <a:rPr lang="ru-RU" b="1" dirty="0" smtClean="0"/>
            </a:br>
            <a:r>
              <a:rPr lang="ru-RU" b="1" dirty="0" smtClean="0"/>
              <a:t>                    г. Северодвинск</a:t>
            </a:r>
            <a:endParaRPr lang="ru-RU" b="1" dirty="0"/>
          </a:p>
        </p:txBody>
      </p:sp>
      <p:pic>
        <p:nvPicPr>
          <p:cNvPr id="9220" name="Picture 4" descr="C:\Users\наталья\Desktop\фото\поездка в Северодвинск 1 ноября 2014\IMG_04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" y="1600200"/>
            <a:ext cx="7310438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Запуск баллистической ракеты и  </a:t>
            </a:r>
            <a:br>
              <a:rPr lang="ru-RU" b="1" dirty="0" smtClean="0"/>
            </a:br>
            <a:r>
              <a:rPr lang="ru-RU" b="1" dirty="0" smtClean="0"/>
              <a:t>       поднятие подводной лодки</a:t>
            </a:r>
            <a:endParaRPr lang="ru-RU" b="1" dirty="0"/>
          </a:p>
        </p:txBody>
      </p:sp>
      <p:pic>
        <p:nvPicPr>
          <p:cNvPr id="10243" name="Picture 3" descr="C:\Users\наталья\Desktop\фото\поездка в Северодвинск 1 ноября 2014\IMG_04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132856"/>
            <a:ext cx="3657600" cy="4104456"/>
          </a:xfrm>
          <a:prstGeom prst="rect">
            <a:avLst/>
          </a:prstGeom>
          <a:noFill/>
        </p:spPr>
      </p:pic>
      <p:pic>
        <p:nvPicPr>
          <p:cNvPr id="10244" name="Picture 4" descr="C:\Users\наталья\Desktop\фото\поездка в Северодвинск 1 ноября 2014\IMG_04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60848"/>
            <a:ext cx="365760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b="1" dirty="0" err="1" smtClean="0"/>
              <a:t>Солзенский</a:t>
            </a:r>
            <a:r>
              <a:rPr lang="ru-RU" b="1" dirty="0" smtClean="0"/>
              <a:t> рыбозавод</a:t>
            </a:r>
            <a:endParaRPr lang="ru-RU" b="1" dirty="0"/>
          </a:p>
        </p:txBody>
      </p:sp>
      <p:pic>
        <p:nvPicPr>
          <p:cNvPr id="11267" name="Picture 3" descr="C:\Users\наталья\Desktop\фото\поездка в Северодвинск 1 ноября 2014\IMG_047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" y="1600200"/>
            <a:ext cx="7310438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  </a:t>
            </a:r>
            <a:r>
              <a:rPr lang="ru-RU" sz="3200" u="sng" dirty="0" smtClean="0"/>
              <a:t>Внеурочная деятельность </a:t>
            </a:r>
            <a:r>
              <a:rPr lang="ru-RU" sz="3200" dirty="0" smtClean="0"/>
              <a:t>– это образовательная деятельность, осуществляемая в формах, отличных от классно- урочной, и направленная на достижение планируемых результатов освоения основной образовательной программы начального общего образования.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b="1" dirty="0" smtClean="0"/>
              <a:t>Выращивание сёмги</a:t>
            </a:r>
            <a:endParaRPr lang="ru-RU" b="1" dirty="0"/>
          </a:p>
        </p:txBody>
      </p:sp>
      <p:pic>
        <p:nvPicPr>
          <p:cNvPr id="12290" name="Picture 2" descr="C:\Users\наталья\Desktop\фото\поездка в Северодвинск 1 ноября 2014\IMG_047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6"/>
            <a:ext cx="3657600" cy="4536504"/>
          </a:xfrm>
          <a:prstGeom prst="rect">
            <a:avLst/>
          </a:prstGeom>
          <a:noFill/>
        </p:spPr>
      </p:pic>
      <p:pic>
        <p:nvPicPr>
          <p:cNvPr id="12291" name="Picture 3" descr="C:\Users\наталья\Desktop\фото\поездка в Северодвинск 1 ноября 2014\IMG_04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772816"/>
            <a:ext cx="365760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Выращивание сёмги</a:t>
            </a:r>
            <a:endParaRPr lang="ru-RU" b="1" dirty="0"/>
          </a:p>
        </p:txBody>
      </p:sp>
      <p:pic>
        <p:nvPicPr>
          <p:cNvPr id="13315" name="Picture 3" descr="C:\Users\наталья\Desktop\фото\поездка в Северодвинск 1 ноября 2014\IMG_048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1700808"/>
            <a:ext cx="3657600" cy="4320480"/>
          </a:xfrm>
          <a:prstGeom prst="rect">
            <a:avLst/>
          </a:prstGeom>
          <a:noFill/>
        </p:spPr>
      </p:pic>
      <p:pic>
        <p:nvPicPr>
          <p:cNvPr id="13316" name="Picture 4" descr="C:\Users\наталья\Desktop\фото\поездка в Северодвинск 1 ноября 2014\IMG_04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365760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</a:t>
            </a:r>
            <a:r>
              <a:rPr lang="ru-RU" b="1" dirty="0" smtClean="0"/>
              <a:t>Четвёртое путешествие </a:t>
            </a:r>
            <a:br>
              <a:rPr lang="ru-RU" b="1" dirty="0" smtClean="0"/>
            </a:br>
            <a:r>
              <a:rPr lang="ru-RU" b="1" dirty="0" smtClean="0"/>
              <a:t>                - 2 октября 2015 года –</a:t>
            </a:r>
            <a:br>
              <a:rPr lang="ru-RU" b="1" dirty="0" smtClean="0"/>
            </a:br>
            <a:r>
              <a:rPr lang="ru-RU" b="1" dirty="0" smtClean="0"/>
              <a:t>                   село </a:t>
            </a:r>
            <a:r>
              <a:rPr lang="ru-RU" b="1" dirty="0" err="1" smtClean="0"/>
              <a:t>Ломоносово</a:t>
            </a:r>
            <a:endParaRPr lang="ru-RU" b="1" dirty="0" smtClean="0"/>
          </a:p>
        </p:txBody>
      </p:sp>
      <p:pic>
        <p:nvPicPr>
          <p:cNvPr id="14339" name="Picture 2" descr="C:\Users\наталья\Desktop\холм\холм. для Н.В\холмогоры\IMG_1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2017713"/>
            <a:ext cx="6705600" cy="4114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/>
              <a:t>Переправа через реку </a:t>
            </a:r>
            <a:r>
              <a:rPr lang="ru-RU" b="1" dirty="0" err="1" smtClean="0"/>
              <a:t>Курополку</a:t>
            </a:r>
            <a:endParaRPr lang="ru-RU" b="1" dirty="0"/>
          </a:p>
        </p:txBody>
      </p:sp>
      <p:pic>
        <p:nvPicPr>
          <p:cNvPr id="7" name="Picture 2" descr="C:\Users\наталья\Desktop\холм\холм. для Н.В\холмогоры\IMG_15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56792"/>
            <a:ext cx="3657600" cy="4464496"/>
          </a:xfrm>
          <a:noFill/>
        </p:spPr>
      </p:pic>
      <p:pic>
        <p:nvPicPr>
          <p:cNvPr id="8" name="Picture 3" descr="C:\Users\наталья\Desktop\холм\холм. для Н.В\холмогоры\IMG_15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70375" y="1628800"/>
            <a:ext cx="3657600" cy="432047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b="1" dirty="0" smtClean="0"/>
              <a:t>Дом-музей М.В.Ломоносова</a:t>
            </a:r>
            <a:endParaRPr lang="ru-RU" b="1" dirty="0"/>
          </a:p>
        </p:txBody>
      </p:sp>
      <p:pic>
        <p:nvPicPr>
          <p:cNvPr id="5" name="Picture 4" descr="C:\Users\наталья\Desktop\холм\холм. для Н.В\холмогоры\IMG_15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16832"/>
            <a:ext cx="3657600" cy="3816424"/>
          </a:xfrm>
          <a:noFill/>
        </p:spPr>
      </p:pic>
      <p:pic>
        <p:nvPicPr>
          <p:cNvPr id="8" name="Picture 3" descr="C:\Users\наталья\Desktop\холм\холм. для Н.В\холмогоры\IMG_15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70375" y="2006142"/>
            <a:ext cx="3657600" cy="376011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b="1" dirty="0" smtClean="0"/>
              <a:t>Косторезная фабрика</a:t>
            </a:r>
            <a:br>
              <a:rPr lang="ru-RU" b="1" dirty="0" smtClean="0"/>
            </a:br>
            <a:r>
              <a:rPr lang="ru-RU" b="1" dirty="0" smtClean="0"/>
              <a:t>      и мастер-класс резьбы по кости</a:t>
            </a:r>
            <a:endParaRPr lang="ru-RU" b="1" dirty="0"/>
          </a:p>
        </p:txBody>
      </p:sp>
      <p:pic>
        <p:nvPicPr>
          <p:cNvPr id="5" name="Picture 3" descr="C:\Users\наталья\Desktop\холм\холм. для Н.В\холмогоры\IMG_15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00808"/>
            <a:ext cx="3657600" cy="4392488"/>
          </a:xfrm>
          <a:noFill/>
        </p:spPr>
      </p:pic>
      <p:pic>
        <p:nvPicPr>
          <p:cNvPr id="6" name="Picture 4" descr="C:\Users\наталья\Desktop\холм\холм. для Н.В\холмогоры\IMG_15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8975" y="1700808"/>
            <a:ext cx="3200400" cy="4392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Церковь Дмитрия </a:t>
            </a:r>
            <a:r>
              <a:rPr lang="ru-RU" b="1" dirty="0" err="1" smtClean="0"/>
              <a:t>Солунского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и поминальный крест родителям    </a:t>
            </a:r>
            <a:br>
              <a:rPr lang="ru-RU" b="1" dirty="0" smtClean="0"/>
            </a:br>
            <a:r>
              <a:rPr lang="ru-RU" b="1" dirty="0" smtClean="0"/>
              <a:t>                   М.В.Ломоносова</a:t>
            </a:r>
            <a:endParaRPr lang="ru-RU" b="1" dirty="0"/>
          </a:p>
        </p:txBody>
      </p:sp>
      <p:pic>
        <p:nvPicPr>
          <p:cNvPr id="5" name="Picture 6" descr="C:\Users\наталья\Desktop\холм\холм. для Н.В\холмогоры\IMG_15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86989"/>
            <a:ext cx="3657600" cy="3998422"/>
          </a:xfrm>
          <a:noFill/>
        </p:spPr>
      </p:pic>
      <p:pic>
        <p:nvPicPr>
          <p:cNvPr id="6" name="Picture 5" descr="C:\Users\наталья\Desktop\холм\холм. для Н.В\холмогоры\IMG_15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70375" y="1988840"/>
            <a:ext cx="3657600" cy="388843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b="1" dirty="0" smtClean="0"/>
              <a:t>Памятник М.В.Ломоносову</a:t>
            </a:r>
            <a:endParaRPr lang="ru-RU" b="1" dirty="0"/>
          </a:p>
        </p:txBody>
      </p:sp>
      <p:pic>
        <p:nvPicPr>
          <p:cNvPr id="5" name="Picture 2" descr="C:\Users\наталья\Desktop\холм\холм. для Н.В\холмогоры\IMG_15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16832"/>
            <a:ext cx="3657600" cy="4032448"/>
          </a:xfrm>
          <a:noFill/>
        </p:spPr>
      </p:pic>
      <p:pic>
        <p:nvPicPr>
          <p:cNvPr id="14339" name="Picture 3" descr="C:\Users\наталья\Desktop\фото\холм\холм. для Н.В\холмогоры\IMG_15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916832"/>
            <a:ext cx="3657600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Музей художественного освоения</a:t>
            </a:r>
            <a:br>
              <a:rPr lang="ru-RU" b="1" dirty="0" smtClean="0"/>
            </a:br>
            <a:r>
              <a:rPr lang="ru-RU" b="1" dirty="0" smtClean="0"/>
              <a:t>      Арктики имени А.А.Борисова</a:t>
            </a:r>
            <a:endParaRPr lang="ru-RU" b="1" dirty="0"/>
          </a:p>
        </p:txBody>
      </p:sp>
      <p:pic>
        <p:nvPicPr>
          <p:cNvPr id="15362" name="Picture 2" descr="C:\Users\наталья\Desktop\фото\холм\холм. для Н.В\холмогоры\IMG_14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3657600" cy="4320480"/>
          </a:xfrm>
          <a:prstGeom prst="rect">
            <a:avLst/>
          </a:prstGeom>
          <a:noFill/>
        </p:spPr>
      </p:pic>
      <p:pic>
        <p:nvPicPr>
          <p:cNvPr id="15363" name="Picture 3" descr="C:\Users\наталья\Desktop\фото\холм\холм. для Н.В\холмогоры\IMG_148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700808"/>
            <a:ext cx="365760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b="1" dirty="0" smtClean="0"/>
              <a:t>Интерактивное занятие</a:t>
            </a:r>
            <a:endParaRPr lang="ru-RU" b="1" dirty="0"/>
          </a:p>
        </p:txBody>
      </p:sp>
      <p:pic>
        <p:nvPicPr>
          <p:cNvPr id="16387" name="Picture 3" descr="C:\Users\наталья\Desktop\фото\холм\холм. для Н.В\холмогоры\IMG_14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3657600" cy="4248472"/>
          </a:xfrm>
          <a:prstGeom prst="rect">
            <a:avLst/>
          </a:prstGeom>
          <a:noFill/>
        </p:spPr>
      </p:pic>
      <p:pic>
        <p:nvPicPr>
          <p:cNvPr id="16388" name="Picture 4" descr="C:\Users\наталья\Desktop\фото\холм\холм. для Н.В\холмогоры\IMG_14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174" y="1600200"/>
            <a:ext cx="3381201" cy="42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u="sng" dirty="0" smtClean="0"/>
              <a:t>Задачи:</a:t>
            </a:r>
          </a:p>
          <a:p>
            <a:r>
              <a:rPr lang="ru-RU" sz="2800" dirty="0" smtClean="0"/>
              <a:t> обеспечить благоприятную адаптацию ребёнка в школе;</a:t>
            </a:r>
          </a:p>
          <a:p>
            <a:r>
              <a:rPr lang="ru-RU" sz="2800" dirty="0" smtClean="0"/>
              <a:t> оптимизировать учебную нагрузку обучающихся;</a:t>
            </a:r>
          </a:p>
          <a:p>
            <a:r>
              <a:rPr lang="ru-RU" sz="2800" dirty="0" smtClean="0"/>
              <a:t> улучшить условия для развития ребёнка;</a:t>
            </a:r>
          </a:p>
          <a:p>
            <a:r>
              <a:rPr lang="ru-RU" sz="2800" dirty="0" smtClean="0"/>
              <a:t> учесть возрастные и индивидуальные особенности обучающихся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Ловля оленя и изготовление   </a:t>
            </a:r>
            <a:br>
              <a:rPr lang="ru-RU" b="1" dirty="0" smtClean="0"/>
            </a:br>
            <a:r>
              <a:rPr lang="ru-RU" b="1" dirty="0" smtClean="0"/>
              <a:t>                         гравюр</a:t>
            </a:r>
            <a:endParaRPr lang="ru-RU" b="1" dirty="0"/>
          </a:p>
        </p:txBody>
      </p:sp>
      <p:pic>
        <p:nvPicPr>
          <p:cNvPr id="17410" name="Picture 2" descr="C:\Users\наталья\Desktop\фото\холм\холм. для Н.В\холмогоры\IMG_15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3657600" cy="4536504"/>
          </a:xfrm>
          <a:prstGeom prst="rect">
            <a:avLst/>
          </a:prstGeom>
          <a:noFill/>
        </p:spPr>
      </p:pic>
      <p:pic>
        <p:nvPicPr>
          <p:cNvPr id="17412" name="Picture 4" descr="C:\Users\наталья\Desktop\фото\холм\холм. для Н.В\холмогоры\IMG_15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174" y="1600200"/>
            <a:ext cx="359722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44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</a:p>
          <a:p>
            <a:pPr>
              <a:buNone/>
            </a:pPr>
            <a:r>
              <a:rPr lang="ru-RU" sz="44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Спасибо за внимание!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u="sng" dirty="0" smtClean="0"/>
              <a:t>Направления:</a:t>
            </a:r>
          </a:p>
          <a:p>
            <a:r>
              <a:rPr lang="ru-RU" sz="3600" dirty="0" smtClean="0"/>
              <a:t>спортивно-оздоровительное;</a:t>
            </a:r>
          </a:p>
          <a:p>
            <a:r>
              <a:rPr lang="ru-RU" sz="3600" dirty="0" smtClean="0"/>
              <a:t>духовно-нравственное;</a:t>
            </a:r>
          </a:p>
          <a:p>
            <a:r>
              <a:rPr lang="ru-RU" sz="3600" dirty="0" smtClean="0"/>
              <a:t>социальное;</a:t>
            </a:r>
          </a:p>
          <a:p>
            <a:r>
              <a:rPr lang="ru-RU" sz="3600" dirty="0" err="1" smtClean="0"/>
              <a:t>общеинтеллектуальное</a:t>
            </a:r>
            <a:r>
              <a:rPr lang="ru-RU" sz="3600" dirty="0" smtClean="0"/>
              <a:t>;</a:t>
            </a:r>
          </a:p>
          <a:p>
            <a:r>
              <a:rPr lang="ru-RU" sz="3600" dirty="0" smtClean="0"/>
              <a:t>общекультурное.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u="sng" dirty="0" smtClean="0"/>
              <a:t>Формы:</a:t>
            </a:r>
          </a:p>
          <a:p>
            <a:r>
              <a:rPr lang="ru-RU" dirty="0" smtClean="0"/>
              <a:t>экскурсии (туризм);</a:t>
            </a:r>
          </a:p>
          <a:p>
            <a:r>
              <a:rPr lang="ru-RU" dirty="0" smtClean="0"/>
              <a:t>кружки;</a:t>
            </a:r>
          </a:p>
          <a:p>
            <a:r>
              <a:rPr lang="ru-RU" dirty="0" smtClean="0"/>
              <a:t>секции;</a:t>
            </a:r>
          </a:p>
          <a:p>
            <a:r>
              <a:rPr lang="ru-RU" dirty="0" smtClean="0"/>
              <a:t>круглые столы;</a:t>
            </a:r>
          </a:p>
          <a:p>
            <a:r>
              <a:rPr lang="ru-RU" dirty="0" smtClean="0"/>
              <a:t>конференции;</a:t>
            </a:r>
          </a:p>
          <a:p>
            <a:r>
              <a:rPr lang="ru-RU" dirty="0" smtClean="0"/>
              <a:t>диспуты;</a:t>
            </a:r>
          </a:p>
          <a:p>
            <a:r>
              <a:rPr lang="ru-RU" dirty="0" smtClean="0"/>
              <a:t>поисковые и научные исследования;</a:t>
            </a:r>
          </a:p>
          <a:p>
            <a:r>
              <a:rPr lang="ru-RU" dirty="0" smtClean="0"/>
              <a:t>общественно полезные практики и другие.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200" u="sng" dirty="0" smtClean="0"/>
              <a:t>Туризм способствует:</a:t>
            </a:r>
          </a:p>
          <a:p>
            <a:r>
              <a:rPr lang="ru-RU" sz="3200" dirty="0" smtClean="0"/>
              <a:t>знакомству школьников с историко-культурным наследием региона;</a:t>
            </a:r>
          </a:p>
          <a:p>
            <a:r>
              <a:rPr lang="ru-RU" sz="3200" dirty="0" smtClean="0"/>
              <a:t>укреплению здоровья детей;</a:t>
            </a:r>
          </a:p>
          <a:p>
            <a:r>
              <a:rPr lang="ru-RU" sz="3200" dirty="0" smtClean="0"/>
              <a:t>сплочению коллектива;</a:t>
            </a:r>
          </a:p>
          <a:p>
            <a:r>
              <a:rPr lang="ru-RU" sz="3200" dirty="0" smtClean="0"/>
              <a:t>воспитанию у школьников любви и уважения к родному краю.</a:t>
            </a: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Первое путешествие – 8 декабря 2013 года -</a:t>
            </a:r>
            <a:br>
              <a:rPr lang="ru-RU" sz="2400" b="1" dirty="0" smtClean="0"/>
            </a:br>
            <a:r>
              <a:rPr lang="ru-RU" sz="2400" b="1" dirty="0" smtClean="0"/>
              <a:t>                          город Архангельск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dirty="0" smtClean="0"/>
              <a:t>    </a:t>
            </a:r>
            <a:endParaRPr lang="ru-RU" sz="6000" dirty="0"/>
          </a:p>
        </p:txBody>
      </p:sp>
      <p:pic>
        <p:nvPicPr>
          <p:cNvPr id="1027" name="Picture 3" descr="C:\Users\наталья\Desktop\фото\поездка в драмтеатр 8 декабря 2013\DSC013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028383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Драмтеатр имени М.В.Ломоносова</a:t>
            </a:r>
            <a:endParaRPr lang="ru-RU" b="1" dirty="0"/>
          </a:p>
        </p:txBody>
      </p:sp>
      <p:pic>
        <p:nvPicPr>
          <p:cNvPr id="7" name="Picture 8" descr="DSC013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5" y="1556792"/>
            <a:ext cx="6768752" cy="475252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Представление по мотивам сказок   </a:t>
            </a:r>
            <a:br>
              <a:rPr lang="ru-RU" b="1" dirty="0" smtClean="0"/>
            </a:br>
            <a:r>
              <a:rPr lang="ru-RU" b="1" dirty="0" smtClean="0"/>
              <a:t>                   Степана </a:t>
            </a:r>
            <a:r>
              <a:rPr lang="ru-RU" b="1" dirty="0" err="1" smtClean="0"/>
              <a:t>Писахова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       « Морожены песни о счастье »</a:t>
            </a:r>
            <a:endParaRPr lang="ru-RU" b="1" dirty="0"/>
          </a:p>
        </p:txBody>
      </p:sp>
      <p:pic>
        <p:nvPicPr>
          <p:cNvPr id="2050" name="Picture 2" descr="C:\Users\наталья\Desktop\фото\поездка в драмтеатр 8 декабря 2013\DSC013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712468" cy="4572000"/>
          </a:xfrm>
          <a:prstGeom prst="rect">
            <a:avLst/>
          </a:prstGeom>
          <a:noFill/>
        </p:spPr>
      </p:pic>
      <p:pic>
        <p:nvPicPr>
          <p:cNvPr id="2051" name="Picture 3" descr="C:\Users\наталья\Desktop\фото\поездка в драмтеатр 8 декабря 2013\DSC014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456383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135</TotalTime>
  <Words>266</Words>
  <Application>Microsoft Office PowerPoint</Application>
  <PresentationFormat>Экран (4:3)</PresentationFormat>
  <Paragraphs>57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Эркер</vt:lpstr>
      <vt:lpstr>Внеурочная деятельность: туризм как средство воспитания у младших школьников любви и уважения к родному краю.</vt:lpstr>
      <vt:lpstr>Слайд 2</vt:lpstr>
      <vt:lpstr>Слайд 3</vt:lpstr>
      <vt:lpstr>Слайд 4</vt:lpstr>
      <vt:lpstr>Слайд 5</vt:lpstr>
      <vt:lpstr>Слайд 6</vt:lpstr>
      <vt:lpstr>Первое путешествие – 8 декабря 2013 года -                           город Архангельск</vt:lpstr>
      <vt:lpstr>Драмтеатр имени М.В.Ломоносова</vt:lpstr>
      <vt:lpstr>   Представление по мотивам сказок                       Степана Писахова         « Морожены песни о счастье »</vt:lpstr>
      <vt:lpstr>     Улица Чумбарова- Лучинского</vt:lpstr>
      <vt:lpstr>              Второе путешествие               -  23 марта 2014 года –  экскурсия в музей Малые Корелы.  </vt:lpstr>
      <vt:lpstr>        Изба простого крестьянина</vt:lpstr>
      <vt:lpstr>       Чайная изба и мастер-класс                 «Кукла- лихоманка»</vt:lpstr>
      <vt:lpstr>         Колокольня и её убранство</vt:lpstr>
      <vt:lpstr>               Третье путешествие                -  1 ноября 2014 года -            « У самого Белого моря»</vt:lpstr>
      <vt:lpstr>                   Остров  Ягры</vt:lpstr>
      <vt:lpstr>            «Краеведческий музей»                     г. Северодвинск</vt:lpstr>
      <vt:lpstr>Запуск баллистической ракеты и          поднятие подводной лодки</vt:lpstr>
      <vt:lpstr>         Солзенский рыбозавод</vt:lpstr>
      <vt:lpstr>            Выращивание сёмги</vt:lpstr>
      <vt:lpstr>              Выращивание сёмги</vt:lpstr>
      <vt:lpstr>             Четвёртое путешествие                  - 2 октября 2015 года –                    село Ломоносово</vt:lpstr>
      <vt:lpstr>   Переправа через реку Курополку</vt:lpstr>
      <vt:lpstr>        Дом-музей М.В.Ломоносова</vt:lpstr>
      <vt:lpstr>              Косторезная фабрика       и мастер-класс резьбы по кости</vt:lpstr>
      <vt:lpstr>        Церковь Дмитрия Солунского     и поминальный крест родителям                        М.В.Ломоносова</vt:lpstr>
      <vt:lpstr>       Памятник М.В.Ломоносову</vt:lpstr>
      <vt:lpstr>Музей художественного освоения       Арктики имени А.А.Борисова</vt:lpstr>
      <vt:lpstr>         Интерактивное занятие</vt:lpstr>
      <vt:lpstr>     Ловля оленя и изготовление                             гравюр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деятельность: туризм как средство воспитания у младших школьников любви и уважения к родному краю.</dc:title>
  <dc:creator>наталья</dc:creator>
  <cp:lastModifiedBy>наталья</cp:lastModifiedBy>
  <cp:revision>16</cp:revision>
  <dcterms:created xsi:type="dcterms:W3CDTF">2016-03-17T13:02:11Z</dcterms:created>
  <dcterms:modified xsi:type="dcterms:W3CDTF">2017-03-16T21:23:25Z</dcterms:modified>
</cp:coreProperties>
</file>